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1"/>
  </p:notesMasterIdLst>
  <p:sldIdLst>
    <p:sldId id="256" r:id="rId6"/>
    <p:sldId id="429" r:id="rId7"/>
    <p:sldId id="332" r:id="rId8"/>
    <p:sldId id="431" r:id="rId9"/>
    <p:sldId id="439" r:id="rId10"/>
    <p:sldId id="440" r:id="rId11"/>
    <p:sldId id="443" r:id="rId12"/>
    <p:sldId id="442" r:id="rId13"/>
    <p:sldId id="430" r:id="rId14"/>
    <p:sldId id="444" r:id="rId15"/>
    <p:sldId id="445" r:id="rId16"/>
    <p:sldId id="441" r:id="rId17"/>
    <p:sldId id="437" r:id="rId18"/>
    <p:sldId id="438" r:id="rId19"/>
    <p:sldId id="426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1F4E"/>
    <a:srgbClr val="0D1E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3382" autoAdjust="0"/>
    <p:restoredTop sz="94660"/>
  </p:normalViewPr>
  <p:slideViewPr>
    <p:cSldViewPr>
      <p:cViewPr varScale="1">
        <p:scale>
          <a:sx n="76" d="100"/>
          <a:sy n="76" d="100"/>
        </p:scale>
        <p:origin x="16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BDC825-2C10-40C7-B573-56A77840C088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8B4C866-733A-43B2-8270-301A9FF25ACD}">
      <dgm:prSet phldrT="[Text]" custT="1"/>
      <dgm:spPr/>
      <dgm:t>
        <a:bodyPr/>
        <a:lstStyle/>
        <a:p>
          <a:pPr algn="ctr"/>
          <a:endParaRPr lang="en-GB" sz="2400" dirty="0" smtClean="0"/>
        </a:p>
        <a:p>
          <a:pPr algn="ctr"/>
          <a:r>
            <a:rPr lang="en-GB" sz="2400" dirty="0" smtClean="0"/>
            <a:t>1</a:t>
          </a:r>
          <a:r>
            <a:rPr lang="en-GB" sz="2400" baseline="30000" dirty="0" smtClean="0"/>
            <a:t>st</a:t>
          </a:r>
          <a:r>
            <a:rPr lang="en-GB" sz="2400" dirty="0" smtClean="0"/>
            <a:t> - 884</a:t>
          </a:r>
          <a:endParaRPr lang="en-GB" sz="2400" dirty="0"/>
        </a:p>
      </dgm:t>
    </dgm:pt>
    <dgm:pt modelId="{FD228397-503A-4E25-B2E2-4C927176CE9B}" type="parTrans" cxnId="{EF5333EC-B4C2-45EB-9C8C-3BE77C2C7E67}">
      <dgm:prSet/>
      <dgm:spPr/>
      <dgm:t>
        <a:bodyPr/>
        <a:lstStyle/>
        <a:p>
          <a:pPr algn="ctr"/>
          <a:endParaRPr lang="en-GB"/>
        </a:p>
      </dgm:t>
    </dgm:pt>
    <dgm:pt modelId="{7EC29F65-82B1-4346-8CB7-83EF35C858C4}" type="sibTrans" cxnId="{EF5333EC-B4C2-45EB-9C8C-3BE77C2C7E67}">
      <dgm:prSet/>
      <dgm:spPr/>
      <dgm:t>
        <a:bodyPr/>
        <a:lstStyle/>
        <a:p>
          <a:pPr algn="ctr"/>
          <a:endParaRPr lang="en-GB"/>
        </a:p>
      </dgm:t>
    </dgm:pt>
    <dgm:pt modelId="{E016EEE9-6B24-4F34-91CF-543004A0BFDD}">
      <dgm:prSet phldrT="[Text]" custT="1"/>
      <dgm:spPr/>
      <dgm:t>
        <a:bodyPr/>
        <a:lstStyle/>
        <a:p>
          <a:pPr algn="ctr"/>
          <a:r>
            <a:rPr lang="en-GB" sz="3200" dirty="0" smtClean="0"/>
            <a:t>2</a:t>
          </a:r>
          <a:r>
            <a:rPr lang="en-GB" sz="3200" baseline="30000" dirty="0" smtClean="0"/>
            <a:t>nd</a:t>
          </a:r>
          <a:r>
            <a:rPr lang="en-GB" sz="3200" dirty="0" smtClean="0"/>
            <a:t> – 365,101</a:t>
          </a:r>
          <a:endParaRPr lang="en-GB" sz="3200" dirty="0"/>
        </a:p>
      </dgm:t>
    </dgm:pt>
    <dgm:pt modelId="{181919E6-8E95-4E24-8949-72A856037843}" type="parTrans" cxnId="{36BE784E-ED6E-4ADE-8A94-FB43E0C6C2BB}">
      <dgm:prSet/>
      <dgm:spPr/>
      <dgm:t>
        <a:bodyPr/>
        <a:lstStyle/>
        <a:p>
          <a:pPr algn="ctr"/>
          <a:endParaRPr lang="en-GB"/>
        </a:p>
      </dgm:t>
    </dgm:pt>
    <dgm:pt modelId="{528C5715-084F-4DC0-87D7-9B3CB8A9FC32}" type="sibTrans" cxnId="{36BE784E-ED6E-4ADE-8A94-FB43E0C6C2BB}">
      <dgm:prSet/>
      <dgm:spPr/>
      <dgm:t>
        <a:bodyPr/>
        <a:lstStyle/>
        <a:p>
          <a:pPr algn="ctr"/>
          <a:endParaRPr lang="en-GB"/>
        </a:p>
      </dgm:t>
    </dgm:pt>
    <dgm:pt modelId="{A2B948B5-B717-4CEE-95CD-E5A695CD895A}">
      <dgm:prSet phldrT="[Text]" custT="1"/>
      <dgm:spPr/>
      <dgm:t>
        <a:bodyPr/>
        <a:lstStyle/>
        <a:p>
          <a:pPr algn="ctr"/>
          <a:r>
            <a:rPr lang="en-GB" sz="3600" dirty="0" smtClean="0"/>
            <a:t>3</a:t>
          </a:r>
          <a:r>
            <a:rPr lang="en-GB" sz="3600" baseline="30000" dirty="0" smtClean="0"/>
            <a:t>rd</a:t>
          </a:r>
          <a:r>
            <a:rPr lang="en-GB" sz="3600" dirty="0" smtClean="0"/>
            <a:t> – 32,457,114</a:t>
          </a:r>
          <a:endParaRPr lang="en-GB" sz="3600" dirty="0"/>
        </a:p>
      </dgm:t>
    </dgm:pt>
    <dgm:pt modelId="{5D5A0811-C5F9-45F9-9CC8-C24E5DC8AFCC}" type="parTrans" cxnId="{1BEF4144-C627-48F6-B24E-13195BE526A0}">
      <dgm:prSet/>
      <dgm:spPr/>
      <dgm:t>
        <a:bodyPr/>
        <a:lstStyle/>
        <a:p>
          <a:pPr algn="ctr"/>
          <a:endParaRPr lang="en-GB"/>
        </a:p>
      </dgm:t>
    </dgm:pt>
    <dgm:pt modelId="{CD8D76E9-1AD7-4BED-9EC5-B847105982F5}" type="sibTrans" cxnId="{1BEF4144-C627-48F6-B24E-13195BE526A0}">
      <dgm:prSet/>
      <dgm:spPr/>
      <dgm:t>
        <a:bodyPr/>
        <a:lstStyle/>
        <a:p>
          <a:pPr algn="ctr"/>
          <a:endParaRPr lang="en-GB"/>
        </a:p>
      </dgm:t>
    </dgm:pt>
    <dgm:pt modelId="{36EE55B0-5953-4F8C-A2EF-0941012633DA}" type="pres">
      <dgm:prSet presAssocID="{5DBDC825-2C10-40C7-B573-56A77840C088}" presName="Name0" presStyleCnt="0">
        <dgm:presLayoutVars>
          <dgm:dir/>
          <dgm:animLvl val="lvl"/>
          <dgm:resizeHandles val="exact"/>
        </dgm:presLayoutVars>
      </dgm:prSet>
      <dgm:spPr/>
    </dgm:pt>
    <dgm:pt modelId="{9F721B74-FE56-4057-88A3-DB4C362F3923}" type="pres">
      <dgm:prSet presAssocID="{E8B4C866-733A-43B2-8270-301A9FF25ACD}" presName="Name8" presStyleCnt="0"/>
      <dgm:spPr/>
    </dgm:pt>
    <dgm:pt modelId="{46BE1C74-7A83-4541-9576-06D4169C80F3}" type="pres">
      <dgm:prSet presAssocID="{E8B4C866-733A-43B2-8270-301A9FF25ACD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F5CE18-CC7D-479F-BDBA-218169316418}" type="pres">
      <dgm:prSet presAssocID="{E8B4C866-733A-43B2-8270-301A9FF25A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0115F54-6636-4A56-BF3F-C7AB7EFADF24}" type="pres">
      <dgm:prSet presAssocID="{E016EEE9-6B24-4F34-91CF-543004A0BFDD}" presName="Name8" presStyleCnt="0"/>
      <dgm:spPr/>
    </dgm:pt>
    <dgm:pt modelId="{EC99BDC0-A5D1-4CA9-BB2C-A82EB1614621}" type="pres">
      <dgm:prSet presAssocID="{E016EEE9-6B24-4F34-91CF-543004A0BFDD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26D3D5-4626-4597-B428-41D56457B72B}" type="pres">
      <dgm:prSet presAssocID="{E016EEE9-6B24-4F34-91CF-543004A0BFD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8492F2-678A-4FEC-8598-B2DDC8390601}" type="pres">
      <dgm:prSet presAssocID="{A2B948B5-B717-4CEE-95CD-E5A695CD895A}" presName="Name8" presStyleCnt="0"/>
      <dgm:spPr/>
    </dgm:pt>
    <dgm:pt modelId="{85F4124D-49C1-4B13-AAD4-4BF24F99784C}" type="pres">
      <dgm:prSet presAssocID="{A2B948B5-B717-4CEE-95CD-E5A695CD895A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CBE1A8-E447-443A-8593-E6F9704D34BF}" type="pres">
      <dgm:prSet presAssocID="{A2B948B5-B717-4CEE-95CD-E5A695CD895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CBFF9D0-1583-4457-83FD-5B70507E6296}" type="presOf" srcId="{E8B4C866-733A-43B2-8270-301A9FF25ACD}" destId="{CAF5CE18-CC7D-479F-BDBA-218169316418}" srcOrd="1" destOrd="0" presId="urn:microsoft.com/office/officeart/2005/8/layout/pyramid1"/>
    <dgm:cxn modelId="{3C912978-5184-4CB9-BDCC-E746665AEB58}" type="presOf" srcId="{E016EEE9-6B24-4F34-91CF-543004A0BFDD}" destId="{A026D3D5-4626-4597-B428-41D56457B72B}" srcOrd="1" destOrd="0" presId="urn:microsoft.com/office/officeart/2005/8/layout/pyramid1"/>
    <dgm:cxn modelId="{8DF77AB9-2D68-4B0B-BF8B-DA99753157B8}" type="presOf" srcId="{A2B948B5-B717-4CEE-95CD-E5A695CD895A}" destId="{85F4124D-49C1-4B13-AAD4-4BF24F99784C}" srcOrd="0" destOrd="0" presId="urn:microsoft.com/office/officeart/2005/8/layout/pyramid1"/>
    <dgm:cxn modelId="{EF5333EC-B4C2-45EB-9C8C-3BE77C2C7E67}" srcId="{5DBDC825-2C10-40C7-B573-56A77840C088}" destId="{E8B4C866-733A-43B2-8270-301A9FF25ACD}" srcOrd="0" destOrd="0" parTransId="{FD228397-503A-4E25-B2E2-4C927176CE9B}" sibTransId="{7EC29F65-82B1-4346-8CB7-83EF35C858C4}"/>
    <dgm:cxn modelId="{A38BBED1-0E28-4C98-BFAA-8B8D0B9531A9}" type="presOf" srcId="{E016EEE9-6B24-4F34-91CF-543004A0BFDD}" destId="{EC99BDC0-A5D1-4CA9-BB2C-A82EB1614621}" srcOrd="0" destOrd="0" presId="urn:microsoft.com/office/officeart/2005/8/layout/pyramid1"/>
    <dgm:cxn modelId="{9B97DC4A-BC5F-4221-9B90-AB48BA52DEE9}" type="presOf" srcId="{E8B4C866-733A-43B2-8270-301A9FF25ACD}" destId="{46BE1C74-7A83-4541-9576-06D4169C80F3}" srcOrd="0" destOrd="0" presId="urn:microsoft.com/office/officeart/2005/8/layout/pyramid1"/>
    <dgm:cxn modelId="{1BEF4144-C627-48F6-B24E-13195BE526A0}" srcId="{5DBDC825-2C10-40C7-B573-56A77840C088}" destId="{A2B948B5-B717-4CEE-95CD-E5A695CD895A}" srcOrd="2" destOrd="0" parTransId="{5D5A0811-C5F9-45F9-9CC8-C24E5DC8AFCC}" sibTransId="{CD8D76E9-1AD7-4BED-9EC5-B847105982F5}"/>
    <dgm:cxn modelId="{300BB383-2750-44FC-B60E-1D0C61836BBA}" type="presOf" srcId="{A2B948B5-B717-4CEE-95CD-E5A695CD895A}" destId="{60CBE1A8-E447-443A-8593-E6F9704D34BF}" srcOrd="1" destOrd="0" presId="urn:microsoft.com/office/officeart/2005/8/layout/pyramid1"/>
    <dgm:cxn modelId="{1E0FF43B-B0B1-4B68-A91B-1022680EAF6B}" type="presOf" srcId="{5DBDC825-2C10-40C7-B573-56A77840C088}" destId="{36EE55B0-5953-4F8C-A2EF-0941012633DA}" srcOrd="0" destOrd="0" presId="urn:microsoft.com/office/officeart/2005/8/layout/pyramid1"/>
    <dgm:cxn modelId="{36BE784E-ED6E-4ADE-8A94-FB43E0C6C2BB}" srcId="{5DBDC825-2C10-40C7-B573-56A77840C088}" destId="{E016EEE9-6B24-4F34-91CF-543004A0BFDD}" srcOrd="1" destOrd="0" parTransId="{181919E6-8E95-4E24-8949-72A856037843}" sibTransId="{528C5715-084F-4DC0-87D7-9B3CB8A9FC32}"/>
    <dgm:cxn modelId="{92A843B1-D985-42C0-AE7B-FDA30AABDAF1}" type="presParOf" srcId="{36EE55B0-5953-4F8C-A2EF-0941012633DA}" destId="{9F721B74-FE56-4057-88A3-DB4C362F3923}" srcOrd="0" destOrd="0" presId="urn:microsoft.com/office/officeart/2005/8/layout/pyramid1"/>
    <dgm:cxn modelId="{95B95F34-A841-4B66-B732-C69B89EB3E19}" type="presParOf" srcId="{9F721B74-FE56-4057-88A3-DB4C362F3923}" destId="{46BE1C74-7A83-4541-9576-06D4169C80F3}" srcOrd="0" destOrd="0" presId="urn:microsoft.com/office/officeart/2005/8/layout/pyramid1"/>
    <dgm:cxn modelId="{7F79FF78-3E14-4853-8F14-430FD54E99D6}" type="presParOf" srcId="{9F721B74-FE56-4057-88A3-DB4C362F3923}" destId="{CAF5CE18-CC7D-479F-BDBA-218169316418}" srcOrd="1" destOrd="0" presId="urn:microsoft.com/office/officeart/2005/8/layout/pyramid1"/>
    <dgm:cxn modelId="{40E4B778-079C-4913-9D49-A489B9050839}" type="presParOf" srcId="{36EE55B0-5953-4F8C-A2EF-0941012633DA}" destId="{70115F54-6636-4A56-BF3F-C7AB7EFADF24}" srcOrd="1" destOrd="0" presId="urn:microsoft.com/office/officeart/2005/8/layout/pyramid1"/>
    <dgm:cxn modelId="{232226E7-649E-48DC-8A2B-6B8F070C7FCC}" type="presParOf" srcId="{70115F54-6636-4A56-BF3F-C7AB7EFADF24}" destId="{EC99BDC0-A5D1-4CA9-BB2C-A82EB1614621}" srcOrd="0" destOrd="0" presId="urn:microsoft.com/office/officeart/2005/8/layout/pyramid1"/>
    <dgm:cxn modelId="{A8973FB6-BC30-467A-AF84-40EAA7EF3B40}" type="presParOf" srcId="{70115F54-6636-4A56-BF3F-C7AB7EFADF24}" destId="{A026D3D5-4626-4597-B428-41D56457B72B}" srcOrd="1" destOrd="0" presId="urn:microsoft.com/office/officeart/2005/8/layout/pyramid1"/>
    <dgm:cxn modelId="{987CEC79-01BA-4E72-9270-0D290ED77509}" type="presParOf" srcId="{36EE55B0-5953-4F8C-A2EF-0941012633DA}" destId="{148492F2-678A-4FEC-8598-B2DDC8390601}" srcOrd="2" destOrd="0" presId="urn:microsoft.com/office/officeart/2005/8/layout/pyramid1"/>
    <dgm:cxn modelId="{E6483455-F084-41EB-A738-6F0C78C85598}" type="presParOf" srcId="{148492F2-678A-4FEC-8598-B2DDC8390601}" destId="{85F4124D-49C1-4B13-AAD4-4BF24F99784C}" srcOrd="0" destOrd="0" presId="urn:microsoft.com/office/officeart/2005/8/layout/pyramid1"/>
    <dgm:cxn modelId="{3E86070E-2101-499B-8D91-669A47B32EBA}" type="presParOf" srcId="{148492F2-678A-4FEC-8598-B2DDC8390601}" destId="{60CBE1A8-E447-443A-8593-E6F9704D34B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BE1C74-7A83-4541-9576-06D4169C80F3}">
      <dsp:nvSpPr>
        <dsp:cNvPr id="0" name=""/>
        <dsp:cNvSpPr/>
      </dsp:nvSpPr>
      <dsp:spPr>
        <a:xfrm>
          <a:off x="1920213" y="0"/>
          <a:ext cx="1920213" cy="1320146"/>
        </a:xfrm>
        <a:prstGeom prst="trapezoid">
          <a:avLst>
            <a:gd name="adj" fmla="val 727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1</a:t>
          </a:r>
          <a:r>
            <a:rPr lang="en-GB" sz="2400" kern="1200" baseline="30000" dirty="0" smtClean="0"/>
            <a:t>st</a:t>
          </a:r>
          <a:r>
            <a:rPr lang="en-GB" sz="2400" kern="1200" dirty="0" smtClean="0"/>
            <a:t> - 884</a:t>
          </a:r>
          <a:endParaRPr lang="en-GB" sz="2400" kern="1200" dirty="0"/>
        </a:p>
      </dsp:txBody>
      <dsp:txXfrm>
        <a:off x="1920213" y="0"/>
        <a:ext cx="1920213" cy="1320146"/>
      </dsp:txXfrm>
    </dsp:sp>
    <dsp:sp modelId="{EC99BDC0-A5D1-4CA9-BB2C-A82EB1614621}">
      <dsp:nvSpPr>
        <dsp:cNvPr id="0" name=""/>
        <dsp:cNvSpPr/>
      </dsp:nvSpPr>
      <dsp:spPr>
        <a:xfrm>
          <a:off x="960106" y="1320146"/>
          <a:ext cx="3840426" cy="1320146"/>
        </a:xfrm>
        <a:prstGeom prst="trapezoid">
          <a:avLst>
            <a:gd name="adj" fmla="val 727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2</a:t>
          </a:r>
          <a:r>
            <a:rPr lang="en-GB" sz="3200" kern="1200" baseline="30000" dirty="0" smtClean="0"/>
            <a:t>nd</a:t>
          </a:r>
          <a:r>
            <a:rPr lang="en-GB" sz="3200" kern="1200" dirty="0" smtClean="0"/>
            <a:t> – 365,101</a:t>
          </a:r>
          <a:endParaRPr lang="en-GB" sz="3200" kern="1200" dirty="0"/>
        </a:p>
      </dsp:txBody>
      <dsp:txXfrm>
        <a:off x="1632181" y="1320146"/>
        <a:ext cx="2496277" cy="1320146"/>
      </dsp:txXfrm>
    </dsp:sp>
    <dsp:sp modelId="{85F4124D-49C1-4B13-AAD4-4BF24F99784C}">
      <dsp:nvSpPr>
        <dsp:cNvPr id="0" name=""/>
        <dsp:cNvSpPr/>
      </dsp:nvSpPr>
      <dsp:spPr>
        <a:xfrm>
          <a:off x="0" y="2640293"/>
          <a:ext cx="5760640" cy="1320146"/>
        </a:xfrm>
        <a:prstGeom prst="trapezoid">
          <a:avLst>
            <a:gd name="adj" fmla="val 7272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3</a:t>
          </a:r>
          <a:r>
            <a:rPr lang="en-GB" sz="3600" kern="1200" baseline="30000" dirty="0" smtClean="0"/>
            <a:t>rd</a:t>
          </a:r>
          <a:r>
            <a:rPr lang="en-GB" sz="3600" kern="1200" dirty="0" smtClean="0"/>
            <a:t> – 32,457,114</a:t>
          </a:r>
          <a:endParaRPr lang="en-GB" sz="3600" kern="1200" dirty="0"/>
        </a:p>
      </dsp:txBody>
      <dsp:txXfrm>
        <a:off x="1008111" y="2640293"/>
        <a:ext cx="3744416" cy="1320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FD0A88-D5C0-415C-92B2-3EB171BEF670}" type="datetimeFigureOut">
              <a:rPr lang="en-GB"/>
              <a:pPr>
                <a:defRPr/>
              </a:pPr>
              <a:t>25/09/2015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706E34-46DD-4F57-AA4E-BD28E5C9B82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5675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587DFD-2240-4984-BBB9-61DA3667EA0B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807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1660E-530C-4CE2-96C7-51D12563A781}" type="datetimeFigureOut">
              <a:rPr lang="en-GB"/>
              <a:pPr>
                <a:defRPr/>
              </a:pPr>
              <a:t>25/09/2015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C1A50-5E7F-4326-84F9-8A08E29D273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D5C4-4BB6-4EC0-B530-5044DE271FE8}" type="datetimeFigureOut">
              <a:rPr lang="en-GB"/>
              <a:pPr>
                <a:defRPr/>
              </a:pPr>
              <a:t>25/09/2015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D5714-623B-4FF3-AB65-F5026636689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BBD5F-2B73-4FF4-B41A-4D176A4C3E95}" type="datetimeFigureOut">
              <a:rPr lang="en-GB"/>
              <a:pPr>
                <a:defRPr/>
              </a:pPr>
              <a:t>25/09/2015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FA467-6ABD-4431-AFD8-9E323AB2BC7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15691-52CB-4EA3-819A-C268D44901E6}" type="datetimeFigureOut">
              <a:rPr lang="en-GB"/>
              <a:pPr>
                <a:defRPr/>
              </a:pPr>
              <a:t>25/09/2015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1CC4B-BA47-4DE4-AAB7-2DA713D33A8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7F252-3860-4410-B933-C59734F7B93E}" type="datetimeFigureOut">
              <a:rPr lang="en-GB"/>
              <a:pPr>
                <a:defRPr/>
              </a:pPr>
              <a:t>25/09/2015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453E8-038D-458B-8D79-993501F287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D6836-7AE8-4ED2-9C4C-A82153A54143}" type="datetimeFigureOut">
              <a:rPr lang="en-GB"/>
              <a:pPr>
                <a:defRPr/>
              </a:pPr>
              <a:t>25/09/2015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DF526-5C83-49E5-8B71-AEB73FFAA1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E9013-7499-4634-B21D-D8364624B55D}" type="datetimeFigureOut">
              <a:rPr lang="en-GB"/>
              <a:pPr>
                <a:defRPr/>
              </a:pPr>
              <a:t>25/09/2015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1C725-8859-42CA-AE11-D00A4067814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7D12D-E9CC-4B44-B749-0816E16FFA71}" type="datetimeFigureOut">
              <a:rPr lang="en-GB"/>
              <a:pPr>
                <a:defRPr/>
              </a:pPr>
              <a:t>25/09/2015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1467D-15B3-4D57-89D2-15E77E58ECA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A2653-E75B-4F1D-87E3-0F1346854DE3}" type="datetimeFigureOut">
              <a:rPr lang="en-GB"/>
              <a:pPr>
                <a:defRPr/>
              </a:pPr>
              <a:t>25/09/2015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D1387-8E9A-40E0-B10A-204BF0DE7D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8A9AC-AE88-4FEB-A072-3E134B1E8308}" type="datetimeFigureOut">
              <a:rPr lang="en-GB"/>
              <a:pPr>
                <a:defRPr/>
              </a:pPr>
              <a:t>25/09/2015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470C5-A068-4ABD-80F2-A8B75635C4C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D0E86-FAB1-4700-B90A-B9072A4354C4}" type="datetimeFigureOut">
              <a:rPr lang="en-GB"/>
              <a:pPr>
                <a:defRPr/>
              </a:pPr>
              <a:t>25/09/2015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4E7B1-6F44-4B0C-9347-7D10443176B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139D9FB-66C3-45CC-9AC4-F87A674FAEB7}" type="datetimeFigureOut">
              <a:rPr lang="en-GB"/>
              <a:pPr>
                <a:defRPr/>
              </a:pPr>
              <a:t>25/09/2015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851B8F-8EF7-4AEC-B7A9-6193751CE27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0"/>
          <p:cNvSpPr txBox="1">
            <a:spLocks noChangeArrowheads="1"/>
          </p:cNvSpPr>
          <p:nvPr/>
        </p:nvSpPr>
        <p:spPr bwMode="auto">
          <a:xfrm>
            <a:off x="179388" y="1989138"/>
            <a:ext cx="47164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36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3600" b="1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2052" name="AutoShape 2" descr="data:image/jpg;base64,/9j/4AAQSkZJRgABAQAAAQABAAD/2wBDAAkGBwgHBgkIBwgKCgkLDRYPDQwMDRsUFRAWIB0iIiAdHx8kKDQsJCYxJx8fLT0tMTU3Ojo6Iys/RD84QzQ5Ojf/2wBDAQoKCg0MDRoPDxo3JR8lNzc3Nzc3Nzc3Nzc3Nzc3Nzc3Nzc3Nzc3Nzc3Nzc3Nzc3Nzc3Nzc3Nzc3Nzc3Nzc3Nzf/wAARCACLALoDASIAAhEBAxEB/8QAHAABAAICAwEAAAAAAAAAAAAAAAYHAQUDBAgC/8QARRAAAQMDAgQDAwQMDwAAAAAAAAECAwQFEQYSBxMhMRRBUTJhcRU3scIIFyJUcnR1gYWTodIWIyQmQkVSVWSRkrLBw/D/xAAZAQEAAwEBAAAAAAAAAAAAAAAAAQIEAwX/xAAjEQEAAwACAAUFAAAAAAAAAAAAAQIDBBETITJSYRQiMUFR/9oADAMBAAIRAxEAPwC8QAAAAAAAAAAAAAAAAAAAAAAAAAAAAAAAAAAAAAAAAAAAAAAAAAAAAAAAAAAAAAAAAAAAAAAAAAAAAAAAAAAMGSIXziFZrLcpaCoZVSzRYR6wxtVGqqZxlXJ1wqFq1taeqwpe9aR3aekuBAftr2H72uH6pn74+2vYvva4/qmfvl/A09rn9Rl7oT4EB+2vYvva4/qmfvki0vqm3amhmfb+c10DkSRkzMOTOcL0VUwuF8/IrbK9Y7mFq7Z2nqst6ACjqAAAAAC9itV4nzpr/wDgx8lR7PG+G8Rz1zj127f+SyV7KednfPv+mU+gD0SnVCrr1xIvFBxGZp2K1RPpOfHDhWu50iORMvaucYTK+S9l6oWi3shTl+13fqPikllgkpvBJWQwIi07VejH7Nybu/moFxtXPoZUpDUPEzU1r13W2ymSKppYavlRUrYE3yZxhu5OuVVUOlcuIPELTV1hdqGCOOOVFelJJAxGPbnqjXNyqKnvVcdMgTviTxFm0VX0lNFbY6tJ4HSq50ys24XGOyk4ttStbb6aqVqMWeFkm1Fzjc1Fx+0oTjpXw3SpsFwplXlVNtWVme+HORTbap13eHzWXTOjZZErGQQtnkha1znyKxP4tMoqIidVcvl6ptUC7hkp/V+r77oq0UNl+UVuGoqxqSz1L2Nc2BFXCNY1ERFVVRURVTyVcdURNTfZOI2jaOnvdbqBlUx0jWywb+a2NV6o1zVaiY8stX4eoF7HTu9atutVbWtYki00EkqMVcbtrVXGfzFZ6q4qvp9GWqutDGR3K5sd0em9KfYu164813dEz8V9CMMXia7TNRfZ6ySottRTvWWCd7XOdC5qorkZjomFymFRe3TAFgcN+IUutKyugltrKTw0TJEVsyv3blVMdk9CDano47hxJqqKedIIp6xrHSL/AEUVE/8AfFUPv7Hjpd71+Kxf7nGNQ0kVfxPmpKhFWGeujjeiLhcKjUXqauL6pn4YubH21j5Z4haUodMvoloKqSTno5Hxyuarkxj7pMInRc+nkQ4snWGkbTbL3p6mpWT8uuqeVPvmVyq3dGnRV7dHKbO86I0fZn09VcqiWmpUVWujfK5yzOXGE6dcIiL2/wAzTTkVrWO/OZY9OLNrzNeoiFRlp8Ef65+MP1zi1noa0R6fdetOq5rIo0lVqSLIySPzciuyqKiLnvjocvBHtefjD9cjbSNMZmFsMrZbxFlpgA8164AAAAAwvZTzVebjBaOMdVcavfyKa68yTY3LsInknmell6pgidy4b6UudfUV1bbFkqah6vlf4iRu53wR2ANNFxm0o97I2pcMuVGpmm6ZVcepXOqPnwT8p030Rlrs4WaNje17bQqOaqKi+Kl7ouf7RsarQ2nKu+fLc9ArrjzWy87nyJ903GF2o7HknkQlTMvz8fpdv0ISH7Inoywrjrmf/rLFXQ+nVv8A8urQL8pc7nc7nSe367c4/YdjUelbNqVKdL1R+ISn3crEr2bd2M+yqeiEoef+IS4sWi174syfSguNou3Dq42G90k6SpUQMnZJjDVcrfu4nJ6YX86L7i87jw/0xcqeip623LJFRQcinbz5E2M9Ojuv5zZXbTdovFpitVxpEmo4tnLjV7kVu1MJhUXPb3kDz/xTrIr5drbqOl3rb6+lYzpjdHIxVSSNfLcmc+/KL2O7Bpjh5PTNnXXFTGjkReVLE1JG+7G3OfgXJR6D0zR26pt0Vsa6jqXI+SCWR8jdydEcm5V2ux5phexqm8JNHNm5nyfMqZzy1qpNv05/aBU/EjTMNksmnZ7ZVy1lsmp5OXUvZtVVe7mJ0x0yjl/0r6E4fxL07Jw7fS+Iclxdb1pfBpG7dzNmzvjG3PXOe3v6FjyaftMtlbZZaGF9ubGkbadyKrUanbHmmPXuaKz8NNKWivbW0tuV8zF3R8+V0iMX1RFXGff5AV19jvhLvek/wsXb8JxzXP53E/KUX1S0NPaPsWmppprLRLTvmYjJF5z35ai5T2lUqfW8NyoddVlbT087XpO2aCRIlci4RMKnTC9UNXF9Ux8MfN9NZ/kpzxCX+cuj/wAe+vEarjb7Fn9N030MIbX37UlxqaOprFqJJaJ/Mgd4VE2Oyi56N6+yhxXu63++pCl1SonSHdy/5NtxnGezfchozxmtqzMx5Mum8WreIifPpZlCueDsmf7sl8/wjTcGZ4qaK9yzyNjjZyVc964RPb8yIx33UkdnW0MWoShWJYuV4ZPZXOUztz5qTHhLapJqC8MrqeaOnnWJrXOarVcrdyrjPplPd1KXpNM7d/uXTPTxNqdR+IWfBPHURNlge2SNyZa5q5RTlOvRUkVFTR08CKkbEwmV6nYML0gAAAAAAAAAAAAAAAAAAAAAAAAAAAAAAAAAAAAAAAAAAAAAAAAAAAAAAAAAAAAAAAAAAAAAAAAAAAAAAAAAAAAAAAAAAAAAAAAAAAAAAAAAAAAAAAAAAAAAAAAAAAAAAAAAAf/Z"/>
          <p:cNvSpPr>
            <a:spLocks noChangeAspect="1" noChangeArrowheads="1"/>
          </p:cNvSpPr>
          <p:nvPr/>
        </p:nvSpPr>
        <p:spPr bwMode="auto">
          <a:xfrm>
            <a:off x="117475" y="-630238"/>
            <a:ext cx="1714500" cy="1285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dirty="0">
              <a:latin typeface="Calibri" pitchFamily="34" charset="0"/>
            </a:endParaRP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323850" y="1772817"/>
            <a:ext cx="8424614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5400" b="1" dirty="0" smtClean="0">
                <a:solidFill>
                  <a:srgbClr val="0D1E56"/>
                </a:solidFill>
                <a:latin typeface="Calibri" pitchFamily="34" charset="0"/>
              </a:rPr>
              <a:t>POGP Conference</a:t>
            </a:r>
          </a:p>
          <a:p>
            <a:pPr algn="ctr"/>
            <a:endParaRPr lang="en-GB" sz="54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r>
              <a:rPr lang="en-GB" sz="4000" b="1" dirty="0" smtClean="0">
                <a:solidFill>
                  <a:srgbClr val="0D1E56"/>
                </a:solidFill>
                <a:latin typeface="Calibri" pitchFamily="34" charset="0"/>
              </a:rPr>
              <a:t>Social media – a help or a hindrance?</a:t>
            </a:r>
          </a:p>
          <a:p>
            <a:pPr algn="ctr"/>
            <a:endParaRPr lang="en-GB" sz="32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endParaRPr lang="en-GB" sz="32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r>
              <a:rPr lang="en-GB" sz="3200" b="1" dirty="0" smtClean="0">
                <a:solidFill>
                  <a:srgbClr val="0D1E56"/>
                </a:solidFill>
                <a:latin typeface="Calibri" pitchFamily="34" charset="0"/>
              </a:rPr>
              <a:t> 25</a:t>
            </a:r>
            <a:r>
              <a:rPr lang="en-GB" sz="3200" b="1" baseline="30000" dirty="0" smtClean="0">
                <a:solidFill>
                  <a:srgbClr val="0D1E56"/>
                </a:solidFill>
                <a:latin typeface="Calibri" pitchFamily="34" charset="0"/>
              </a:rPr>
              <a:t>th</a:t>
            </a:r>
            <a:r>
              <a:rPr lang="en-GB" sz="3200" b="1" dirty="0" smtClean="0">
                <a:solidFill>
                  <a:srgbClr val="0D1E56"/>
                </a:solidFill>
                <a:latin typeface="Calibri" pitchFamily="34" charset="0"/>
              </a:rPr>
              <a:t> September 2015</a:t>
            </a:r>
          </a:p>
          <a:p>
            <a:pPr algn="ctr"/>
            <a:endParaRPr lang="en-GB" sz="48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endParaRPr lang="en-GB" sz="32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4800" b="1" dirty="0"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 descr="logo_v2_dark backgrou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5" y="404664"/>
            <a:ext cx="4084817" cy="86409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pic>
        <p:nvPicPr>
          <p:cNvPr id="7" name="Picture 6" descr="tagline_blue-backgroun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404664"/>
            <a:ext cx="3810000" cy="86409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323850" y="1844675"/>
            <a:ext cx="820896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r>
              <a:rPr lang="en-GB" sz="3600" b="1" dirty="0" smtClean="0">
                <a:solidFill>
                  <a:srgbClr val="0D1E56"/>
                </a:solidFill>
                <a:latin typeface="Calibri" pitchFamily="34" charset="0"/>
              </a:rPr>
              <a:t>LinkedIn</a:t>
            </a:r>
            <a:endParaRPr lang="en-GB" sz="2800" i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4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logo_v2_dark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404664"/>
            <a:ext cx="4084817" cy="86409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414646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Box 7"/>
          <p:cNvSpPr txBox="1">
            <a:spLocks noChangeArrowheads="1"/>
          </p:cNvSpPr>
          <p:nvPr/>
        </p:nvSpPr>
        <p:spPr bwMode="auto">
          <a:xfrm>
            <a:off x="4067175" y="4868863"/>
            <a:ext cx="4321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dirty="0">
              <a:latin typeface="Calibri" pitchFamily="34" charset="0"/>
            </a:endParaRP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684212" y="1628800"/>
            <a:ext cx="792023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28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r>
              <a:rPr lang="en-GB" sz="2800" b="1" dirty="0" smtClean="0">
                <a:solidFill>
                  <a:srgbClr val="0D1E56"/>
                </a:solidFill>
                <a:latin typeface="Calibri" pitchFamily="34" charset="0"/>
              </a:rPr>
              <a:t>Key elements of an engaging LinkedIn profile:</a:t>
            </a:r>
          </a:p>
          <a:p>
            <a:pPr>
              <a:buFont typeface="Wingdings" pitchFamily="2" charset="2"/>
              <a:buChar char="q"/>
            </a:pPr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Photograph</a:t>
            </a: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Compelling headline &amp; summary (&amp; keywords)</a:t>
            </a: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Multimedia</a:t>
            </a: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Validation</a:t>
            </a:r>
            <a:endParaRPr lang="en-GB" sz="2400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21513" name="Rectangle 1"/>
          <p:cNvSpPr>
            <a:spLocks noChangeArrowheads="1"/>
          </p:cNvSpPr>
          <p:nvPr/>
        </p:nvSpPr>
        <p:spPr bwMode="auto">
          <a:xfrm>
            <a:off x="900112" y="3883548"/>
            <a:ext cx="76323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Clr>
                <a:schemeClr val="accent5"/>
              </a:buClr>
            </a:pPr>
            <a:endParaRPr lang="en-GB" sz="2000" dirty="0" smtClean="0">
              <a:solidFill>
                <a:srgbClr val="0D1E56"/>
              </a:solidFill>
              <a:latin typeface="Calibri" pitchFamily="34" charset="0"/>
            </a:endParaRPr>
          </a:p>
          <a:p>
            <a:pPr eaLnBrk="0" hangingPunct="0">
              <a:lnSpc>
                <a:spcPct val="150000"/>
              </a:lnSpc>
              <a:buClr>
                <a:schemeClr val="accent5"/>
              </a:buClr>
            </a:pPr>
            <a:endParaRPr lang="en-GB" sz="2000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 descr="logo_v2_dark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404664"/>
            <a:ext cx="4084817" cy="86409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899592" y="2708921"/>
            <a:ext cx="74168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D1E56"/>
              </a:solidFill>
              <a:latin typeface="Calibri" pitchFamily="34" charset="0"/>
            </a:endParaRPr>
          </a:p>
          <a:p>
            <a:pPr eaLnBrk="0" hangingPunct="0">
              <a:lnSpc>
                <a:spcPct val="150000"/>
              </a:lnSpc>
              <a:buClr>
                <a:schemeClr val="accent5"/>
              </a:buClr>
              <a:buFont typeface="Wingdings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76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Box 7"/>
          <p:cNvSpPr txBox="1">
            <a:spLocks noChangeArrowheads="1"/>
          </p:cNvSpPr>
          <p:nvPr/>
        </p:nvSpPr>
        <p:spPr bwMode="auto">
          <a:xfrm>
            <a:off x="4067175" y="4868863"/>
            <a:ext cx="4321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dirty="0">
              <a:latin typeface="Calibri" pitchFamily="34" charset="0"/>
            </a:endParaRPr>
          </a:p>
        </p:txBody>
      </p: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755650" y="1484313"/>
            <a:ext cx="799306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200" b="1" dirty="0">
                <a:solidFill>
                  <a:srgbClr val="0D1E56"/>
                </a:solidFill>
                <a:latin typeface="Calibri" pitchFamily="34" charset="0"/>
              </a:rPr>
              <a:t>The value of a large </a:t>
            </a:r>
            <a:r>
              <a:rPr lang="en-GB" sz="3200" b="1" dirty="0" smtClean="0">
                <a:solidFill>
                  <a:srgbClr val="0D1E56"/>
                </a:solidFill>
                <a:latin typeface="Calibri" pitchFamily="34" charset="0"/>
              </a:rPr>
              <a:t>network   </a:t>
            </a:r>
            <a:endParaRPr lang="en-GB" sz="3200" b="1" dirty="0">
              <a:solidFill>
                <a:srgbClr val="0D1E56"/>
              </a:solidFill>
              <a:latin typeface="Calibri" pitchFamily="34" charset="0"/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1835696" y="2204864"/>
          <a:ext cx="576064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 descr="logo_v2_dark backgroun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5535" y="404664"/>
            <a:ext cx="4084817" cy="86409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6BE1C74-7A83-4541-9576-06D4169C8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graphicEl>
                                              <a:dgm id="{46BE1C74-7A83-4541-9576-06D4169C8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graphicEl>
                                              <a:dgm id="{46BE1C74-7A83-4541-9576-06D4169C8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C99BDC0-A5D1-4CA9-BB2C-A82EB1614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graphicEl>
                                              <a:dgm id="{EC99BDC0-A5D1-4CA9-BB2C-A82EB1614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graphicEl>
                                              <a:dgm id="{EC99BDC0-A5D1-4CA9-BB2C-A82EB16146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5F4124D-49C1-4B13-AAD4-4BF24F997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graphicEl>
                                              <a:dgm id="{85F4124D-49C1-4B13-AAD4-4BF24F997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graphicEl>
                                              <a:dgm id="{85F4124D-49C1-4B13-AAD4-4BF24F9978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323850" y="1844675"/>
            <a:ext cx="820896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r>
              <a:rPr lang="en-GB" sz="3600" b="1" dirty="0" smtClean="0">
                <a:solidFill>
                  <a:srgbClr val="0D1E56"/>
                </a:solidFill>
                <a:latin typeface="Calibri" pitchFamily="34" charset="0"/>
              </a:rPr>
              <a:t>Security &amp; Privacy</a:t>
            </a:r>
            <a:endParaRPr lang="en-GB" sz="2800" i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4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logo_v2_dark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404664"/>
            <a:ext cx="4084817" cy="86409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Box 7"/>
          <p:cNvSpPr txBox="1">
            <a:spLocks noChangeArrowheads="1"/>
          </p:cNvSpPr>
          <p:nvPr/>
        </p:nvSpPr>
        <p:spPr bwMode="auto">
          <a:xfrm>
            <a:off x="4067175" y="4868863"/>
            <a:ext cx="4321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dirty="0">
              <a:latin typeface="Calibri" pitchFamily="34" charset="0"/>
            </a:endParaRP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684212" y="1628800"/>
            <a:ext cx="7920235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28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r>
              <a:rPr lang="en-GB" sz="2800" b="1" dirty="0" smtClean="0">
                <a:solidFill>
                  <a:srgbClr val="0D1E56"/>
                </a:solidFill>
                <a:latin typeface="Calibri" pitchFamily="34" charset="0"/>
              </a:rPr>
              <a:t>Security &amp; Privacy – best practices:</a:t>
            </a:r>
          </a:p>
          <a:p>
            <a:pPr>
              <a:buFont typeface="Wingdings" pitchFamily="2" charset="2"/>
              <a:buChar char="q"/>
            </a:pPr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Conduct an audit</a:t>
            </a:r>
          </a:p>
          <a:p>
            <a:pPr>
              <a:buFont typeface="Wingdings" pitchFamily="2" charset="2"/>
              <a:buChar char="q"/>
            </a:pPr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LinkedIn – check your Settings</a:t>
            </a: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Facebook – regularly review your Timeline and Wall</a:t>
            </a: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Twitter – cleanse your newsfeed</a:t>
            </a: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21513" name="Rectangle 1"/>
          <p:cNvSpPr>
            <a:spLocks noChangeArrowheads="1"/>
          </p:cNvSpPr>
          <p:nvPr/>
        </p:nvSpPr>
        <p:spPr bwMode="auto">
          <a:xfrm>
            <a:off x="900112" y="3883548"/>
            <a:ext cx="76323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Clr>
                <a:schemeClr val="accent5"/>
              </a:buClr>
            </a:pPr>
            <a:endParaRPr lang="en-GB" sz="2000" dirty="0" smtClean="0">
              <a:solidFill>
                <a:srgbClr val="0D1E56"/>
              </a:solidFill>
              <a:latin typeface="Calibri" pitchFamily="34" charset="0"/>
            </a:endParaRPr>
          </a:p>
          <a:p>
            <a:pPr eaLnBrk="0" hangingPunct="0">
              <a:lnSpc>
                <a:spcPct val="150000"/>
              </a:lnSpc>
              <a:buClr>
                <a:schemeClr val="accent5"/>
              </a:buClr>
            </a:pPr>
            <a:endParaRPr lang="en-GB" sz="2000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 descr="logo_v2_dark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404664"/>
            <a:ext cx="4084817" cy="86409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899592" y="2708921"/>
            <a:ext cx="74168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D1E56"/>
              </a:solidFill>
              <a:latin typeface="Calibri" pitchFamily="34" charset="0"/>
            </a:endParaRPr>
          </a:p>
          <a:p>
            <a:pPr eaLnBrk="0" hangingPunct="0">
              <a:lnSpc>
                <a:spcPct val="150000"/>
              </a:lnSpc>
              <a:buClr>
                <a:schemeClr val="accent5"/>
              </a:buClr>
              <a:buFont typeface="Wingdings" pitchFamily="2" charset="2"/>
              <a:buChar char="q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323850" y="1844675"/>
            <a:ext cx="820896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r>
              <a:rPr lang="en-GB" sz="3600" b="1" dirty="0" smtClean="0">
                <a:solidFill>
                  <a:srgbClr val="0D1E56"/>
                </a:solidFill>
                <a:latin typeface="Calibri" pitchFamily="34" charset="0"/>
              </a:rPr>
              <a:t>Questions?</a:t>
            </a:r>
            <a:endParaRPr lang="en-GB" sz="2800" i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4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logo_v2_dark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404664"/>
            <a:ext cx="4084817" cy="86409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Box 7"/>
          <p:cNvSpPr txBox="1">
            <a:spLocks noChangeArrowheads="1"/>
          </p:cNvSpPr>
          <p:nvPr/>
        </p:nvSpPr>
        <p:spPr bwMode="auto">
          <a:xfrm>
            <a:off x="4067175" y="4868863"/>
            <a:ext cx="4321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dirty="0">
              <a:latin typeface="Calibri" pitchFamily="34" charset="0"/>
            </a:endParaRP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684212" y="1628800"/>
            <a:ext cx="792023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28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r>
              <a:rPr lang="en-GB" sz="2800" b="1" dirty="0" smtClean="0">
                <a:solidFill>
                  <a:srgbClr val="0D1E56"/>
                </a:solidFill>
                <a:latin typeface="Calibri" pitchFamily="34" charset="0"/>
              </a:rPr>
              <a:t>Agenda</a:t>
            </a:r>
          </a:p>
          <a:p>
            <a:pPr>
              <a:buFont typeface="Wingdings" pitchFamily="2" charset="2"/>
              <a:buChar char="q"/>
            </a:pPr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Introduction &amp; the case for social media</a:t>
            </a: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</a:t>
            </a: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Social media best practices</a:t>
            </a:r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Security &amp; privacy</a:t>
            </a: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Q&amp;A session</a:t>
            </a:r>
            <a:endParaRPr lang="en-GB" sz="2400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21513" name="Rectangle 1"/>
          <p:cNvSpPr>
            <a:spLocks noChangeArrowheads="1"/>
          </p:cNvSpPr>
          <p:nvPr/>
        </p:nvSpPr>
        <p:spPr bwMode="auto">
          <a:xfrm>
            <a:off x="900112" y="3883548"/>
            <a:ext cx="76323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Clr>
                <a:schemeClr val="accent5"/>
              </a:buClr>
            </a:pPr>
            <a:endParaRPr lang="en-GB" sz="2000" dirty="0" smtClean="0">
              <a:solidFill>
                <a:srgbClr val="0D1E56"/>
              </a:solidFill>
              <a:latin typeface="Calibri" pitchFamily="34" charset="0"/>
            </a:endParaRPr>
          </a:p>
          <a:p>
            <a:pPr eaLnBrk="0" hangingPunct="0">
              <a:lnSpc>
                <a:spcPct val="150000"/>
              </a:lnSpc>
              <a:buClr>
                <a:schemeClr val="accent5"/>
              </a:buClr>
            </a:pPr>
            <a:endParaRPr lang="en-GB" sz="2000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 descr="logo_v2_dark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404664"/>
            <a:ext cx="4084817" cy="86409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899592" y="2708921"/>
            <a:ext cx="74168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D1E56"/>
              </a:solidFill>
              <a:latin typeface="Calibri" pitchFamily="34" charset="0"/>
            </a:endParaRPr>
          </a:p>
          <a:p>
            <a:pPr eaLnBrk="0" hangingPunct="0">
              <a:lnSpc>
                <a:spcPct val="150000"/>
              </a:lnSpc>
              <a:buClr>
                <a:schemeClr val="accent5"/>
              </a:buClr>
              <a:buFont typeface="Wingdings" pitchFamily="2" charset="2"/>
              <a:buChar char="q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323850" y="1844675"/>
            <a:ext cx="820896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r>
              <a:rPr lang="en-GB" sz="3600" b="1" dirty="0" smtClean="0">
                <a:solidFill>
                  <a:srgbClr val="0D1E56"/>
                </a:solidFill>
                <a:latin typeface="Calibri" pitchFamily="34" charset="0"/>
              </a:rPr>
              <a:t>The case for social media</a:t>
            </a:r>
            <a:endParaRPr lang="en-GB" sz="2800" i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4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logo_v2_dark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404664"/>
            <a:ext cx="4084817" cy="86409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Box 7"/>
          <p:cNvSpPr txBox="1">
            <a:spLocks noChangeArrowheads="1"/>
          </p:cNvSpPr>
          <p:nvPr/>
        </p:nvSpPr>
        <p:spPr bwMode="auto">
          <a:xfrm>
            <a:off x="4067175" y="4868863"/>
            <a:ext cx="4321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dirty="0">
              <a:latin typeface="Calibri" pitchFamily="34" charset="0"/>
            </a:endParaRP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684212" y="1628800"/>
            <a:ext cx="792023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385m personal profiles</a:t>
            </a:r>
          </a:p>
          <a:p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4m+ Company Pages                                     316m monthly users</a:t>
            </a: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1.1bn users                                             1.3bn users</a:t>
            </a:r>
          </a:p>
        </p:txBody>
      </p:sp>
      <p:sp>
        <p:nvSpPr>
          <p:cNvPr id="21513" name="Rectangle 1"/>
          <p:cNvSpPr>
            <a:spLocks noChangeArrowheads="1"/>
          </p:cNvSpPr>
          <p:nvPr/>
        </p:nvSpPr>
        <p:spPr bwMode="auto">
          <a:xfrm>
            <a:off x="900112" y="3883548"/>
            <a:ext cx="76323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Clr>
                <a:schemeClr val="accent5"/>
              </a:buClr>
            </a:pPr>
            <a:endParaRPr lang="en-GB" sz="2000" dirty="0" smtClean="0">
              <a:solidFill>
                <a:srgbClr val="0D1E56"/>
              </a:solidFill>
              <a:latin typeface="Calibri" pitchFamily="34" charset="0"/>
            </a:endParaRPr>
          </a:p>
          <a:p>
            <a:pPr eaLnBrk="0" hangingPunct="0">
              <a:lnSpc>
                <a:spcPct val="150000"/>
              </a:lnSpc>
              <a:buClr>
                <a:schemeClr val="accent5"/>
              </a:buClr>
            </a:pPr>
            <a:endParaRPr lang="en-GB" sz="2000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 descr="logo_v2_dark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404664"/>
            <a:ext cx="4084817" cy="86409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899592" y="2708921"/>
            <a:ext cx="74168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D1E56"/>
              </a:solidFill>
              <a:latin typeface="Calibri" pitchFamily="34" charset="0"/>
            </a:endParaRPr>
          </a:p>
          <a:p>
            <a:pPr eaLnBrk="0" hangingPunct="0">
              <a:lnSpc>
                <a:spcPct val="150000"/>
              </a:lnSpc>
              <a:buClr>
                <a:schemeClr val="accent5"/>
              </a:buClr>
              <a:buFont typeface="Wingdings" pitchFamily="2" charset="2"/>
              <a:buChar char="q"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916832"/>
            <a:ext cx="3905248" cy="10620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132856"/>
            <a:ext cx="2083034" cy="129614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149080"/>
            <a:ext cx="2664296" cy="148190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4005064"/>
            <a:ext cx="1721721" cy="1706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323850" y="1628800"/>
            <a:ext cx="8208963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0D1E56"/>
                </a:solidFill>
                <a:latin typeface="Calibri" pitchFamily="34" charset="0"/>
              </a:rPr>
              <a:t>Key benefits of social media</a:t>
            </a:r>
          </a:p>
          <a:p>
            <a:endParaRPr lang="en-GB" sz="2400" b="1" i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smtClean="0">
                <a:solidFill>
                  <a:srgbClr val="0D1E56"/>
                </a:solidFill>
                <a:latin typeface="Calibri" pitchFamily="34" charset="0"/>
              </a:rPr>
              <a:t>  </a:t>
            </a: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Promote your professional/personal brand</a:t>
            </a: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Enhance your credibility</a:t>
            </a: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Research &amp; monitor</a:t>
            </a: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</a:t>
            </a: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Control your online identity</a:t>
            </a:r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</a:t>
            </a: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Generate business</a:t>
            </a:r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GB" sz="2400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4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logo_v2_dark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404664"/>
            <a:ext cx="4084817" cy="86409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323850" y="1844675"/>
            <a:ext cx="820896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r>
              <a:rPr lang="en-GB" sz="3600" b="1" dirty="0" smtClean="0">
                <a:solidFill>
                  <a:srgbClr val="0D1E56"/>
                </a:solidFill>
                <a:latin typeface="Calibri" pitchFamily="34" charset="0"/>
              </a:rPr>
              <a:t>Twitter</a:t>
            </a:r>
            <a:endParaRPr lang="en-GB" sz="2800" i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4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logo_v2_dark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404664"/>
            <a:ext cx="4084817" cy="86409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Box 7"/>
          <p:cNvSpPr txBox="1">
            <a:spLocks noChangeArrowheads="1"/>
          </p:cNvSpPr>
          <p:nvPr/>
        </p:nvSpPr>
        <p:spPr bwMode="auto">
          <a:xfrm>
            <a:off x="4067175" y="4868863"/>
            <a:ext cx="4321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dirty="0">
              <a:latin typeface="Calibri" pitchFamily="34" charset="0"/>
            </a:endParaRP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684212" y="1628800"/>
            <a:ext cx="7920235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28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</a:t>
            </a: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Your Twitter bio</a:t>
            </a:r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</a:t>
            </a: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Count to 10 (at least!)</a:t>
            </a:r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</a:t>
            </a: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Would you want your grandmother to read it?</a:t>
            </a:r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</a:t>
            </a: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Take it offline</a:t>
            </a:r>
            <a:endParaRPr lang="en-GB" sz="2400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21513" name="Rectangle 1"/>
          <p:cNvSpPr>
            <a:spLocks noChangeArrowheads="1"/>
          </p:cNvSpPr>
          <p:nvPr/>
        </p:nvSpPr>
        <p:spPr bwMode="auto">
          <a:xfrm>
            <a:off x="900112" y="3883548"/>
            <a:ext cx="76323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Clr>
                <a:schemeClr val="accent5"/>
              </a:buClr>
            </a:pPr>
            <a:endParaRPr lang="en-GB" sz="2000" dirty="0" smtClean="0">
              <a:solidFill>
                <a:srgbClr val="0D1E56"/>
              </a:solidFill>
              <a:latin typeface="Calibri" pitchFamily="34" charset="0"/>
            </a:endParaRPr>
          </a:p>
          <a:p>
            <a:pPr eaLnBrk="0" hangingPunct="0">
              <a:lnSpc>
                <a:spcPct val="150000"/>
              </a:lnSpc>
              <a:buClr>
                <a:schemeClr val="accent5"/>
              </a:buClr>
            </a:pPr>
            <a:endParaRPr lang="en-GB" sz="2000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 descr="logo_v2_dark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404664"/>
            <a:ext cx="4084817" cy="86409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899592" y="2708921"/>
            <a:ext cx="74168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D1E56"/>
              </a:solidFill>
              <a:latin typeface="Calibri" pitchFamily="34" charset="0"/>
            </a:endParaRPr>
          </a:p>
          <a:p>
            <a:pPr eaLnBrk="0" hangingPunct="0">
              <a:lnSpc>
                <a:spcPct val="150000"/>
              </a:lnSpc>
              <a:buClr>
                <a:schemeClr val="accent5"/>
              </a:buClr>
              <a:buFont typeface="Wingdings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72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323850" y="1844675"/>
            <a:ext cx="820896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endParaRPr lang="en-GB" sz="36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 algn="ctr"/>
            <a:r>
              <a:rPr lang="en-GB" sz="3600" b="1" dirty="0" smtClean="0">
                <a:solidFill>
                  <a:srgbClr val="0D1E56"/>
                </a:solidFill>
                <a:latin typeface="Calibri" pitchFamily="34" charset="0"/>
              </a:rPr>
              <a:t>Facebook</a:t>
            </a:r>
            <a:endParaRPr lang="en-GB" sz="2800" i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4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000" b="1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" name="Picture 3" descr="logo_v2_dark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404664"/>
            <a:ext cx="4084817" cy="86409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371841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Box 7"/>
          <p:cNvSpPr txBox="1">
            <a:spLocks noChangeArrowheads="1"/>
          </p:cNvSpPr>
          <p:nvPr/>
        </p:nvSpPr>
        <p:spPr bwMode="auto">
          <a:xfrm>
            <a:off x="4067175" y="4868863"/>
            <a:ext cx="4321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dirty="0">
              <a:latin typeface="Calibri" pitchFamily="34" charset="0"/>
            </a:endParaRP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684212" y="1628800"/>
            <a:ext cx="7920235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28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800" b="1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</a:t>
            </a: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Be obsessive about your Timeline content</a:t>
            </a:r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 </a:t>
            </a: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Use it as a resource</a:t>
            </a:r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</a:t>
            </a: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Be careful with your data</a:t>
            </a:r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endParaRPr lang="en-GB" sz="2400" dirty="0" smtClean="0">
              <a:solidFill>
                <a:srgbClr val="0D1E56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2400" dirty="0">
                <a:solidFill>
                  <a:srgbClr val="0D1E56"/>
                </a:solidFill>
                <a:latin typeface="Calibri" pitchFamily="34" charset="0"/>
              </a:rPr>
              <a:t> </a:t>
            </a:r>
            <a:r>
              <a:rPr lang="en-GB" sz="2400" dirty="0" smtClean="0">
                <a:solidFill>
                  <a:srgbClr val="0D1E56"/>
                </a:solidFill>
                <a:latin typeface="Calibri" pitchFamily="34" charset="0"/>
              </a:rPr>
              <a:t>    If in doubt, stop</a:t>
            </a:r>
            <a:endParaRPr lang="en-GB" sz="2400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21513" name="Rectangle 1"/>
          <p:cNvSpPr>
            <a:spLocks noChangeArrowheads="1"/>
          </p:cNvSpPr>
          <p:nvPr/>
        </p:nvSpPr>
        <p:spPr bwMode="auto">
          <a:xfrm>
            <a:off x="900112" y="3883548"/>
            <a:ext cx="763232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Clr>
                <a:schemeClr val="accent5"/>
              </a:buClr>
            </a:pPr>
            <a:endParaRPr lang="en-GB" sz="2000" dirty="0" smtClean="0">
              <a:solidFill>
                <a:srgbClr val="0D1E56"/>
              </a:solidFill>
              <a:latin typeface="Calibri" pitchFamily="34" charset="0"/>
            </a:endParaRPr>
          </a:p>
          <a:p>
            <a:pPr eaLnBrk="0" hangingPunct="0">
              <a:lnSpc>
                <a:spcPct val="150000"/>
              </a:lnSpc>
              <a:buClr>
                <a:schemeClr val="accent5"/>
              </a:buClr>
            </a:pPr>
            <a:endParaRPr lang="en-GB" sz="2000" dirty="0">
              <a:solidFill>
                <a:srgbClr val="0D1E56"/>
              </a:solidFill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8784976" cy="648072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 descr="logo_v2_dark backgr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404664"/>
            <a:ext cx="4084817" cy="864096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899592" y="2708921"/>
            <a:ext cx="741682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D1E56"/>
              </a:solidFill>
              <a:latin typeface="Calibri" pitchFamily="34" charset="0"/>
            </a:endParaRPr>
          </a:p>
          <a:p>
            <a:pPr eaLnBrk="0" hangingPunct="0">
              <a:lnSpc>
                <a:spcPct val="150000"/>
              </a:lnSpc>
              <a:buClr>
                <a:schemeClr val="accent5"/>
              </a:buClr>
              <a:buFont typeface="Wingdings" pitchFamily="2" charset="2"/>
              <a:buChar char="q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0.8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imCorp Document" ma:contentTypeID="0x010100ADCB76956929461B8516588271EFBB5000EFA701609701B747B26DA359EBD6A3AD00066F2A5F6D47C74E901A5A5141834B4B" ma:contentTypeVersion="10" ma:contentTypeDescription="Create a new Word document" ma:contentTypeScope="" ma:versionID="21bf6e101b375864c51201fd19c8e7b4">
  <xsd:schema xmlns:xsd="http://www.w3.org/2001/XMLSchema" xmlns:p="http://schemas.microsoft.com/office/2006/metadata/properties" xmlns:ns3="f517c760-6669-415d-a3c9-f111b6d7f3a2" xmlns:ns4="7fe11480-cb8b-4e90-ba3c-158c822d276d" targetNamespace="http://schemas.microsoft.com/office/2006/metadata/properties" ma:root="true" ma:fieldsID="96e303fc1f1c074855dfe78d3d76fb86" ns3:_="" ns4:_="">
    <xsd:import namespace="f517c760-6669-415d-a3c9-f111b6d7f3a2"/>
    <xsd:import namespace="7fe11480-cb8b-4e90-ba3c-158c822d276d"/>
    <xsd:element name="properties">
      <xsd:complexType>
        <xsd:sequence>
          <xsd:element name="documentManagement">
            <xsd:complexType>
              <xsd:all>
                <xsd:element ref="ns3:SC_Responsible" minOccurs="0"/>
                <xsd:element ref="ns3:SC_Responsible_Department" minOccurs="0"/>
                <xsd:element ref="ns3:SC_Unique_ID" minOccurs="0"/>
                <xsd:element ref="ns4:SPP_ArchivedFlag" minOccurs="0"/>
                <xsd:element ref="ns4:SPP_ArchivedDate" minOccurs="0"/>
                <xsd:element ref="ns4:SPP_ArchivedB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517c760-6669-415d-a3c9-f111b6d7f3a2" elementFormDefault="qualified">
    <xsd:import namespace="http://schemas.microsoft.com/office/2006/documentManagement/types"/>
    <xsd:element name="SC_Responsible" ma:index="10" nillable="true" ma:displayName="Responsible" ma:internalName="SC_Responsible" ma:readOnly="false">
      <xsd:simpleType>
        <xsd:restriction base="dms:Text"/>
      </xsd:simpleType>
    </xsd:element>
    <xsd:element name="SC_Responsible_Department" ma:index="11" nillable="true" ma:displayName="Responsible Department" ma:hidden="true" ma:internalName="SC_Responsible_Department" ma:readOnly="false">
      <xsd:simpleType>
        <xsd:restriction base="dms:Text"/>
      </xsd:simpleType>
    </xsd:element>
    <xsd:element name="SC_Unique_ID" ma:index="12" nillable="true" ma:displayName="Unique ID" ma:description="" ma:hidden="true" ma:internalName="SC_Unique_ID" ma:readOnly="true">
      <xsd:simpleType>
        <xsd:restriction base="dms:Text"/>
      </xsd:simpleType>
    </xsd:element>
  </xsd:schema>
  <xsd:schema xmlns:xsd="http://www.w3.org/2001/XMLSchema" xmlns:dms="http://schemas.microsoft.com/office/2006/documentManagement/types" targetNamespace="7fe11480-cb8b-4e90-ba3c-158c822d276d" elementFormDefault="qualified">
    <xsd:import namespace="http://schemas.microsoft.com/office/2006/documentManagement/types"/>
    <xsd:element name="SPP_ArchivedFlag" ma:index="13" nillable="true" ma:displayName="Archived" ma:default="0" ma:hidden="true" ma:internalName="SPP_ArchivedFlag">
      <xsd:simpleType>
        <xsd:restriction base="dms:Boolean"/>
      </xsd:simpleType>
    </xsd:element>
    <xsd:element name="SPP_ArchivedDate" ma:index="14" nillable="true" ma:displayName="Archived Date" ma:format="DateOnly" ma:hidden="true" ma:internalName="SPP_ArchivedDate">
      <xsd:simpleType>
        <xsd:restriction base="dms:DateTime"/>
      </xsd:simpleType>
    </xsd:element>
    <xsd:element name="SPP_ArchivedBy" ma:index="15" nillable="true" ma:displayName="Archived By" ma:hidden="true" ma:internalName="SPP_Archived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8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9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SPP_ArchivedFlag xmlns="7fe11480-cb8b-4e90-ba3c-158c822d276d">false</SPP_ArchivedFlag>
    <SPP_ArchivedDate xmlns="7fe11480-cb8b-4e90-ba3c-158c822d276d" xsi:nil="true"/>
    <SC_Responsible_Department xmlns="f517c760-6669-415d-a3c9-f111b6d7f3a2" xsi:nil="true"/>
    <SC_Responsible xmlns="f517c760-6669-415d-a3c9-f111b6d7f3a2" xsi:nil="true"/>
    <SPP_ArchivedBy xmlns="7fe11480-cb8b-4e90-ba3c-158c822d276d">
      <UserInfo>
        <DisplayName/>
        <AccountId xsi:nil="true"/>
        <AccountType/>
      </UserInfo>
    </SPP_ArchivedBy>
  </documentManagement>
</p:properties>
</file>

<file path=customXml/itemProps1.xml><?xml version="1.0" encoding="utf-8"?>
<ds:datastoreItem xmlns:ds="http://schemas.openxmlformats.org/officeDocument/2006/customXml" ds:itemID="{FBCF96B9-B4B8-4FF1-86B8-BED3696713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17c760-6669-415d-a3c9-f111b6d7f3a2"/>
    <ds:schemaRef ds:uri="7fe11480-cb8b-4e90-ba3c-158c822d276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D0C6C2C-5B29-4CE9-8871-95D6911EA6A4}">
  <ds:schemaRefs>
    <ds:schemaRef ds:uri="http://schemas.microsoft.com/office/2006/metadata/customXsn"/>
  </ds:schemaRefs>
</ds:datastoreItem>
</file>

<file path=customXml/itemProps3.xml><?xml version="1.0" encoding="utf-8"?>
<ds:datastoreItem xmlns:ds="http://schemas.openxmlformats.org/officeDocument/2006/customXml" ds:itemID="{CC2AE7DE-F821-4D47-B62E-878E5E60A0F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3B23008-64A8-4C46-BF88-5B1AD3E230D4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7fe11480-cb8b-4e90-ba3c-158c822d276d"/>
    <ds:schemaRef ds:uri="f517c760-6669-415d-a3c9-f111b6d7f3a2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7759</TotalTime>
  <Words>210</Words>
  <Application>Microsoft Office PowerPoint</Application>
  <PresentationFormat>On-screen Show (4:3)</PresentationFormat>
  <Paragraphs>131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Graham Aikin</dc:creator>
  <cp:lastModifiedBy>Andrew Banks</cp:lastModifiedBy>
  <cp:revision>588</cp:revision>
  <dcterms:created xsi:type="dcterms:W3CDTF">2011-05-31T21:45:20Z</dcterms:created>
  <dcterms:modified xsi:type="dcterms:W3CDTF">2015-09-25T10:59:39Z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0x010100ADCB76956929461B8516588271EFBB5000EFA701609701B747B26DA359EBD6A3AD00066F2A5F6D47C74E901A5A5141834B4B</vt:lpwstr>
  </property>
</Properties>
</file>