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0" r:id="rId2"/>
    <p:sldId id="265" r:id="rId3"/>
    <p:sldId id="296" r:id="rId4"/>
    <p:sldId id="297" r:id="rId5"/>
    <p:sldId id="298" r:id="rId6"/>
    <p:sldId id="299" r:id="rId7"/>
    <p:sldId id="300" r:id="rId8"/>
    <p:sldId id="301" r:id="rId9"/>
    <p:sldId id="305" r:id="rId10"/>
    <p:sldId id="304" r:id="rId11"/>
    <p:sldId id="302" r:id="rId12"/>
    <p:sldId id="303" r:id="rId13"/>
    <p:sldId id="306" r:id="rId14"/>
    <p:sldId id="294" r:id="rId15"/>
  </p:sldIdLst>
  <p:sldSz cx="9144000" cy="6858000" type="screen4x3"/>
  <p:notesSz cx="6805613" cy="99393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5397D"/>
    <a:srgbClr val="6F6F6F"/>
    <a:srgbClr val="40C3D7"/>
    <a:srgbClr val="C7B37F"/>
    <a:srgbClr val="AFADC3"/>
    <a:srgbClr val="B8CF95"/>
    <a:srgbClr val="E34D37"/>
    <a:srgbClr val="FCD900"/>
    <a:srgbClr val="7AB800"/>
    <a:srgbClr val="0065B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50" autoAdjust="0"/>
    <p:restoredTop sz="94700" autoAdjust="0"/>
  </p:normalViewPr>
  <p:slideViewPr>
    <p:cSldViewPr>
      <p:cViewPr>
        <p:scale>
          <a:sx n="77" d="100"/>
          <a:sy n="77" d="100"/>
        </p:scale>
        <p:origin x="-1776" y="-294"/>
      </p:cViewPr>
      <p:guideLst>
        <p:guide orient="horz" pos="272"/>
        <p:guide orient="horz" pos="162"/>
        <p:guide orient="horz" pos="754"/>
        <p:guide orient="horz" pos="954"/>
        <p:guide orient="horz" pos="3736"/>
        <p:guide pos="328"/>
        <p:guide pos="54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078" y="-84"/>
      </p:cViewPr>
      <p:guideLst>
        <p:guide orient="horz" pos="3130"/>
        <p:guide pos="214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99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939" y="0"/>
            <a:ext cx="2949099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562" y="4721186"/>
            <a:ext cx="5444490" cy="447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646"/>
            <a:ext cx="2949099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939" y="9440646"/>
            <a:ext cx="2949099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A6DCC2FD-5590-45B0-9304-F5328BE63FE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711761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CC2FD-5590-45B0-9304-F5328BE63FEC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CC2FD-5590-45B0-9304-F5328BE63FEC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CC2FD-5590-45B0-9304-F5328BE63FEC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CC2FD-5590-45B0-9304-F5328BE63FEC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mkFPPicture" descr="Coloplast_Nature_Abstracts_02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639999" cy="5920563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auto">
          <a:xfrm>
            <a:off x="0" y="4381200"/>
            <a:ext cx="8640000" cy="1540800"/>
          </a:xfrm>
          <a:prstGeom prst="rect">
            <a:avLst/>
          </a:prstGeom>
          <a:solidFill>
            <a:srgbClr val="00B0CA">
              <a:alpha val="8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noProof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bmkFldName"/>
          <p:cNvSpPr txBox="1"/>
          <p:nvPr userDrawn="1"/>
        </p:nvSpPr>
        <p:spPr>
          <a:xfrm>
            <a:off x="504000" y="5490000"/>
            <a:ext cx="76320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noProof="0" smtClean="0">
                <a:solidFill>
                  <a:schemeClr val="bg1"/>
                </a:solidFill>
              </a:rPr>
              <a:t>Adam Martin</a:t>
            </a:r>
          </a:p>
        </p:txBody>
      </p:sp>
      <p:sp>
        <p:nvSpPr>
          <p:cNvPr id="4098" name="Title 4097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04000" y="4561200"/>
            <a:ext cx="7632000" cy="360000"/>
          </a:xfrm>
        </p:spPr>
        <p:txBody>
          <a:bodyPr anchor="b" anchorCtr="0"/>
          <a:lstStyle>
            <a:lvl1pPr>
              <a:lnSpc>
                <a:spcPts val="29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Presentation title</a:t>
            </a:r>
            <a:endParaRPr lang="en-GB" noProof="0"/>
          </a:p>
        </p:txBody>
      </p:sp>
      <p:sp>
        <p:nvSpPr>
          <p:cNvPr id="4099" name="Subtitle 4098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04000" y="4939200"/>
            <a:ext cx="7632000" cy="360000"/>
          </a:xfrm>
        </p:spPr>
        <p:txBody>
          <a:bodyPr/>
          <a:lstStyle>
            <a:lvl1pPr marL="0" indent="0">
              <a:lnSpc>
                <a:spcPts val="1900"/>
              </a:lnSpc>
              <a:spcBef>
                <a:spcPct val="0"/>
              </a:spcBef>
              <a:buFontTx/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Presentation subtitle</a:t>
            </a:r>
            <a:endParaRPr lang="en-GB" noProof="0"/>
          </a:p>
        </p:txBody>
      </p:sp>
      <p:sp>
        <p:nvSpPr>
          <p:cNvPr id="4127" name="Rectangle 3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304000" y="6397200"/>
            <a:ext cx="1152000" cy="1016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smtClean="0"/>
              <a:t>Page </a:t>
            </a:r>
            <a:fld id="{887756B2-0F5F-488B-B360-E5187770A516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4000" y="6174000"/>
            <a:ext cx="12461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bmkFld10PresentationTitle"/>
          <p:cNvSpPr txBox="1"/>
          <p:nvPr userDrawn="1"/>
        </p:nvSpPr>
        <p:spPr>
          <a:xfrm>
            <a:off x="2304000" y="6285600"/>
            <a:ext cx="2880000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50" noProof="0" smtClean="0">
                <a:solidFill>
                  <a:schemeClr val="bg2"/>
                </a:solidFill>
              </a:rPr>
              <a:t>Coloplast- An Update on Irrigation</a:t>
            </a:r>
          </a:p>
        </p:txBody>
      </p:sp>
      <p:sp>
        <p:nvSpPr>
          <p:cNvPr id="20" name="bmkHeader"/>
          <p:cNvSpPr txBox="1"/>
          <p:nvPr userDrawn="1">
            <p:custDataLst>
              <p:tags r:id="rId1"/>
            </p:custDataLst>
          </p:nvPr>
        </p:nvSpPr>
        <p:spPr>
          <a:xfrm>
            <a:off x="504000" y="255600"/>
            <a:ext cx="7632000" cy="1656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900" noProof="0" smtClean="0">
              <a:solidFill>
                <a:srgbClr val="25397D"/>
              </a:solidFill>
            </a:endParaRPr>
          </a:p>
        </p:txBody>
      </p:sp>
      <p:sp>
        <p:nvSpPr>
          <p:cNvPr id="17" name="bmkFldDateOfPresentation"/>
          <p:cNvSpPr txBox="1"/>
          <p:nvPr userDrawn="1"/>
        </p:nvSpPr>
        <p:spPr>
          <a:xfrm>
            <a:off x="2304000" y="6174000"/>
            <a:ext cx="1152000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50" noProof="0" smtClean="0">
                <a:solidFill>
                  <a:schemeClr val="bg2"/>
                </a:solidFill>
              </a:rPr>
              <a:t>9 June 2014</a:t>
            </a:r>
          </a:p>
        </p:txBody>
      </p:sp>
      <p:pic>
        <p:nvPicPr>
          <p:cNvPr id="19" name="Picture 18" descr="6CPlogo_Blue_RGB_PP_41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167216" y="6167092"/>
            <a:ext cx="1476759" cy="3322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slide 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99" y="5036400"/>
            <a:ext cx="7632000" cy="763200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noProof="0" smtClean="0"/>
              <a:t>Page </a:t>
            </a:r>
            <a:fld id="{9E8C26A4-B458-44EA-95C6-042A46251F83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0" name="bmkFld11PresentationTitle"/>
          <p:cNvSpPr txBox="1"/>
          <p:nvPr userDrawn="1"/>
        </p:nvSpPr>
        <p:spPr>
          <a:xfrm>
            <a:off x="2304000" y="6285600"/>
            <a:ext cx="2880000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50" noProof="0" smtClean="0">
                <a:solidFill>
                  <a:schemeClr val="bg2"/>
                </a:solidFill>
              </a:rPr>
              <a:t>Coloplast- An Update on Irrigation</a:t>
            </a:r>
          </a:p>
        </p:txBody>
      </p:sp>
      <p:sp>
        <p:nvSpPr>
          <p:cNvPr id="6" name="bmkFld10DateOfPresentation"/>
          <p:cNvSpPr txBox="1"/>
          <p:nvPr userDrawn="1"/>
        </p:nvSpPr>
        <p:spPr>
          <a:xfrm>
            <a:off x="2304000" y="6174000"/>
            <a:ext cx="1152000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50" noProof="0" smtClean="0">
                <a:solidFill>
                  <a:schemeClr val="bg2"/>
                </a:solidFill>
              </a:rPr>
              <a:t>9 June 2014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slide business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99" y="4845600"/>
            <a:ext cx="7632000" cy="763200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noProof="0" smtClean="0"/>
              <a:t>Page </a:t>
            </a:r>
            <a:fld id="{9E8C26A4-B458-44EA-95C6-042A46251F83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0" name="bmkFld12PresentationTitle"/>
          <p:cNvSpPr txBox="1"/>
          <p:nvPr userDrawn="1"/>
        </p:nvSpPr>
        <p:spPr>
          <a:xfrm>
            <a:off x="2304000" y="6285600"/>
            <a:ext cx="2880000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50" noProof="0" smtClean="0">
                <a:solidFill>
                  <a:schemeClr val="bg2"/>
                </a:solidFill>
              </a:rPr>
              <a:t>Coloplast- An Update on Irrigation</a:t>
            </a:r>
          </a:p>
        </p:txBody>
      </p:sp>
      <p:sp>
        <p:nvSpPr>
          <p:cNvPr id="6" name="bmkFld11DateOfPresentation"/>
          <p:cNvSpPr txBox="1"/>
          <p:nvPr userDrawn="1"/>
        </p:nvSpPr>
        <p:spPr>
          <a:xfrm>
            <a:off x="2304000" y="6174000"/>
            <a:ext cx="1152000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50" noProof="0" smtClean="0">
                <a:solidFill>
                  <a:schemeClr val="bg2"/>
                </a:solidFill>
              </a:rPr>
              <a:t>9 June 2014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bullets for colo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0" y="0"/>
            <a:ext cx="8640000" cy="5922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noProof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smtClean="0"/>
              <a:t>Page </a:t>
            </a:r>
            <a:fld id="{16FF891B-0DCB-4592-A66B-E74CAD9633B9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03999" y="1514474"/>
            <a:ext cx="7632000" cy="39143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03999" y="616023"/>
            <a:ext cx="7632000" cy="626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3" name="bmkFld13PresentationTitle"/>
          <p:cNvSpPr txBox="1"/>
          <p:nvPr userDrawn="1"/>
        </p:nvSpPr>
        <p:spPr>
          <a:xfrm>
            <a:off x="2304000" y="6285600"/>
            <a:ext cx="2880000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50" noProof="0" smtClean="0">
                <a:solidFill>
                  <a:schemeClr val="bg2"/>
                </a:solidFill>
              </a:rPr>
              <a:t>Coloplast- An Update on Irrigation</a:t>
            </a:r>
          </a:p>
        </p:txBody>
      </p:sp>
      <p:sp>
        <p:nvSpPr>
          <p:cNvPr id="9" name="bmkFld12DateOfPresentation"/>
          <p:cNvSpPr txBox="1"/>
          <p:nvPr userDrawn="1"/>
        </p:nvSpPr>
        <p:spPr>
          <a:xfrm>
            <a:off x="2304000" y="6174000"/>
            <a:ext cx="1152000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50" noProof="0" smtClean="0">
                <a:solidFill>
                  <a:schemeClr val="bg2"/>
                </a:solidFill>
              </a:rPr>
              <a:t>9 June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for colo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0" y="0"/>
            <a:ext cx="8640000" cy="5922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noProof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smtClean="0"/>
              <a:t>Page </a:t>
            </a:r>
            <a:fld id="{16FF891B-0DCB-4592-A66B-E74CAD9633B9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03999" y="1514474"/>
            <a:ext cx="7632000" cy="39143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0" indent="0">
              <a:buFontTx/>
              <a:buNone/>
              <a:defRPr>
                <a:solidFill>
                  <a:schemeClr val="bg1"/>
                </a:solidFill>
              </a:defRPr>
            </a:lvl2pPr>
            <a:lvl3pPr marL="0" indent="0">
              <a:buFontTx/>
              <a:buNone/>
              <a:defRPr>
                <a:solidFill>
                  <a:schemeClr val="bg1"/>
                </a:solidFill>
              </a:defRPr>
            </a:lvl3pPr>
            <a:lvl4pPr marL="0" indent="0">
              <a:buFontTx/>
              <a:buNone/>
              <a:defRPr>
                <a:solidFill>
                  <a:schemeClr val="bg1"/>
                </a:solidFill>
              </a:defRPr>
            </a:lvl4pPr>
            <a:lvl5pPr marL="0" indent="0">
              <a:buFontTx/>
              <a:buNone/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03999" y="616023"/>
            <a:ext cx="7632000" cy="626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3" name="bmkFld14PresentationTitle"/>
          <p:cNvSpPr txBox="1"/>
          <p:nvPr userDrawn="1"/>
        </p:nvSpPr>
        <p:spPr>
          <a:xfrm>
            <a:off x="2304000" y="6285600"/>
            <a:ext cx="2880000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50" noProof="0" smtClean="0">
                <a:solidFill>
                  <a:schemeClr val="bg2"/>
                </a:solidFill>
              </a:rPr>
              <a:t>Coloplast- An Update on Irrigation</a:t>
            </a:r>
          </a:p>
        </p:txBody>
      </p:sp>
      <p:sp>
        <p:nvSpPr>
          <p:cNvPr id="9" name="bmkFld13DateOfPresentation"/>
          <p:cNvSpPr txBox="1"/>
          <p:nvPr userDrawn="1"/>
        </p:nvSpPr>
        <p:spPr>
          <a:xfrm>
            <a:off x="2304000" y="6174000"/>
            <a:ext cx="1152000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50" noProof="0" smtClean="0">
                <a:solidFill>
                  <a:schemeClr val="bg2"/>
                </a:solidFill>
              </a:rPr>
              <a:t>9 June 2014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-Health-His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smtClean="0"/>
              <a:t>Page </a:t>
            </a:r>
            <a:fld id="{A9648339-1880-4CA1-A1F8-F52B65A13388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1" name="bmkFld15PresentationTitle"/>
          <p:cNvSpPr txBox="1"/>
          <p:nvPr userDrawn="1"/>
        </p:nvSpPr>
        <p:spPr>
          <a:xfrm>
            <a:off x="2304000" y="6285600"/>
            <a:ext cx="2880000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50" noProof="0" smtClean="0">
                <a:solidFill>
                  <a:schemeClr val="bg2"/>
                </a:solidFill>
              </a:rPr>
              <a:t>Coloplast- An Update on Irrigation</a:t>
            </a:r>
          </a:p>
        </p:txBody>
      </p:sp>
      <p:sp>
        <p:nvSpPr>
          <p:cNvPr id="5" name="bmkFld14DateOfPresentation"/>
          <p:cNvSpPr txBox="1"/>
          <p:nvPr userDrawn="1"/>
        </p:nvSpPr>
        <p:spPr>
          <a:xfrm>
            <a:off x="2304000" y="6174000"/>
            <a:ext cx="1152000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50" noProof="0" smtClean="0">
                <a:solidFill>
                  <a:schemeClr val="bg2"/>
                </a:solidFill>
              </a:rPr>
              <a:t>9 June 2014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two content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00" y="1535113"/>
            <a:ext cx="3826800" cy="536565"/>
          </a:xfrm>
        </p:spPr>
        <p:txBody>
          <a:bodyPr anchor="b"/>
          <a:lstStyle>
            <a:lvl1pPr marL="0" indent="0">
              <a:lnSpc>
                <a:spcPts val="2300"/>
              </a:lnSpc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999" y="2174875"/>
            <a:ext cx="3826800" cy="333098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5200" y="1535113"/>
            <a:ext cx="3826800" cy="536400"/>
          </a:xfrm>
        </p:spPr>
        <p:txBody>
          <a:bodyPr anchor="b"/>
          <a:lstStyle>
            <a:lvl1pPr marL="0" indent="0">
              <a:lnSpc>
                <a:spcPts val="2300"/>
              </a:lnSpc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5200" y="2174875"/>
            <a:ext cx="3826800" cy="3330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noProof="0" smtClean="0"/>
              <a:t>Page </a:t>
            </a:r>
            <a:fld id="{B087C561-5A31-4087-8FFE-8379F507CA49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504000" y="5922000"/>
            <a:ext cx="8136000" cy="1588"/>
          </a:xfrm>
          <a:prstGeom prst="line">
            <a:avLst/>
          </a:prstGeom>
          <a:solidFill>
            <a:schemeClr val="accent2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bmkFld16PresentationTitle"/>
          <p:cNvSpPr txBox="1"/>
          <p:nvPr userDrawn="1"/>
        </p:nvSpPr>
        <p:spPr>
          <a:xfrm>
            <a:off x="2304000" y="6285600"/>
            <a:ext cx="2880000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50" noProof="0" smtClean="0">
                <a:solidFill>
                  <a:schemeClr val="bg2"/>
                </a:solidFill>
              </a:rPr>
              <a:t>Coloplast- An Update on Irrigation</a:t>
            </a:r>
          </a:p>
        </p:txBody>
      </p:sp>
      <p:sp>
        <p:nvSpPr>
          <p:cNvPr id="16" name="bmkHeader"/>
          <p:cNvSpPr txBox="1"/>
          <p:nvPr userDrawn="1">
            <p:custDataLst>
              <p:tags r:id="rId1"/>
            </p:custDataLst>
          </p:nvPr>
        </p:nvSpPr>
        <p:spPr>
          <a:xfrm>
            <a:off x="504000" y="255600"/>
            <a:ext cx="7632000" cy="1656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900" noProof="0" smtClean="0">
              <a:solidFill>
                <a:srgbClr val="25397D"/>
              </a:solidFill>
            </a:endParaRPr>
          </a:p>
        </p:txBody>
      </p:sp>
      <p:sp>
        <p:nvSpPr>
          <p:cNvPr id="14" name="bmkFld15DateOfPresentation"/>
          <p:cNvSpPr txBox="1"/>
          <p:nvPr userDrawn="1"/>
        </p:nvSpPr>
        <p:spPr>
          <a:xfrm>
            <a:off x="2304000" y="6174000"/>
            <a:ext cx="1152000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50" noProof="0" smtClean="0">
                <a:solidFill>
                  <a:schemeClr val="bg2"/>
                </a:solidFill>
              </a:rPr>
              <a:t>9 June 2014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  <a:lvl6pPr>
              <a:defRPr baseline="0"/>
            </a:lvl6pPr>
            <a:lvl7pPr>
              <a:buFont typeface="Arial" pitchFamily="34" charset="0"/>
              <a:buChar char="•"/>
              <a:defRPr baseline="0"/>
            </a:lvl7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smtClean="0"/>
              <a:t>Page </a:t>
            </a:r>
            <a:fld id="{2F4432FF-5EA5-4C7F-B1F8-4542D993CF2D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504000" y="5922000"/>
            <a:ext cx="8136000" cy="1588"/>
          </a:xfrm>
          <a:prstGeom prst="line">
            <a:avLst/>
          </a:prstGeom>
          <a:solidFill>
            <a:schemeClr val="accent2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bmkFld2PresentationTitle"/>
          <p:cNvSpPr txBox="1"/>
          <p:nvPr userDrawn="1"/>
        </p:nvSpPr>
        <p:spPr>
          <a:xfrm>
            <a:off x="2304000" y="6285600"/>
            <a:ext cx="2880000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50" noProof="0" smtClean="0">
                <a:solidFill>
                  <a:schemeClr val="bg2"/>
                </a:solidFill>
              </a:rPr>
              <a:t>Coloplast- An Update on Irrigation</a:t>
            </a:r>
          </a:p>
        </p:txBody>
      </p:sp>
      <p:sp>
        <p:nvSpPr>
          <p:cNvPr id="10" name="bmkHeader"/>
          <p:cNvSpPr txBox="1"/>
          <p:nvPr userDrawn="1">
            <p:custDataLst>
              <p:tags r:id="rId1"/>
            </p:custDataLst>
          </p:nvPr>
        </p:nvSpPr>
        <p:spPr>
          <a:xfrm>
            <a:off x="504000" y="255600"/>
            <a:ext cx="7632000" cy="1656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900" noProof="0" smtClean="0">
              <a:solidFill>
                <a:srgbClr val="25397D"/>
              </a:solidFill>
            </a:endParaRPr>
          </a:p>
        </p:txBody>
      </p:sp>
      <p:sp>
        <p:nvSpPr>
          <p:cNvPr id="9" name="bmkFld2DateOfPresentation"/>
          <p:cNvSpPr txBox="1"/>
          <p:nvPr userDrawn="1"/>
        </p:nvSpPr>
        <p:spPr>
          <a:xfrm>
            <a:off x="2304000" y="6174000"/>
            <a:ext cx="1152000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50" noProof="0" smtClean="0">
                <a:solidFill>
                  <a:schemeClr val="bg2"/>
                </a:solidFill>
              </a:rPr>
              <a:t>9 June 2014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ts val="2160"/>
              </a:lnSpc>
              <a:spcBef>
                <a:spcPts val="0"/>
              </a:spcBef>
              <a:buNone/>
              <a:tabLst/>
              <a:defRPr sz="1800" baseline="0"/>
            </a:lvl1pPr>
            <a:lvl2pPr marL="0" indent="0">
              <a:lnSpc>
                <a:spcPts val="1920"/>
              </a:lnSpc>
              <a:spcBef>
                <a:spcPts val="0"/>
              </a:spcBef>
              <a:buNone/>
              <a:defRPr sz="1600" baseline="0"/>
            </a:lvl2pPr>
            <a:lvl3pPr marL="0" indent="0">
              <a:lnSpc>
                <a:spcPts val="1920"/>
              </a:lnSpc>
              <a:spcBef>
                <a:spcPts val="0"/>
              </a:spcBef>
              <a:buNone/>
              <a:tabLst/>
              <a:defRPr sz="1600" baseline="0"/>
            </a:lvl3pPr>
            <a:lvl4pPr marL="0" indent="0">
              <a:lnSpc>
                <a:spcPts val="1920"/>
              </a:lnSpc>
              <a:spcBef>
                <a:spcPts val="0"/>
              </a:spcBef>
              <a:buNone/>
              <a:defRPr sz="1600" baseline="0"/>
            </a:lvl4pPr>
            <a:lvl5pPr marL="0" indent="0">
              <a:lnSpc>
                <a:spcPts val="1920"/>
              </a:lnSpc>
              <a:spcBef>
                <a:spcPts val="0"/>
              </a:spcBef>
              <a:buNone/>
              <a:defRPr sz="1600" baseline="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smtClean="0"/>
              <a:t>Page </a:t>
            </a:r>
            <a:fld id="{2F4432FF-5EA5-4C7F-B1F8-4542D993CF2D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0" name="bmkFld3PresentationTitle"/>
          <p:cNvSpPr txBox="1"/>
          <p:nvPr userDrawn="1"/>
        </p:nvSpPr>
        <p:spPr>
          <a:xfrm>
            <a:off x="2304000" y="6285600"/>
            <a:ext cx="2880000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50" noProof="0" smtClean="0">
                <a:solidFill>
                  <a:schemeClr val="bg2"/>
                </a:solidFill>
              </a:rPr>
              <a:t>Coloplast- An Update on Irrigation</a:t>
            </a:r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>
            <a:off x="504000" y="5922000"/>
            <a:ext cx="8136000" cy="1588"/>
          </a:xfrm>
          <a:prstGeom prst="line">
            <a:avLst/>
          </a:prstGeom>
          <a:solidFill>
            <a:schemeClr val="accent2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bmkHeader"/>
          <p:cNvSpPr txBox="1"/>
          <p:nvPr userDrawn="1">
            <p:custDataLst>
              <p:tags r:id="rId1"/>
            </p:custDataLst>
          </p:nvPr>
        </p:nvSpPr>
        <p:spPr>
          <a:xfrm>
            <a:off x="504000" y="255600"/>
            <a:ext cx="7632000" cy="1656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900" noProof="0" smtClean="0">
              <a:solidFill>
                <a:srgbClr val="25397D"/>
              </a:solidFill>
            </a:endParaRPr>
          </a:p>
        </p:txBody>
      </p:sp>
      <p:sp>
        <p:nvSpPr>
          <p:cNvPr id="12" name="bmkFld3DateOfPresentation"/>
          <p:cNvSpPr txBox="1"/>
          <p:nvPr userDrawn="1"/>
        </p:nvSpPr>
        <p:spPr>
          <a:xfrm>
            <a:off x="2304000" y="6174000"/>
            <a:ext cx="1152000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50" noProof="0" smtClean="0">
                <a:solidFill>
                  <a:schemeClr val="bg2"/>
                </a:solidFill>
              </a:rPr>
              <a:t>9 June 2014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999" y="1514475"/>
            <a:ext cx="3463200" cy="3986325"/>
          </a:xfrm>
        </p:spPr>
        <p:txBody>
          <a:bodyPr/>
          <a:lstStyle>
            <a:lvl1pPr marL="162000" indent="-162000">
              <a:tabLst/>
              <a:defRPr sz="1800"/>
            </a:lvl1pPr>
            <a:lvl2pPr marL="324000">
              <a:spcBef>
                <a:spcPts val="600"/>
              </a:spcBef>
              <a:tabLst/>
              <a:defRPr sz="1600"/>
            </a:lvl2pPr>
            <a:lvl3pPr marL="486000" indent="-162000">
              <a:spcBef>
                <a:spcPts val="600"/>
              </a:spcBef>
              <a:tabLst/>
              <a:defRPr sz="1600"/>
            </a:lvl3pPr>
            <a:lvl4pPr marL="648000">
              <a:spcBef>
                <a:spcPts val="600"/>
              </a:spcBef>
              <a:tabLst/>
              <a:defRPr sz="1600"/>
            </a:lvl4pPr>
            <a:lvl5pPr marL="810000" indent="-162000">
              <a:spcBef>
                <a:spcPts val="600"/>
              </a:spcBef>
              <a:tabLst/>
              <a:defRPr sz="1600" baseline="0"/>
            </a:lvl5pPr>
            <a:lvl6pPr marL="162000">
              <a:defRPr sz="1600"/>
            </a:lvl6pPr>
            <a:lvl7pPr marL="972000" indent="-162000">
              <a:spcBef>
                <a:spcPts val="600"/>
              </a:spcBef>
              <a:buSzPct val="85000"/>
              <a:tabLst/>
              <a:defRPr lang="en-US" sz="1600" baseline="0">
                <a:solidFill>
                  <a:schemeClr val="bg2"/>
                </a:solidFill>
                <a:latin typeface="+mn-lt"/>
              </a:defRPr>
            </a:lvl7pPr>
            <a:lvl8pPr marL="1134000" indent="-162000">
              <a:spcBef>
                <a:spcPts val="600"/>
              </a:spcBef>
              <a:buSzPct val="85000"/>
              <a:tabLst/>
              <a:defRPr lang="en-US" sz="1600" baseline="0">
                <a:solidFill>
                  <a:schemeClr val="bg2"/>
                </a:solidFill>
                <a:latin typeface="+mn-lt"/>
              </a:defRPr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71200" y="1514475"/>
            <a:ext cx="4168800" cy="3986325"/>
          </a:xfrm>
        </p:spPr>
        <p:txBody>
          <a:bodyPr/>
          <a:lstStyle>
            <a:lvl1pPr marL="162000">
              <a:defRPr sz="1800"/>
            </a:lvl1pPr>
            <a:lvl2pPr marL="324000">
              <a:spcBef>
                <a:spcPts val="600"/>
              </a:spcBef>
              <a:defRPr sz="1600"/>
            </a:lvl2pPr>
            <a:lvl3pPr marL="486000">
              <a:spcBef>
                <a:spcPts val="600"/>
              </a:spcBef>
              <a:defRPr sz="1600"/>
            </a:lvl3pPr>
            <a:lvl4pPr marL="648000">
              <a:spcBef>
                <a:spcPts val="600"/>
              </a:spcBef>
              <a:defRPr sz="1600"/>
            </a:lvl4pPr>
            <a:lvl5pPr marL="810000" indent="-162000">
              <a:spcBef>
                <a:spcPts val="600"/>
              </a:spcBef>
              <a:defRPr sz="1600"/>
            </a:lvl5pPr>
            <a:lvl6pPr marL="972000">
              <a:defRPr sz="1600"/>
            </a:lvl6pPr>
            <a:lvl7pPr>
              <a:buFont typeface="Arial" pitchFamily="34" charset="0"/>
              <a:buChar char="•"/>
              <a:defRPr lang="en-US" sz="1600" smtClean="0">
                <a:solidFill>
                  <a:schemeClr val="bg2"/>
                </a:solidFill>
                <a:latin typeface="+mn-lt"/>
              </a:defRPr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smtClean="0"/>
              <a:t>Page </a:t>
            </a:r>
            <a:fld id="{9E1F64D6-41D1-4C6E-9A0C-391134CF586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1" name="bmkFld4PresentationTitle"/>
          <p:cNvSpPr txBox="1"/>
          <p:nvPr userDrawn="1"/>
        </p:nvSpPr>
        <p:spPr>
          <a:xfrm>
            <a:off x="2304000" y="6285600"/>
            <a:ext cx="2880000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50" noProof="0" smtClean="0">
                <a:solidFill>
                  <a:schemeClr val="bg2"/>
                </a:solidFill>
              </a:rPr>
              <a:t>Coloplast- An Update on Irrigation</a:t>
            </a:r>
          </a:p>
        </p:txBody>
      </p:sp>
      <p:cxnSp>
        <p:nvCxnSpPr>
          <p:cNvPr id="12" name="Straight Connector 11"/>
          <p:cNvCxnSpPr/>
          <p:nvPr userDrawn="1"/>
        </p:nvCxnSpPr>
        <p:spPr bwMode="auto">
          <a:xfrm>
            <a:off x="504000" y="5922000"/>
            <a:ext cx="8136000" cy="1588"/>
          </a:xfrm>
          <a:prstGeom prst="line">
            <a:avLst/>
          </a:prstGeom>
          <a:solidFill>
            <a:schemeClr val="accent2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bmkHeader"/>
          <p:cNvSpPr txBox="1"/>
          <p:nvPr userDrawn="1">
            <p:custDataLst>
              <p:tags r:id="rId1"/>
            </p:custDataLst>
          </p:nvPr>
        </p:nvSpPr>
        <p:spPr>
          <a:xfrm>
            <a:off x="504000" y="255600"/>
            <a:ext cx="7632000" cy="1656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900" noProof="0" smtClean="0">
              <a:solidFill>
                <a:srgbClr val="25397D"/>
              </a:solidFill>
            </a:endParaRPr>
          </a:p>
        </p:txBody>
      </p:sp>
      <p:sp>
        <p:nvSpPr>
          <p:cNvPr id="13" name="bmkFld4DateOfPresentation"/>
          <p:cNvSpPr txBox="1"/>
          <p:nvPr userDrawn="1"/>
        </p:nvSpPr>
        <p:spPr>
          <a:xfrm>
            <a:off x="2304000" y="6174000"/>
            <a:ext cx="1152000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50" noProof="0" smtClean="0">
                <a:solidFill>
                  <a:schemeClr val="bg2"/>
                </a:solidFill>
              </a:rPr>
              <a:t>9 June 2014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noProof="0" smtClean="0"/>
              <a:t>Page </a:t>
            </a:r>
            <a:fld id="{9E8C26A4-B458-44EA-95C6-042A46251F83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04000" y="1514475"/>
            <a:ext cx="8136000" cy="4407525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0" name="bmkFld5PresentationTitle"/>
          <p:cNvSpPr txBox="1"/>
          <p:nvPr userDrawn="1"/>
        </p:nvSpPr>
        <p:spPr>
          <a:xfrm>
            <a:off x="2304000" y="6285600"/>
            <a:ext cx="2880000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50" noProof="0" smtClean="0">
                <a:solidFill>
                  <a:schemeClr val="bg2"/>
                </a:solidFill>
              </a:rPr>
              <a:t>Coloplast- An Update on Irrigation</a:t>
            </a:r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>
            <a:off x="504000" y="5922000"/>
            <a:ext cx="8136000" cy="1588"/>
          </a:xfrm>
          <a:prstGeom prst="line">
            <a:avLst/>
          </a:prstGeom>
          <a:solidFill>
            <a:schemeClr val="accent2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bmkHeader"/>
          <p:cNvSpPr txBox="1"/>
          <p:nvPr userDrawn="1">
            <p:custDataLst>
              <p:tags r:id="rId1"/>
            </p:custDataLst>
          </p:nvPr>
        </p:nvSpPr>
        <p:spPr>
          <a:xfrm>
            <a:off x="504000" y="255600"/>
            <a:ext cx="7632000" cy="1656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900" noProof="0" smtClean="0">
              <a:solidFill>
                <a:srgbClr val="25397D"/>
              </a:solidFill>
            </a:endParaRPr>
          </a:p>
        </p:txBody>
      </p:sp>
      <p:sp>
        <p:nvSpPr>
          <p:cNvPr id="12" name="bmkFld5DateOfPresentation"/>
          <p:cNvSpPr txBox="1"/>
          <p:nvPr userDrawn="1"/>
        </p:nvSpPr>
        <p:spPr>
          <a:xfrm>
            <a:off x="2304000" y="6174000"/>
            <a:ext cx="1152000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50" noProof="0" smtClean="0">
                <a:solidFill>
                  <a:schemeClr val="bg2"/>
                </a:solidFill>
              </a:rPr>
              <a:t>9 June 2014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 space for logo or department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smtClean="0"/>
              <a:t>Page </a:t>
            </a:r>
            <a:fld id="{A9648339-1880-4CA1-A1F8-F52B65A13388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04000" y="936000"/>
            <a:ext cx="8136000" cy="4986000"/>
          </a:xfrm>
          <a:solidFill>
            <a:schemeClr val="bg2"/>
          </a:solidFill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9" name="bmkFld6PresentationTitle"/>
          <p:cNvSpPr txBox="1"/>
          <p:nvPr userDrawn="1"/>
        </p:nvSpPr>
        <p:spPr>
          <a:xfrm>
            <a:off x="2304000" y="6285600"/>
            <a:ext cx="2880000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50" noProof="0" smtClean="0">
                <a:solidFill>
                  <a:schemeClr val="bg2"/>
                </a:solidFill>
              </a:rPr>
              <a:t>Coloplast- An Update on Irrigation</a:t>
            </a: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504000" y="5922000"/>
            <a:ext cx="8136000" cy="1588"/>
          </a:xfrm>
          <a:prstGeom prst="line">
            <a:avLst/>
          </a:prstGeom>
          <a:solidFill>
            <a:schemeClr val="accent2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bmkHeader"/>
          <p:cNvSpPr txBox="1"/>
          <p:nvPr userDrawn="1">
            <p:custDataLst>
              <p:tags r:id="rId1"/>
            </p:custDataLst>
          </p:nvPr>
        </p:nvSpPr>
        <p:spPr>
          <a:xfrm>
            <a:off x="504000" y="255600"/>
            <a:ext cx="7632000" cy="1656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900" noProof="0" smtClean="0">
              <a:solidFill>
                <a:srgbClr val="25397D"/>
              </a:solidFill>
            </a:endParaRPr>
          </a:p>
        </p:txBody>
      </p:sp>
      <p:sp>
        <p:nvSpPr>
          <p:cNvPr id="11" name="bmkFld6DateOfPresentation"/>
          <p:cNvSpPr txBox="1"/>
          <p:nvPr userDrawn="1"/>
        </p:nvSpPr>
        <p:spPr>
          <a:xfrm>
            <a:off x="2304000" y="6174000"/>
            <a:ext cx="1152000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50" noProof="0" smtClean="0">
                <a:solidFill>
                  <a:schemeClr val="bg2"/>
                </a:solidFill>
              </a:rPr>
              <a:t>9 June 2014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smtClean="0"/>
              <a:t>Page </a:t>
            </a:r>
            <a:fld id="{A9648339-1880-4CA1-A1F8-F52B65A13388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04000" y="504000"/>
            <a:ext cx="8136000" cy="5418000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9" name="bmkFld7PresentationTitle"/>
          <p:cNvSpPr txBox="1"/>
          <p:nvPr userDrawn="1"/>
        </p:nvSpPr>
        <p:spPr>
          <a:xfrm>
            <a:off x="2304000" y="6285600"/>
            <a:ext cx="2880000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50" noProof="0" smtClean="0">
                <a:solidFill>
                  <a:schemeClr val="bg2"/>
                </a:solidFill>
              </a:rPr>
              <a:t>Coloplast- An Update on Irrigation</a:t>
            </a: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504000" y="5922000"/>
            <a:ext cx="8136000" cy="1588"/>
          </a:xfrm>
          <a:prstGeom prst="line">
            <a:avLst/>
          </a:prstGeom>
          <a:solidFill>
            <a:schemeClr val="accent2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bmkFld7DateOfPresentation"/>
          <p:cNvSpPr txBox="1"/>
          <p:nvPr userDrawn="1"/>
        </p:nvSpPr>
        <p:spPr>
          <a:xfrm>
            <a:off x="2304000" y="6174000"/>
            <a:ext cx="1152000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50" noProof="0" smtClean="0">
                <a:solidFill>
                  <a:schemeClr val="bg2"/>
                </a:solidFill>
              </a:rPr>
              <a:t>9 June 2014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smtClean="0"/>
              <a:t>Page </a:t>
            </a:r>
            <a:fld id="{16FF891B-0DCB-4592-A66B-E74CAD9633B9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bmkFld8PresentationTitle"/>
          <p:cNvSpPr txBox="1"/>
          <p:nvPr userDrawn="1"/>
        </p:nvSpPr>
        <p:spPr>
          <a:xfrm>
            <a:off x="2304000" y="6285600"/>
            <a:ext cx="2880000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50" noProof="0" smtClean="0">
                <a:solidFill>
                  <a:schemeClr val="bg2"/>
                </a:solidFill>
              </a:rPr>
              <a:t>Coloplast- An Update on Irrigation</a:t>
            </a: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504000" y="5922000"/>
            <a:ext cx="8136000" cy="1588"/>
          </a:xfrm>
          <a:prstGeom prst="line">
            <a:avLst/>
          </a:prstGeom>
          <a:solidFill>
            <a:schemeClr val="accent2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bmkHeader"/>
          <p:cNvSpPr txBox="1"/>
          <p:nvPr userDrawn="1">
            <p:custDataLst>
              <p:tags r:id="rId1"/>
            </p:custDataLst>
          </p:nvPr>
        </p:nvSpPr>
        <p:spPr>
          <a:xfrm>
            <a:off x="504000" y="255600"/>
            <a:ext cx="7632000" cy="1656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900" noProof="0" smtClean="0">
              <a:solidFill>
                <a:srgbClr val="25397D"/>
              </a:solidFill>
            </a:endParaRPr>
          </a:p>
        </p:txBody>
      </p:sp>
      <p:sp>
        <p:nvSpPr>
          <p:cNvPr id="11" name="bmkFld8DateOfPresentation"/>
          <p:cNvSpPr txBox="1"/>
          <p:nvPr userDrawn="1"/>
        </p:nvSpPr>
        <p:spPr>
          <a:xfrm>
            <a:off x="2304000" y="6174000"/>
            <a:ext cx="1152000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50" noProof="0" smtClean="0">
                <a:solidFill>
                  <a:schemeClr val="bg2"/>
                </a:solidFill>
              </a:rPr>
              <a:t>9 June 2014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smtClean="0"/>
              <a:t>Page </a:t>
            </a:r>
            <a:fld id="{A9648339-1880-4CA1-A1F8-F52B65A13388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7" name="bmkFld9PresentationTitle"/>
          <p:cNvSpPr txBox="1"/>
          <p:nvPr userDrawn="1"/>
        </p:nvSpPr>
        <p:spPr>
          <a:xfrm>
            <a:off x="2304000" y="6285600"/>
            <a:ext cx="2880000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50" noProof="0" smtClean="0">
                <a:solidFill>
                  <a:schemeClr val="bg2"/>
                </a:solidFill>
              </a:rPr>
              <a:t>Coloplast- An Update on Irrigation</a:t>
            </a:r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504000" y="5922000"/>
            <a:ext cx="8136000" cy="1588"/>
          </a:xfrm>
          <a:prstGeom prst="line">
            <a:avLst/>
          </a:prstGeom>
          <a:solidFill>
            <a:schemeClr val="accent2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bmkHeader"/>
          <p:cNvSpPr txBox="1"/>
          <p:nvPr userDrawn="1">
            <p:custDataLst>
              <p:tags r:id="rId1"/>
            </p:custDataLst>
          </p:nvPr>
        </p:nvSpPr>
        <p:spPr>
          <a:xfrm>
            <a:off x="504000" y="255600"/>
            <a:ext cx="7632000" cy="1656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900" noProof="0" smtClean="0">
              <a:solidFill>
                <a:srgbClr val="25397D"/>
              </a:solidFill>
            </a:endParaRPr>
          </a:p>
        </p:txBody>
      </p:sp>
      <p:sp>
        <p:nvSpPr>
          <p:cNvPr id="10" name="bmkFld9DateOfPresentation"/>
          <p:cNvSpPr txBox="1"/>
          <p:nvPr userDrawn="1"/>
        </p:nvSpPr>
        <p:spPr>
          <a:xfrm>
            <a:off x="2304000" y="6174000"/>
            <a:ext cx="1152000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50" noProof="0" smtClean="0">
                <a:solidFill>
                  <a:schemeClr val="bg2"/>
                </a:solidFill>
              </a:rPr>
              <a:t>9 June 2014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999" y="616023"/>
            <a:ext cx="8136000" cy="62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999" y="1514475"/>
            <a:ext cx="8136000" cy="43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107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04000" y="6397200"/>
            <a:ext cx="10800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650">
                <a:solidFill>
                  <a:schemeClr val="bg2"/>
                </a:solidFill>
              </a:defRPr>
            </a:lvl1pPr>
          </a:lstStyle>
          <a:p>
            <a:r>
              <a:rPr lang="en-GB" noProof="0" dirty="0" smtClean="0"/>
              <a:t>Page </a:t>
            </a:r>
            <a:fld id="{9E8C26A4-B458-44EA-95C6-042A46251F83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504000" y="6174000"/>
            <a:ext cx="12461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6CPlogo_Blue_RGB_PP_41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167216" y="6167092"/>
            <a:ext cx="1476759" cy="33223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2" r:id="rId4"/>
    <p:sldLayoutId id="2147483665" r:id="rId5"/>
    <p:sldLayoutId id="2147483666" r:id="rId6"/>
    <p:sldLayoutId id="2147483667" r:id="rId7"/>
    <p:sldLayoutId id="2147483654" r:id="rId8"/>
    <p:sldLayoutId id="2147483655" r:id="rId9"/>
    <p:sldLayoutId id="2147483668" r:id="rId10"/>
    <p:sldLayoutId id="2147483671" r:id="rId11"/>
    <p:sldLayoutId id="2147483676" r:id="rId12"/>
    <p:sldLayoutId id="2147483677" r:id="rId13"/>
    <p:sldLayoutId id="2147483675" r:id="rId14"/>
    <p:sldLayoutId id="2147483672" r:id="rId15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9pPr>
    </p:titleStyle>
    <p:bodyStyle>
      <a:lvl1pPr marL="162000" indent="-162000" algn="l" rtl="0" eaLnBrk="1" fontAlgn="base" hangingPunct="1">
        <a:lnSpc>
          <a:spcPts val="2160"/>
        </a:lnSpc>
        <a:spcBef>
          <a:spcPct val="30000"/>
        </a:spcBef>
        <a:spcAft>
          <a:spcPct val="0"/>
        </a:spcAft>
        <a:buSzPct val="85000"/>
        <a:buChar char="•"/>
        <a:tabLst/>
        <a:defRPr>
          <a:solidFill>
            <a:schemeClr val="bg2"/>
          </a:solidFill>
          <a:latin typeface="+mn-lt"/>
          <a:ea typeface="+mn-ea"/>
          <a:cs typeface="+mn-cs"/>
        </a:defRPr>
      </a:lvl1pPr>
      <a:lvl2pPr marL="324000" indent="-162000" algn="l" rtl="0" eaLnBrk="1" fontAlgn="base" hangingPunct="1">
        <a:lnSpc>
          <a:spcPts val="1920"/>
        </a:lnSpc>
        <a:spcBef>
          <a:spcPts val="600"/>
        </a:spcBef>
        <a:spcAft>
          <a:spcPct val="0"/>
        </a:spcAft>
        <a:buSzPct val="85000"/>
        <a:buChar char="•"/>
        <a:tabLst/>
        <a:defRPr sz="1600">
          <a:solidFill>
            <a:schemeClr val="bg2"/>
          </a:solidFill>
          <a:latin typeface="+mn-lt"/>
        </a:defRPr>
      </a:lvl2pPr>
      <a:lvl3pPr marL="486000" indent="-162000" algn="l" rtl="0" eaLnBrk="1" fontAlgn="base" hangingPunct="1">
        <a:lnSpc>
          <a:spcPts val="1920"/>
        </a:lnSpc>
        <a:spcBef>
          <a:spcPts val="600"/>
        </a:spcBef>
        <a:spcAft>
          <a:spcPct val="0"/>
        </a:spcAft>
        <a:buSzPct val="85000"/>
        <a:buChar char="•"/>
        <a:tabLst/>
        <a:defRPr sz="1600">
          <a:solidFill>
            <a:schemeClr val="bg2"/>
          </a:solidFill>
          <a:latin typeface="+mn-lt"/>
        </a:defRPr>
      </a:lvl3pPr>
      <a:lvl4pPr marL="648000" indent="-162000" algn="l" rtl="0" eaLnBrk="1" fontAlgn="base" hangingPunct="1">
        <a:lnSpc>
          <a:spcPts val="1920"/>
        </a:lnSpc>
        <a:spcBef>
          <a:spcPts val="600"/>
        </a:spcBef>
        <a:spcAft>
          <a:spcPct val="0"/>
        </a:spcAft>
        <a:buSzPct val="85000"/>
        <a:buChar char="•"/>
        <a:tabLst/>
        <a:defRPr sz="1600">
          <a:solidFill>
            <a:schemeClr val="bg2"/>
          </a:solidFill>
          <a:latin typeface="+mn-lt"/>
        </a:defRPr>
      </a:lvl4pPr>
      <a:lvl5pPr marL="810000" indent="-162000" algn="l" rtl="0" eaLnBrk="1" fontAlgn="base" hangingPunct="1">
        <a:lnSpc>
          <a:spcPts val="1920"/>
        </a:lnSpc>
        <a:spcBef>
          <a:spcPts val="600"/>
        </a:spcBef>
        <a:spcAft>
          <a:spcPct val="0"/>
        </a:spcAft>
        <a:buSzPct val="85000"/>
        <a:buChar char="•"/>
        <a:tabLst/>
        <a:defRPr sz="1600">
          <a:solidFill>
            <a:schemeClr val="bg2"/>
          </a:solidFill>
          <a:latin typeface="+mn-lt"/>
        </a:defRPr>
      </a:lvl5pPr>
      <a:lvl6pPr marL="972000" indent="-162000" algn="l" rtl="0" eaLnBrk="1" fontAlgn="base" hangingPunct="1">
        <a:lnSpc>
          <a:spcPts val="1920"/>
        </a:lnSpc>
        <a:spcBef>
          <a:spcPts val="600"/>
        </a:spcBef>
        <a:spcAft>
          <a:spcPct val="0"/>
        </a:spcAft>
        <a:buSzPct val="85000"/>
        <a:buChar char="•"/>
        <a:tabLst/>
        <a:defRPr lang="en-US" sz="1600" dirty="0" smtClean="0">
          <a:solidFill>
            <a:schemeClr val="bg2"/>
          </a:solidFill>
          <a:latin typeface="+mn-lt"/>
        </a:defRPr>
      </a:lvl6pPr>
      <a:lvl7pPr marL="1134000" indent="-162000" algn="l" rtl="0" eaLnBrk="1" fontAlgn="base" hangingPunct="1">
        <a:spcBef>
          <a:spcPts val="600"/>
        </a:spcBef>
        <a:spcAft>
          <a:spcPct val="0"/>
        </a:spcAft>
        <a:buSzPct val="85000"/>
        <a:buChar char="•"/>
        <a:tabLst/>
        <a:defRPr lang="en-US" sz="1600" dirty="0" smtClean="0">
          <a:solidFill>
            <a:schemeClr val="bg2"/>
          </a:solidFill>
          <a:latin typeface="+mn-lt"/>
        </a:defRPr>
      </a:lvl7pPr>
      <a:lvl8pPr marL="2278063" indent="-177800" algn="l" rtl="0" eaLnBrk="1" fontAlgn="base" hangingPunct="1">
        <a:spcBef>
          <a:spcPct val="30000"/>
        </a:spcBef>
        <a:spcAft>
          <a:spcPct val="0"/>
        </a:spcAft>
        <a:buChar char="•"/>
        <a:tabLst>
          <a:tab pos="176213" algn="l"/>
        </a:tabLst>
        <a:defRPr>
          <a:solidFill>
            <a:schemeClr val="tx1"/>
          </a:solidFill>
          <a:latin typeface="+mn-lt"/>
        </a:defRPr>
      </a:lvl8pPr>
      <a:lvl9pPr marL="2735263" indent="-177800" algn="l" rtl="0" eaLnBrk="1" fontAlgn="base" hangingPunct="1">
        <a:spcBef>
          <a:spcPct val="30000"/>
        </a:spcBef>
        <a:spcAft>
          <a:spcPct val="0"/>
        </a:spcAft>
        <a:buChar char="•"/>
        <a:tabLst>
          <a:tab pos="176213" algn="l"/>
        </a:tabLst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my-bowel.co.uk/treatments/peristeen-anal-irrigation-pai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my-bowel.co.uk/real-life-stories/ms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mkFldPresentationTitle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Coloplast- An update on Trans- Anal Irrigation</a:t>
            </a:r>
            <a:endParaRPr lang="en-GB" dirty="0"/>
          </a:p>
        </p:txBody>
      </p:sp>
      <p:sp>
        <p:nvSpPr>
          <p:cNvPr id="9" name="bmkFldPresentationSubtitle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mtClean="0"/>
              <a:t>Peristeen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2F4432FF-5EA5-4C7F-B1F8-4542D993CF2D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136000" cy="626400"/>
          </a:xfrm>
        </p:spPr>
        <p:txBody>
          <a:bodyPr/>
          <a:lstStyle/>
          <a:p>
            <a:r>
              <a:rPr lang="en-GB" dirty="0" smtClean="0"/>
              <a:t>Safety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noProof="0" smtClean="0"/>
              <a:t>Page </a:t>
            </a:r>
            <a:fld id="{2F4432FF-5EA5-4C7F-B1F8-4542D993CF2D}" type="slidenum">
              <a:rPr lang="en-GB" noProof="0" smtClean="0"/>
              <a:pPr/>
              <a:t>10</a:t>
            </a:fld>
            <a:endParaRPr lang="en-GB" noProof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3038" y="566739"/>
            <a:ext cx="6257925" cy="52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136000" cy="626400"/>
          </a:xfrm>
        </p:spPr>
        <p:txBody>
          <a:bodyPr/>
          <a:lstStyle/>
          <a:p>
            <a:r>
              <a:rPr lang="en-GB" dirty="0" smtClean="0"/>
              <a:t>Coloplast CARE- Patient Support Programme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999" y="908721"/>
            <a:ext cx="8136000" cy="4977280"/>
          </a:xfrm>
        </p:spPr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noProof="0" smtClean="0"/>
              <a:t>Page </a:t>
            </a:r>
            <a:fld id="{2F4432FF-5EA5-4C7F-B1F8-4542D993CF2D}" type="slidenum">
              <a:rPr lang="en-GB" noProof="0" smtClean="0"/>
              <a:pPr/>
              <a:t>11</a:t>
            </a:fld>
            <a:endParaRPr lang="en-GB" noProof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717032"/>
            <a:ext cx="8064896" cy="201622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052736"/>
            <a:ext cx="8048947" cy="237626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136000" cy="626400"/>
          </a:xfrm>
        </p:spPr>
        <p:txBody>
          <a:bodyPr/>
          <a:lstStyle/>
          <a:p>
            <a:r>
              <a:rPr lang="en-GB" dirty="0" smtClean="0"/>
              <a:t>The </a:t>
            </a:r>
            <a:r>
              <a:rPr lang="en-GB" dirty="0" err="1" smtClean="0"/>
              <a:t>Peristeen</a:t>
            </a:r>
            <a:r>
              <a:rPr lang="en-GB" dirty="0" smtClean="0"/>
              <a:t> Advisory Service- 16 Nurses Nationally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noProof="0" smtClean="0"/>
              <a:t>Page </a:t>
            </a:r>
            <a:fld id="{2F4432FF-5EA5-4C7F-B1F8-4542D993CF2D}" type="slidenum">
              <a:rPr lang="en-GB" noProof="0" smtClean="0"/>
              <a:pPr/>
              <a:t>12</a:t>
            </a:fld>
            <a:endParaRPr lang="en-GB" noProof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3" y="1268760"/>
            <a:ext cx="3563888" cy="43719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5508104" cy="43924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noProof="0" smtClean="0"/>
              <a:t>Page </a:t>
            </a:r>
            <a:fld id="{2F4432FF-5EA5-4C7F-B1F8-4542D993CF2D}" type="slidenum">
              <a:rPr lang="en-GB" noProof="0" smtClean="0"/>
              <a:pPr/>
              <a:t>13</a:t>
            </a:fld>
            <a:endParaRPr lang="en-GB" noProof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412776"/>
            <a:ext cx="3809524" cy="380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16FF891B-0DCB-4592-A66B-E74CAD9633B9}" type="slidenum">
              <a:rPr lang="en-GB" smtClean="0"/>
              <a:pPr/>
              <a:t>14</a:t>
            </a:fld>
            <a:endParaRPr lang="en-GB"/>
          </a:p>
        </p:txBody>
      </p:sp>
      <p:pic>
        <p:nvPicPr>
          <p:cNvPr id="4" name="Picture 3" descr="1 blå_N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641080" cy="5920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pic>
        <p:nvPicPr>
          <p:cNvPr id="5" name="Content Placeholder 4" descr="Screen Shot 2014-05-08 at 15.47.12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64610" y="0"/>
            <a:ext cx="2279390" cy="184251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2F4432FF-5EA5-4C7F-B1F8-4542D993CF2D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6" name="Rounded Rectangle 5"/>
          <p:cNvSpPr/>
          <p:nvPr/>
        </p:nvSpPr>
        <p:spPr bwMode="auto">
          <a:xfrm>
            <a:off x="611560" y="1988840"/>
            <a:ext cx="5400600" cy="2520280"/>
          </a:xfrm>
          <a:prstGeom prst="round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Health Economic Burden of Bowel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en-GB" sz="16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GB" sz="1600" dirty="0" smtClean="0"/>
              <a:t>Trans Anal Irrigation- An Intro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en-GB" sz="160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Patient Types &amp; Experience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en-GB" sz="16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GB" sz="1600" dirty="0" smtClean="0"/>
              <a:t>Efficacy and Safety Update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en-GB" sz="160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Coloplast Patient</a:t>
            </a:r>
            <a:r>
              <a:rPr kumimoji="0" lang="en-GB" sz="1600" b="0" i="0" u="none" strike="noStrike" cap="none" normalizeH="0" dirty="0" smtClean="0">
                <a:ln>
                  <a:noFill/>
                </a:ln>
                <a:effectLst/>
                <a:latin typeface="Arial" charset="0"/>
              </a:rPr>
              <a:t> Support Programmes</a:t>
            </a:r>
            <a:endParaRPr kumimoji="0" lang="en-GB" sz="16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Bowel Problems are extremely common...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noProof="0" smtClean="0"/>
              <a:t>Page </a:t>
            </a:r>
            <a:fld id="{2F4432FF-5EA5-4C7F-B1F8-4542D993CF2D}" type="slidenum">
              <a:rPr lang="en-GB" noProof="0" smtClean="0"/>
              <a:pPr/>
              <a:t>3</a:t>
            </a:fld>
            <a:endParaRPr lang="en-GB" noProof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2.5 Million People in the UK Suffer from Chronic </a:t>
            </a:r>
          </a:p>
          <a:p>
            <a:pPr>
              <a:buNone/>
            </a:pPr>
            <a:r>
              <a:rPr lang="en-GB" dirty="0" smtClean="0"/>
              <a:t>	Constipation</a:t>
            </a:r>
          </a:p>
          <a:p>
            <a:r>
              <a:rPr lang="en-GB" dirty="0" smtClean="0"/>
              <a:t>1-10% of the population suffer from Faecal</a:t>
            </a:r>
          </a:p>
          <a:p>
            <a:pPr>
              <a:buNone/>
            </a:pPr>
            <a:r>
              <a:rPr lang="en-GB" dirty="0" smtClean="0"/>
              <a:t>    Incontinence </a:t>
            </a:r>
          </a:p>
          <a:p>
            <a:pPr>
              <a:buNone/>
            </a:pPr>
            <a:endParaRPr lang="en-GB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789040"/>
            <a:ext cx="2182019" cy="151216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799468"/>
            <a:ext cx="2016224" cy="150174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2987824" y="4077072"/>
            <a:ext cx="588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=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noProof="0" smtClean="0"/>
              <a:t>Page </a:t>
            </a:r>
            <a:fld id="{2F4432FF-5EA5-4C7F-B1F8-4542D993CF2D}" type="slidenum">
              <a:rPr lang="en-GB" noProof="0" smtClean="0"/>
              <a:pPr/>
              <a:t>4</a:t>
            </a:fld>
            <a:endParaRPr lang="en-GB" noProof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3999" y="620689"/>
            <a:ext cx="8136000" cy="5265312"/>
          </a:xfrm>
        </p:spPr>
        <p:txBody>
          <a:bodyPr/>
          <a:lstStyle/>
          <a:p>
            <a:pPr>
              <a:buNone/>
            </a:pPr>
            <a:endParaRPr lang="en-GB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8136904" cy="525658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99" y="616023"/>
            <a:ext cx="8136000" cy="436713"/>
          </a:xfrm>
        </p:spPr>
        <p:txBody>
          <a:bodyPr/>
          <a:lstStyle/>
          <a:p>
            <a:r>
              <a:rPr lang="en-GB" dirty="0" smtClean="0"/>
              <a:t>Awareness of Treatment Options remains low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GB" dirty="0" smtClean="0"/>
              <a:t>50% of patients do not respond to Laxative treatment yet over 17 Million Laxatives  items were prescribed last year</a:t>
            </a:r>
          </a:p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noProof="0" smtClean="0"/>
              <a:t>Page </a:t>
            </a:r>
            <a:fld id="{2F4432FF-5EA5-4C7F-B1F8-4542D993CF2D}" type="slidenum">
              <a:rPr lang="en-GB" noProof="0" smtClean="0"/>
              <a:pPr/>
              <a:t>5</a:t>
            </a:fld>
            <a:endParaRPr lang="en-GB" noProof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04864"/>
            <a:ext cx="8056563" cy="369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 Anal Irrigation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GB" dirty="0" err="1" smtClean="0"/>
              <a:t>Peristeen</a:t>
            </a:r>
            <a:r>
              <a:rPr lang="en-GB" dirty="0" smtClean="0"/>
              <a:t> Anal irrigation (PAI), also known as trans-anal irrigation or rectal irrigation is a unique way of emptying the lower bowel and is used to prevent chronic constipation and faecal incontinence or simply as a method of bowel management.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 algn="ctr">
              <a:buNone/>
            </a:pPr>
            <a:r>
              <a:rPr lang="en-GB" dirty="0" smtClean="0">
                <a:hlinkClick r:id="rId2"/>
              </a:rPr>
              <a:t>http://my-bowel.co.uk/treatments/peristeen-anal-irrigation-pai/</a:t>
            </a: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noProof="0" smtClean="0"/>
              <a:t>Page </a:t>
            </a:r>
            <a:fld id="{2F4432FF-5EA5-4C7F-B1F8-4542D993CF2D}" type="slidenum">
              <a:rPr lang="en-GB" noProof="0" smtClean="0"/>
              <a:pPr/>
              <a:t>6</a:t>
            </a:fld>
            <a:endParaRPr lang="en-GB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Patient Types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>
              <a:buNone/>
            </a:pPr>
            <a:endParaRPr lang="en-GB" dirty="0" smtClean="0">
              <a:hlinkClick r:id="rId2"/>
            </a:endParaRPr>
          </a:p>
          <a:p>
            <a:pPr>
              <a:buNone/>
            </a:pPr>
            <a:endParaRPr lang="en-GB" dirty="0" smtClean="0">
              <a:hlinkClick r:id="rId2"/>
            </a:endParaRPr>
          </a:p>
          <a:p>
            <a:pPr>
              <a:buNone/>
            </a:pPr>
            <a:r>
              <a:rPr lang="en-GB" dirty="0" smtClean="0">
                <a:hlinkClick r:id="rId2"/>
              </a:rPr>
              <a:t>http://my-bowel.co.uk/real-life-stories/ms/</a:t>
            </a: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noProof="0" smtClean="0"/>
              <a:t>Page </a:t>
            </a:r>
            <a:fld id="{2F4432FF-5EA5-4C7F-B1F8-4542D993CF2D}" type="slidenum">
              <a:rPr lang="en-GB" noProof="0" smtClean="0"/>
              <a:pPr/>
              <a:t>7</a:t>
            </a:fld>
            <a:endParaRPr lang="en-GB" noProof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683568" y="1628800"/>
            <a:ext cx="3096344" cy="1656184"/>
          </a:xfrm>
          <a:prstGeom prst="round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u="sng" dirty="0" smtClean="0"/>
              <a:t>Functional</a:t>
            </a:r>
          </a:p>
          <a:p>
            <a:pPr algn="ctr"/>
            <a:r>
              <a:rPr lang="en-GB" sz="1200" dirty="0" smtClean="0"/>
              <a:t>Functional bowel dysfunction</a:t>
            </a:r>
          </a:p>
          <a:p>
            <a:pPr algn="ctr"/>
            <a:r>
              <a:rPr lang="en-GB" sz="1200" dirty="0" smtClean="0"/>
              <a:t>is the term used to describe a</a:t>
            </a:r>
          </a:p>
          <a:p>
            <a:pPr algn="ctr"/>
            <a:r>
              <a:rPr lang="en-GB" sz="1200" dirty="0" smtClean="0"/>
              <a:t>condition of the bowel where</a:t>
            </a:r>
          </a:p>
          <a:p>
            <a:pPr algn="ctr"/>
            <a:r>
              <a:rPr lang="en-GB" sz="1200" dirty="0" smtClean="0"/>
              <a:t>the function is disrupted, </a:t>
            </a:r>
            <a:r>
              <a:rPr lang="en-GB" sz="1200" dirty="0" err="1" smtClean="0"/>
              <a:t>eg</a:t>
            </a:r>
            <a:endParaRPr lang="en-GB" sz="1200" dirty="0" smtClean="0"/>
          </a:p>
          <a:p>
            <a:pPr algn="ctr"/>
            <a:r>
              <a:rPr lang="en-GB" sz="1200" dirty="0" smtClean="0"/>
              <a:t>slow transit gut, haemorrhoids,</a:t>
            </a:r>
          </a:p>
          <a:p>
            <a:pPr algn="ctr"/>
            <a:r>
              <a:rPr lang="en-GB" sz="1200" dirty="0" smtClean="0"/>
              <a:t>tumour, pelvic organ </a:t>
            </a:r>
            <a:r>
              <a:rPr lang="en-GB" sz="1200" dirty="0" err="1" smtClean="0"/>
              <a:t>prolapse</a:t>
            </a:r>
            <a:r>
              <a:rPr lang="en-GB" sz="1200" dirty="0" smtClean="0"/>
              <a:t>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4932040" y="1628800"/>
            <a:ext cx="3096344" cy="1656184"/>
          </a:xfrm>
          <a:prstGeom prst="round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u="sng" dirty="0" err="1" smtClean="0"/>
              <a:t>Neurogenic</a:t>
            </a:r>
            <a:endParaRPr lang="en-GB" sz="1200" u="sng" dirty="0" smtClean="0"/>
          </a:p>
          <a:p>
            <a:pPr algn="ctr"/>
            <a:r>
              <a:rPr lang="en-GB" sz="1200" dirty="0" err="1" smtClean="0"/>
              <a:t>Neurogenic</a:t>
            </a:r>
            <a:r>
              <a:rPr lang="en-GB" sz="1200" dirty="0" smtClean="0"/>
              <a:t> Bowel Dysfunction</a:t>
            </a:r>
          </a:p>
          <a:p>
            <a:pPr algn="ctr"/>
            <a:r>
              <a:rPr lang="en-GB" sz="1200" dirty="0" smtClean="0"/>
              <a:t>arises as a result of an</a:t>
            </a:r>
          </a:p>
          <a:p>
            <a:pPr algn="ctr"/>
            <a:r>
              <a:rPr lang="en-GB" sz="1200" dirty="0" smtClean="0"/>
              <a:t>interruption to the nerve</a:t>
            </a:r>
          </a:p>
          <a:p>
            <a:pPr algn="ctr"/>
            <a:r>
              <a:rPr lang="en-GB" sz="1200" dirty="0" smtClean="0"/>
              <a:t>pathways supplying the bowel,</a:t>
            </a:r>
          </a:p>
          <a:p>
            <a:pPr algn="ctr"/>
            <a:r>
              <a:rPr lang="en-GB" sz="1200" dirty="0" err="1" smtClean="0"/>
              <a:t>eg</a:t>
            </a:r>
            <a:r>
              <a:rPr lang="en-GB" sz="1200" dirty="0" smtClean="0"/>
              <a:t> in Multiple Sclerosis,</a:t>
            </a:r>
          </a:p>
          <a:p>
            <a:pPr algn="ctr"/>
            <a:r>
              <a:rPr lang="en-GB" sz="1200" dirty="0" err="1" smtClean="0"/>
              <a:t>Spina</a:t>
            </a:r>
            <a:r>
              <a:rPr lang="en-GB" sz="1200" dirty="0" smtClean="0"/>
              <a:t> Bifida, Spinal Cord Injury,</a:t>
            </a:r>
          </a:p>
          <a:p>
            <a:pPr algn="ctr"/>
            <a:r>
              <a:rPr lang="en-GB" sz="1200" dirty="0" smtClean="0"/>
              <a:t>Parkinson’s Disease.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1556792"/>
            <a:ext cx="971429" cy="171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Clinical Efficacy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noProof="0" smtClean="0"/>
              <a:t>Page </a:t>
            </a:r>
            <a:fld id="{2F4432FF-5EA5-4C7F-B1F8-4542D993CF2D}" type="slidenum">
              <a:rPr lang="en-GB" noProof="0" smtClean="0"/>
              <a:pPr/>
              <a:t>8</a:t>
            </a:fld>
            <a:endParaRPr lang="en-GB" noProof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GB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en-GB" dirty="0" smtClean="0">
                <a:solidFill>
                  <a:schemeClr val="tx1"/>
                </a:solidFill>
              </a:rPr>
              <a:t>14,000 Patients have used </a:t>
            </a:r>
            <a:r>
              <a:rPr lang="en-GB" dirty="0" err="1" smtClean="0">
                <a:solidFill>
                  <a:schemeClr val="tx1"/>
                </a:solidFill>
              </a:rPr>
              <a:t>Peristeen</a:t>
            </a:r>
            <a:r>
              <a:rPr lang="en-GB" dirty="0" smtClean="0">
                <a:solidFill>
                  <a:schemeClr val="tx1"/>
                </a:solidFill>
              </a:rPr>
              <a:t> in the UK and Ireland</a:t>
            </a:r>
          </a:p>
          <a:p>
            <a:pPr algn="ctr">
              <a:buNone/>
            </a:pPr>
            <a:endParaRPr lang="en-GB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en-GB" dirty="0" smtClean="0">
                <a:solidFill>
                  <a:schemeClr val="tx1"/>
                </a:solidFill>
              </a:rPr>
              <a:t>Over 20 Papers now detailing the use of </a:t>
            </a:r>
            <a:r>
              <a:rPr lang="en-GB" dirty="0" err="1" smtClean="0">
                <a:solidFill>
                  <a:schemeClr val="tx1"/>
                </a:solidFill>
              </a:rPr>
              <a:t>Peristeen</a:t>
            </a:r>
            <a:r>
              <a:rPr lang="en-GB" dirty="0" smtClean="0">
                <a:solidFill>
                  <a:schemeClr val="tx1"/>
                </a:solidFill>
              </a:rPr>
              <a:t> and its efficacy</a:t>
            </a:r>
          </a:p>
          <a:p>
            <a:pPr algn="ctr">
              <a:buNone/>
            </a:pPr>
            <a:endParaRPr lang="en-GB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en-GB" dirty="0" smtClean="0">
                <a:solidFill>
                  <a:schemeClr val="tx1"/>
                </a:solidFill>
              </a:rPr>
              <a:t>Data available for </a:t>
            </a:r>
            <a:r>
              <a:rPr lang="en-GB" dirty="0" err="1" smtClean="0">
                <a:solidFill>
                  <a:schemeClr val="tx1"/>
                </a:solidFill>
              </a:rPr>
              <a:t>Peristeen’s</a:t>
            </a:r>
            <a:r>
              <a:rPr lang="en-GB" dirty="0" smtClean="0">
                <a:solidFill>
                  <a:schemeClr val="tx1"/>
                </a:solidFill>
              </a:rPr>
              <a:t> use in </a:t>
            </a:r>
            <a:r>
              <a:rPr lang="en-GB" dirty="0" err="1" smtClean="0">
                <a:solidFill>
                  <a:schemeClr val="tx1"/>
                </a:solidFill>
              </a:rPr>
              <a:t>Neurogenic</a:t>
            </a:r>
            <a:r>
              <a:rPr lang="en-GB" dirty="0" smtClean="0">
                <a:solidFill>
                  <a:schemeClr val="tx1"/>
                </a:solidFill>
              </a:rPr>
              <a:t> &amp; Functional patients &gt;3 years of age</a:t>
            </a:r>
          </a:p>
          <a:p>
            <a:pPr algn="ctr">
              <a:buNone/>
            </a:pPr>
            <a:endParaRPr lang="en-GB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en-GB" dirty="0" smtClean="0">
                <a:solidFill>
                  <a:schemeClr val="tx1"/>
                </a:solidFill>
              </a:rPr>
              <a:t>Proven to work in 2/3 patients who have failed Conservative Bowel Management</a:t>
            </a:r>
          </a:p>
          <a:p>
            <a:pPr algn="ctr"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99" y="620689"/>
            <a:ext cx="8640001" cy="626400"/>
          </a:xfrm>
        </p:spPr>
        <p:txBody>
          <a:bodyPr/>
          <a:lstStyle/>
          <a:p>
            <a:r>
              <a:rPr lang="en-GB" dirty="0" err="1" smtClean="0"/>
              <a:t>Peristeen</a:t>
            </a:r>
            <a:r>
              <a:rPr lang="en-GB" baseline="30000" dirty="0" smtClean="0"/>
              <a:t>®</a:t>
            </a:r>
            <a:r>
              <a:rPr lang="en-GB" dirty="0" smtClean="0"/>
              <a:t> significantly reduced symptoms of constipation </a:t>
            </a:r>
            <a:br>
              <a:rPr lang="en-GB" dirty="0" smtClean="0"/>
            </a:br>
            <a:r>
              <a:rPr lang="en-GB" dirty="0" smtClean="0"/>
              <a:t>and faecal incontinence vs. conservative bowel management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402332" y="5757890"/>
            <a:ext cx="325409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 smtClean="0">
                <a:solidFill>
                  <a:srgbClr val="6F6F6F"/>
                </a:solidFill>
                <a:latin typeface="Arial" pitchFamily="34" charset="0"/>
              </a:rPr>
              <a:t>Christensen P, et al. Gastroenterology 2006;131:738–747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43" y="1868031"/>
            <a:ext cx="4199146" cy="3255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9369" y="1880275"/>
            <a:ext cx="4091103" cy="320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FT" val="39.68504"/>
  <p:tag name="TOP" val="20.12598"/>
  <p:tag name="WIDTH" val="600.9449"/>
  <p:tag name="HEIGHT" val="13.03937"/>
  <p:tag name="ORIENTATION" val="1"/>
  <p:tag name="TYPO" val="Arial"/>
  <p:tag name="SIZE" val="9"/>
  <p:tag name="COLOR" val="8206629"/>
  <p:tag name="AUTOFIT" val="0"/>
  <p:tag name="VERTALIGNMENT" val="4"/>
  <p:tag name="HORZALIGNMENT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FT" val="39.68504"/>
  <p:tag name="TOP" val="20.12598"/>
  <p:tag name="WIDTH" val="600.9449"/>
  <p:tag name="HEIGHT" val="13.03937"/>
  <p:tag name="ORIENTATION" val="1"/>
  <p:tag name="TYPO" val="Arial"/>
  <p:tag name="SIZE" val="9"/>
  <p:tag name="COLOR" val="8206629"/>
  <p:tag name="AUTOFIT" val="0"/>
  <p:tag name="VERTALIGNMENT" val="4"/>
  <p:tag name="HORZALIGNMENT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FT" val="39.68504"/>
  <p:tag name="TOP" val="20.12598"/>
  <p:tag name="WIDTH" val="600.9449"/>
  <p:tag name="HEIGHT" val="13.03937"/>
  <p:tag name="ORIENTATION" val="1"/>
  <p:tag name="TYPO" val="Arial"/>
  <p:tag name="SIZE" val="9"/>
  <p:tag name="COLOR" val="8206629"/>
  <p:tag name="AUTOFIT" val="0"/>
  <p:tag name="VERTALIGNMENT" val="4"/>
  <p:tag name="HORZALIGNMENT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FT" val="39.68504"/>
  <p:tag name="TOP" val="20.12598"/>
  <p:tag name="WIDTH" val="600.9449"/>
  <p:tag name="HEIGHT" val="13.03937"/>
  <p:tag name="ORIENTATION" val="1"/>
  <p:tag name="TYPO" val="Arial"/>
  <p:tag name="SIZE" val="9"/>
  <p:tag name="COLOR" val="8206629"/>
  <p:tag name="AUTOFIT" val="0"/>
  <p:tag name="VERTALIGNMENT" val="4"/>
  <p:tag name="HORZALIGNMENT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FT" val="39.68504"/>
  <p:tag name="TOP" val="20.12598"/>
  <p:tag name="WIDTH" val="600.9449"/>
  <p:tag name="HEIGHT" val="13.03937"/>
  <p:tag name="ORIENTATION" val="1"/>
  <p:tag name="TYPO" val="Arial"/>
  <p:tag name="SIZE" val="9"/>
  <p:tag name="COLOR" val="8206629"/>
  <p:tag name="AUTOFIT" val="0"/>
  <p:tag name="VERTALIGNMENT" val="4"/>
  <p:tag name="HORZALIGNMENT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FT" val="39.68504"/>
  <p:tag name="TOP" val="20.12598"/>
  <p:tag name="WIDTH" val="600.9449"/>
  <p:tag name="HEIGHT" val="13.03937"/>
  <p:tag name="ORIENTATION" val="1"/>
  <p:tag name="TYPO" val="Arial"/>
  <p:tag name="SIZE" val="9"/>
  <p:tag name="COLOR" val="8206629"/>
  <p:tag name="AUTOFIT" val="0"/>
  <p:tag name="VERTALIGNMENT" val="4"/>
  <p:tag name="HORZALIGNMENT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FT" val="39.68504"/>
  <p:tag name="TOP" val="20.12598"/>
  <p:tag name="WIDTH" val="600.9449"/>
  <p:tag name="HEIGHT" val="13.03937"/>
  <p:tag name="ORIENTATION" val="1"/>
  <p:tag name="TYPO" val="Arial"/>
  <p:tag name="SIZE" val="9"/>
  <p:tag name="COLOR" val="8206629"/>
  <p:tag name="AUTOFIT" val="0"/>
  <p:tag name="VERTALIGNMENT" val="4"/>
  <p:tag name="HORZALIGNMENT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FT" val="39.68504"/>
  <p:tag name="TOP" val="20.12598"/>
  <p:tag name="WIDTH" val="600.9449"/>
  <p:tag name="HEIGHT" val="13.03937"/>
  <p:tag name="ORIENTATION" val="1"/>
  <p:tag name="TYPO" val="Arial"/>
  <p:tag name="SIZE" val="9"/>
  <p:tag name="COLOR" val="8206629"/>
  <p:tag name="AUTOFIT" val="0"/>
  <p:tag name="VERTALIGNMENT" val="4"/>
  <p:tag name="HORZALIGNMENT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FT" val="39.68504"/>
  <p:tag name="TOP" val="20.12598"/>
  <p:tag name="WIDTH" val="600.9449"/>
  <p:tag name="HEIGHT" val="13.03937"/>
  <p:tag name="ORIENTATION" val="1"/>
  <p:tag name="TYPO" val="Arial"/>
  <p:tag name="SIZE" val="9"/>
  <p:tag name="COLOR" val="8206629"/>
  <p:tag name="AUTOFIT" val="0"/>
  <p:tag name="VERTALIGNMENT" val="4"/>
  <p:tag name="HORZALIGNMENT" val="1"/>
</p:tagLst>
</file>

<file path=ppt/theme/theme1.xml><?xml version="1.0" encoding="utf-8"?>
<a:theme xmlns:a="http://schemas.openxmlformats.org/drawingml/2006/main" name="Blank">
  <a:themeElements>
    <a:clrScheme name="Coloplast Corporate">
      <a:dk1>
        <a:srgbClr val="000000"/>
      </a:dk1>
      <a:lt1>
        <a:srgbClr val="FFFFFF"/>
      </a:lt1>
      <a:dk2>
        <a:srgbClr val="00B0CA"/>
      </a:dk2>
      <a:lt2>
        <a:srgbClr val="6F6F6F"/>
      </a:lt2>
      <a:accent1>
        <a:srgbClr val="E0684B"/>
      </a:accent1>
      <a:accent2>
        <a:srgbClr val="B8CF95"/>
      </a:accent2>
      <a:accent3>
        <a:srgbClr val="AFADC3"/>
      </a:accent3>
      <a:accent4>
        <a:srgbClr val="C7B37F"/>
      </a:accent4>
      <a:accent5>
        <a:srgbClr val="40C4D7"/>
      </a:accent5>
      <a:accent6>
        <a:srgbClr val="6F6F6F"/>
      </a:accent6>
      <a:hlink>
        <a:srgbClr val="25397D"/>
      </a:hlink>
      <a:folHlink>
        <a:srgbClr val="800080"/>
      </a:folHlink>
    </a:clrScheme>
    <a:fontScheme name="Coloplas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72000" tIns="72000" rIns="72000" bIns="7200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2"/>
        </a:solidFill>
        <a:ln w="635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>
          <a:defRPr sz="1600" smtClean="0">
            <a:solidFill>
              <a:schemeClr val="bg2"/>
            </a:solidFill>
          </a:defRPr>
        </a:defPPr>
      </a:lstStyle>
    </a:txDef>
  </a:objectDefaults>
  <a:extraClrSchemeLst>
    <a:extraClrScheme>
      <a:clrScheme name="Coloplast Stand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plast Standar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plast Standar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plast Standar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plast Standar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plast Standar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oplast Standar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oplast Standar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oplast Standar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oplast Standar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oplast Standar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oplast Standar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oplast Standard 13">
        <a:dk1>
          <a:srgbClr val="193980"/>
        </a:dk1>
        <a:lt1>
          <a:srgbClr val="FFFFFF"/>
        </a:lt1>
        <a:dk2>
          <a:srgbClr val="C8DAF1"/>
        </a:dk2>
        <a:lt2>
          <a:srgbClr val="6D8EC8"/>
        </a:lt2>
        <a:accent1>
          <a:srgbClr val="6E6D6D"/>
        </a:accent1>
        <a:accent2>
          <a:srgbClr val="9E9D9D"/>
        </a:accent2>
        <a:accent3>
          <a:srgbClr val="FFFFFF"/>
        </a:accent3>
        <a:accent4>
          <a:srgbClr val="142F6C"/>
        </a:accent4>
        <a:accent5>
          <a:srgbClr val="BABABA"/>
        </a:accent5>
        <a:accent6>
          <a:srgbClr val="8F8E8E"/>
        </a:accent6>
        <a:hlink>
          <a:srgbClr val="DEDEDE"/>
        </a:hlink>
        <a:folHlink>
          <a:srgbClr val="E15A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plast Standard 14">
        <a:dk1>
          <a:srgbClr val="193980"/>
        </a:dk1>
        <a:lt1>
          <a:srgbClr val="FFFFFF"/>
        </a:lt1>
        <a:dk2>
          <a:srgbClr val="C8DAF1"/>
        </a:dk2>
        <a:lt2>
          <a:srgbClr val="6D8EC8"/>
        </a:lt2>
        <a:accent1>
          <a:srgbClr val="6E6D6D"/>
        </a:accent1>
        <a:accent2>
          <a:srgbClr val="A8A7A7"/>
        </a:accent2>
        <a:accent3>
          <a:srgbClr val="FFFFFF"/>
        </a:accent3>
        <a:accent4>
          <a:srgbClr val="142F6C"/>
        </a:accent4>
        <a:accent5>
          <a:srgbClr val="BABABA"/>
        </a:accent5>
        <a:accent6>
          <a:srgbClr val="989797"/>
        </a:accent6>
        <a:hlink>
          <a:srgbClr val="DEDEDE"/>
        </a:hlink>
        <a:folHlink>
          <a:srgbClr val="E15A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plast Standard 15">
        <a:dk1>
          <a:srgbClr val="193980"/>
        </a:dk1>
        <a:lt1>
          <a:srgbClr val="FFFFFF"/>
        </a:lt1>
        <a:dk2>
          <a:srgbClr val="C8DAF1"/>
        </a:dk2>
        <a:lt2>
          <a:srgbClr val="6D8EC8"/>
        </a:lt2>
        <a:accent1>
          <a:srgbClr val="6E6D6D"/>
        </a:accent1>
        <a:accent2>
          <a:srgbClr val="9E9D9D"/>
        </a:accent2>
        <a:accent3>
          <a:srgbClr val="FFFFFF"/>
        </a:accent3>
        <a:accent4>
          <a:srgbClr val="142F6C"/>
        </a:accent4>
        <a:accent5>
          <a:srgbClr val="BABABA"/>
        </a:accent5>
        <a:accent6>
          <a:srgbClr val="8F8E8E"/>
        </a:accent6>
        <a:hlink>
          <a:srgbClr val="DEDEDE"/>
        </a:hlink>
        <a:folHlink>
          <a:srgbClr val="D6001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340</TotalTime>
  <Words>305</Words>
  <Application>Microsoft Office PowerPoint</Application>
  <PresentationFormat>On-screen Show (4:3)</PresentationFormat>
  <Paragraphs>83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Blank</vt:lpstr>
      <vt:lpstr>Coloplast- An update on Trans- Anal Irrigation</vt:lpstr>
      <vt:lpstr>Agenda</vt:lpstr>
      <vt:lpstr>Bowel Problems are extremely common...</vt:lpstr>
      <vt:lpstr>Slide 4</vt:lpstr>
      <vt:lpstr>Awareness of Treatment Options remains low</vt:lpstr>
      <vt:lpstr>Trans Anal Irrigation </vt:lpstr>
      <vt:lpstr>Patient Types </vt:lpstr>
      <vt:lpstr>Clinical Efficacy</vt:lpstr>
      <vt:lpstr>Peristeen® significantly reduced symptoms of constipation  and faecal incontinence vs. conservative bowel management</vt:lpstr>
      <vt:lpstr>Safety </vt:lpstr>
      <vt:lpstr>Coloplast CARE- Patient Support Programme</vt:lpstr>
      <vt:lpstr>The Peristeen Advisory Service- 16 Nurses Nationally </vt:lpstr>
      <vt:lpstr>Slide 13</vt:lpstr>
      <vt:lpstr>Slide 14</vt:lpstr>
    </vt:vector>
  </TitlesOfParts>
  <Company>Coloplast A/S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Coloplast- An Update on Irrigation</dc:title>
  <dc:creator>Adam Martin (GBAMR)</dc:creator>
  <cp:lastModifiedBy>User</cp:lastModifiedBy>
  <cp:revision>8</cp:revision>
  <dcterms:created xsi:type="dcterms:W3CDTF">2014-06-09T10:29:22Z</dcterms:created>
  <dcterms:modified xsi:type="dcterms:W3CDTF">2014-06-19T20:37:16Z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SkabelonDesign</vt:lpwstr>
  </property>
  <property fmtid="{D5CDD505-2E9C-101B-9397-08002B2CF9AE}" pid="3" name="CurrentUser">
    <vt:lpwstr>Standard Profile</vt:lpwstr>
  </property>
  <property fmtid="{D5CDD505-2E9C-101B-9397-08002B2CF9AE}" pid="4" name="CurrentBusinessLine">
    <vt:lpwstr/>
  </property>
  <property fmtid="{D5CDD505-2E9C-101B-9397-08002B2CF9AE}" pid="5" name="CurrentCountry">
    <vt:lpwstr/>
  </property>
  <property fmtid="{D5CDD505-2E9C-101B-9397-08002B2CF9AE}" pid="6" name="CurrentLogoPath">
    <vt:lpwstr/>
  </property>
  <property fmtid="{D5CDD505-2E9C-101B-9397-08002B2CF9AE}" pid="7" name="CurrentDepartmentName">
    <vt:lpwstr/>
  </property>
</Properties>
</file>