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7" r:id="rId2"/>
    <p:sldId id="291" r:id="rId3"/>
    <p:sldId id="292" r:id="rId4"/>
    <p:sldId id="293" r:id="rId5"/>
    <p:sldId id="294"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1" r:id="rId40"/>
    <p:sldId id="332" r:id="rId41"/>
    <p:sldId id="333" r:id="rId42"/>
    <p:sldId id="334" r:id="rId43"/>
    <p:sldId id="335" r:id="rId44"/>
    <p:sldId id="336" r:id="rId45"/>
    <p:sldId id="337" r:id="rId46"/>
    <p:sldId id="338" r:id="rId47"/>
    <p:sldId id="340" r:id="rId48"/>
    <p:sldId id="341" r:id="rId49"/>
    <p:sldId id="342" r:id="rId50"/>
    <p:sldId id="343" r:id="rId51"/>
    <p:sldId id="346" r:id="rId52"/>
    <p:sldId id="347" r:id="rId53"/>
    <p:sldId id="348" r:id="rId54"/>
    <p:sldId id="349" r:id="rId55"/>
    <p:sldId id="339" r:id="rId56"/>
    <p:sldId id="35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794"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F9027-AA0D-4882-A288-636CF997869E}" type="doc">
      <dgm:prSet loTypeId="urn:microsoft.com/office/officeart/2005/8/layout/chart3" loCatId="cycle" qsTypeId="urn:microsoft.com/office/officeart/2005/8/quickstyle/simple1" qsCatId="simple" csTypeId="urn:microsoft.com/office/officeart/2005/8/colors/colorful1#1" csCatId="colorful" phldr="1"/>
      <dgm:spPr/>
    </dgm:pt>
    <dgm:pt modelId="{3F1FAA39-3C3B-4984-9336-D60EB57C3647}">
      <dgm:prSet phldrT="[Text]"/>
      <dgm:spPr/>
      <dgm:t>
        <a:bodyPr/>
        <a:lstStyle/>
        <a:p>
          <a:r>
            <a:rPr lang="en-GB" dirty="0" smtClean="0"/>
            <a:t>Patients</a:t>
          </a:r>
          <a:endParaRPr lang="en-GB" dirty="0"/>
        </a:p>
      </dgm:t>
    </dgm:pt>
    <dgm:pt modelId="{DE9001A9-4B30-4AC0-ABED-0A8D7D5381D4}" type="parTrans" cxnId="{A195EA10-01F2-42E0-96E3-6A2A73CB9159}">
      <dgm:prSet/>
      <dgm:spPr/>
      <dgm:t>
        <a:bodyPr/>
        <a:lstStyle/>
        <a:p>
          <a:endParaRPr lang="en-GB"/>
        </a:p>
      </dgm:t>
    </dgm:pt>
    <dgm:pt modelId="{52851C3D-CF6A-46B5-B26C-26E5FEF9CFF6}" type="sibTrans" cxnId="{A195EA10-01F2-42E0-96E3-6A2A73CB9159}">
      <dgm:prSet/>
      <dgm:spPr/>
      <dgm:t>
        <a:bodyPr/>
        <a:lstStyle/>
        <a:p>
          <a:endParaRPr lang="en-GB"/>
        </a:p>
      </dgm:t>
    </dgm:pt>
    <dgm:pt modelId="{F6E32DCE-FE63-40DB-995C-7684F3DABF76}">
      <dgm:prSet phldrT="[Text]"/>
      <dgm:spPr/>
      <dgm:t>
        <a:bodyPr/>
        <a:lstStyle/>
        <a:p>
          <a:r>
            <a:rPr lang="en-GB" dirty="0" smtClean="0"/>
            <a:t>Clinicians</a:t>
          </a:r>
          <a:endParaRPr lang="en-GB" dirty="0"/>
        </a:p>
      </dgm:t>
    </dgm:pt>
    <dgm:pt modelId="{DE074D0F-0FE1-4D56-8192-5AD6396819E1}" type="parTrans" cxnId="{E509E0E8-8C5D-4183-B435-A647C2C1EAD2}">
      <dgm:prSet/>
      <dgm:spPr/>
      <dgm:t>
        <a:bodyPr/>
        <a:lstStyle/>
        <a:p>
          <a:endParaRPr lang="en-GB"/>
        </a:p>
      </dgm:t>
    </dgm:pt>
    <dgm:pt modelId="{163A9538-8D81-4ED6-833F-50DFD71F7CFB}" type="sibTrans" cxnId="{E509E0E8-8C5D-4183-B435-A647C2C1EAD2}">
      <dgm:prSet/>
      <dgm:spPr/>
      <dgm:t>
        <a:bodyPr/>
        <a:lstStyle/>
        <a:p>
          <a:endParaRPr lang="en-GB"/>
        </a:p>
      </dgm:t>
    </dgm:pt>
    <dgm:pt modelId="{286D96E5-143D-45CD-9730-7949BFEEF2CE}">
      <dgm:prSet phldrT="[Text]">
        <dgm:style>
          <a:lnRef idx="3">
            <a:schemeClr val="lt1"/>
          </a:lnRef>
          <a:fillRef idx="1">
            <a:schemeClr val="accent1"/>
          </a:fillRef>
          <a:effectRef idx="1">
            <a:schemeClr val="accent1"/>
          </a:effectRef>
          <a:fontRef idx="minor">
            <a:schemeClr val="lt1"/>
          </a:fontRef>
        </dgm:style>
      </dgm:prSet>
      <dgm:spPr/>
      <dgm:t>
        <a:bodyPr/>
        <a:lstStyle/>
        <a:p>
          <a:r>
            <a:rPr lang="en-GB" dirty="0" smtClean="0"/>
            <a:t>Academic</a:t>
          </a:r>
          <a:br>
            <a:rPr lang="en-GB" dirty="0" smtClean="0"/>
          </a:br>
          <a:r>
            <a:rPr lang="en-GB" dirty="0" smtClean="0"/>
            <a:t>Technology</a:t>
          </a:r>
          <a:br>
            <a:rPr lang="en-GB" dirty="0" smtClean="0"/>
          </a:br>
          <a:r>
            <a:rPr lang="en-GB" dirty="0" smtClean="0"/>
            <a:t>Advocates</a:t>
          </a:r>
          <a:endParaRPr lang="en-GB" dirty="0"/>
        </a:p>
      </dgm:t>
    </dgm:pt>
    <dgm:pt modelId="{C3F2310E-45C3-4D1B-80C9-5A1073DBB261}" type="sibTrans" cxnId="{B5861D17-493E-4B02-A7BD-6E4D957F39E8}">
      <dgm:prSet/>
      <dgm:spPr/>
      <dgm:t>
        <a:bodyPr/>
        <a:lstStyle/>
        <a:p>
          <a:endParaRPr lang="en-GB"/>
        </a:p>
      </dgm:t>
    </dgm:pt>
    <dgm:pt modelId="{1A8DC3A0-2DF5-4EE9-89DF-CE37269A46ED}" type="parTrans" cxnId="{B5861D17-493E-4B02-A7BD-6E4D957F39E8}">
      <dgm:prSet/>
      <dgm:spPr/>
      <dgm:t>
        <a:bodyPr/>
        <a:lstStyle/>
        <a:p>
          <a:endParaRPr lang="en-GB"/>
        </a:p>
      </dgm:t>
    </dgm:pt>
    <dgm:pt modelId="{C61861EC-1449-476B-B7E0-09AA64A6B9A1}" type="pres">
      <dgm:prSet presAssocID="{8D6F9027-AA0D-4882-A288-636CF997869E}" presName="compositeShape" presStyleCnt="0">
        <dgm:presLayoutVars>
          <dgm:chMax val="7"/>
          <dgm:dir/>
          <dgm:resizeHandles val="exact"/>
        </dgm:presLayoutVars>
      </dgm:prSet>
      <dgm:spPr/>
    </dgm:pt>
    <dgm:pt modelId="{2AD24531-87D6-48D6-8186-73B382DB90BD}" type="pres">
      <dgm:prSet presAssocID="{8D6F9027-AA0D-4882-A288-636CF997869E}" presName="wedge1" presStyleLbl="node1" presStyleIdx="0" presStyleCnt="3" custLinFactNeighborX="-5123" custLinFactNeighborY="3225"/>
      <dgm:spPr/>
      <dgm:t>
        <a:bodyPr/>
        <a:lstStyle/>
        <a:p>
          <a:endParaRPr lang="en-GB"/>
        </a:p>
      </dgm:t>
    </dgm:pt>
    <dgm:pt modelId="{FDFD1D0A-F4C3-4C0F-B14D-B359D769B211}" type="pres">
      <dgm:prSet presAssocID="{8D6F9027-AA0D-4882-A288-636CF997869E}" presName="wedge1Tx" presStyleLbl="node1" presStyleIdx="0" presStyleCnt="3">
        <dgm:presLayoutVars>
          <dgm:chMax val="0"/>
          <dgm:chPref val="0"/>
          <dgm:bulletEnabled val="1"/>
        </dgm:presLayoutVars>
      </dgm:prSet>
      <dgm:spPr/>
      <dgm:t>
        <a:bodyPr/>
        <a:lstStyle/>
        <a:p>
          <a:endParaRPr lang="en-GB"/>
        </a:p>
      </dgm:t>
    </dgm:pt>
    <dgm:pt modelId="{5FB6FD5C-EF47-4B84-81BC-B6FC47032DAC}" type="pres">
      <dgm:prSet presAssocID="{8D6F9027-AA0D-4882-A288-636CF997869E}" presName="wedge2" presStyleLbl="node1" presStyleIdx="1" presStyleCnt="3" custLinFactNeighborY="552"/>
      <dgm:spPr/>
      <dgm:t>
        <a:bodyPr/>
        <a:lstStyle/>
        <a:p>
          <a:endParaRPr lang="en-GB"/>
        </a:p>
      </dgm:t>
    </dgm:pt>
    <dgm:pt modelId="{514D8E6F-D496-4CAA-843A-F9F562A17354}" type="pres">
      <dgm:prSet presAssocID="{8D6F9027-AA0D-4882-A288-636CF997869E}" presName="wedge2Tx" presStyleLbl="node1" presStyleIdx="1" presStyleCnt="3">
        <dgm:presLayoutVars>
          <dgm:chMax val="0"/>
          <dgm:chPref val="0"/>
          <dgm:bulletEnabled val="1"/>
        </dgm:presLayoutVars>
      </dgm:prSet>
      <dgm:spPr/>
      <dgm:t>
        <a:bodyPr/>
        <a:lstStyle/>
        <a:p>
          <a:endParaRPr lang="en-GB"/>
        </a:p>
      </dgm:t>
    </dgm:pt>
    <dgm:pt modelId="{41E3DA8D-6BA9-48EA-9CA9-A7D44C08FF52}" type="pres">
      <dgm:prSet presAssocID="{8D6F9027-AA0D-4882-A288-636CF997869E}" presName="wedge3" presStyleLbl="node1" presStyleIdx="2" presStyleCnt="3"/>
      <dgm:spPr/>
      <dgm:t>
        <a:bodyPr/>
        <a:lstStyle/>
        <a:p>
          <a:endParaRPr lang="en-GB"/>
        </a:p>
      </dgm:t>
    </dgm:pt>
    <dgm:pt modelId="{FC6FF026-A183-48E4-BEF0-447FEA739D24}" type="pres">
      <dgm:prSet presAssocID="{8D6F9027-AA0D-4882-A288-636CF997869E}" presName="wedge3Tx" presStyleLbl="node1" presStyleIdx="2" presStyleCnt="3">
        <dgm:presLayoutVars>
          <dgm:chMax val="0"/>
          <dgm:chPref val="0"/>
          <dgm:bulletEnabled val="1"/>
        </dgm:presLayoutVars>
      </dgm:prSet>
      <dgm:spPr/>
      <dgm:t>
        <a:bodyPr/>
        <a:lstStyle/>
        <a:p>
          <a:endParaRPr lang="en-GB"/>
        </a:p>
      </dgm:t>
    </dgm:pt>
  </dgm:ptLst>
  <dgm:cxnLst>
    <dgm:cxn modelId="{E6C8C68A-7BBC-B84F-BBDD-D32F9793395E}" type="presOf" srcId="{8D6F9027-AA0D-4882-A288-636CF997869E}" destId="{C61861EC-1449-476B-B7E0-09AA64A6B9A1}" srcOrd="0" destOrd="0" presId="urn:microsoft.com/office/officeart/2005/8/layout/chart3"/>
    <dgm:cxn modelId="{CAF91BA3-A834-0C42-9FB6-D5D5DC1F6B8C}" type="presOf" srcId="{3F1FAA39-3C3B-4984-9336-D60EB57C3647}" destId="{41E3DA8D-6BA9-48EA-9CA9-A7D44C08FF52}" srcOrd="0" destOrd="0" presId="urn:microsoft.com/office/officeart/2005/8/layout/chart3"/>
    <dgm:cxn modelId="{E0071D56-052A-B04F-8F04-9B8EE0F920BF}" type="presOf" srcId="{3F1FAA39-3C3B-4984-9336-D60EB57C3647}" destId="{FC6FF026-A183-48E4-BEF0-447FEA739D24}" srcOrd="1" destOrd="0" presId="urn:microsoft.com/office/officeart/2005/8/layout/chart3"/>
    <dgm:cxn modelId="{FEFA1762-FEDC-CF4C-93A7-A66EDBB7535C}" type="presOf" srcId="{F6E32DCE-FE63-40DB-995C-7684F3DABF76}" destId="{2AD24531-87D6-48D6-8186-73B382DB90BD}" srcOrd="0" destOrd="0" presId="urn:microsoft.com/office/officeart/2005/8/layout/chart3"/>
    <dgm:cxn modelId="{22E539F1-6A94-B54C-B241-202C9A16F46E}" type="presOf" srcId="{F6E32DCE-FE63-40DB-995C-7684F3DABF76}" destId="{FDFD1D0A-F4C3-4C0F-B14D-B359D769B211}" srcOrd="1" destOrd="0" presId="urn:microsoft.com/office/officeart/2005/8/layout/chart3"/>
    <dgm:cxn modelId="{A195EA10-01F2-42E0-96E3-6A2A73CB9159}" srcId="{8D6F9027-AA0D-4882-A288-636CF997869E}" destId="{3F1FAA39-3C3B-4984-9336-D60EB57C3647}" srcOrd="2" destOrd="0" parTransId="{DE9001A9-4B30-4AC0-ABED-0A8D7D5381D4}" sibTransId="{52851C3D-CF6A-46B5-B26C-26E5FEF9CFF6}"/>
    <dgm:cxn modelId="{E8FBD3F1-BD84-9C43-8735-96037D9CE1CC}" type="presOf" srcId="{286D96E5-143D-45CD-9730-7949BFEEF2CE}" destId="{514D8E6F-D496-4CAA-843A-F9F562A17354}" srcOrd="1" destOrd="0" presId="urn:microsoft.com/office/officeart/2005/8/layout/chart3"/>
    <dgm:cxn modelId="{E509E0E8-8C5D-4183-B435-A647C2C1EAD2}" srcId="{8D6F9027-AA0D-4882-A288-636CF997869E}" destId="{F6E32DCE-FE63-40DB-995C-7684F3DABF76}" srcOrd="0" destOrd="0" parTransId="{DE074D0F-0FE1-4D56-8192-5AD6396819E1}" sibTransId="{163A9538-8D81-4ED6-833F-50DFD71F7CFB}"/>
    <dgm:cxn modelId="{B5861D17-493E-4B02-A7BD-6E4D957F39E8}" srcId="{8D6F9027-AA0D-4882-A288-636CF997869E}" destId="{286D96E5-143D-45CD-9730-7949BFEEF2CE}" srcOrd="1" destOrd="0" parTransId="{1A8DC3A0-2DF5-4EE9-89DF-CE37269A46ED}" sibTransId="{C3F2310E-45C3-4D1B-80C9-5A1073DBB261}"/>
    <dgm:cxn modelId="{DEF9BA98-B28C-0F47-9B2B-C0AF9A092136}" type="presOf" srcId="{286D96E5-143D-45CD-9730-7949BFEEF2CE}" destId="{5FB6FD5C-EF47-4B84-81BC-B6FC47032DAC}" srcOrd="0" destOrd="0" presId="urn:microsoft.com/office/officeart/2005/8/layout/chart3"/>
    <dgm:cxn modelId="{C90EEBEF-3AF5-964C-B551-BA0D4F664291}" type="presParOf" srcId="{C61861EC-1449-476B-B7E0-09AA64A6B9A1}" destId="{2AD24531-87D6-48D6-8186-73B382DB90BD}" srcOrd="0" destOrd="0" presId="urn:microsoft.com/office/officeart/2005/8/layout/chart3"/>
    <dgm:cxn modelId="{66325537-EA52-664C-BDBC-82AB2CABEB93}" type="presParOf" srcId="{C61861EC-1449-476B-B7E0-09AA64A6B9A1}" destId="{FDFD1D0A-F4C3-4C0F-B14D-B359D769B211}" srcOrd="1" destOrd="0" presId="urn:microsoft.com/office/officeart/2005/8/layout/chart3"/>
    <dgm:cxn modelId="{5A4BED41-93A6-DC4D-B24E-886E611E996B}" type="presParOf" srcId="{C61861EC-1449-476B-B7E0-09AA64A6B9A1}" destId="{5FB6FD5C-EF47-4B84-81BC-B6FC47032DAC}" srcOrd="2" destOrd="0" presId="urn:microsoft.com/office/officeart/2005/8/layout/chart3"/>
    <dgm:cxn modelId="{3D1903CF-15B4-2148-B0EC-BA9387E8A2BB}" type="presParOf" srcId="{C61861EC-1449-476B-B7E0-09AA64A6B9A1}" destId="{514D8E6F-D496-4CAA-843A-F9F562A17354}" srcOrd="3" destOrd="0" presId="urn:microsoft.com/office/officeart/2005/8/layout/chart3"/>
    <dgm:cxn modelId="{2A963C7C-3B0A-F949-8EE2-62DFA73EA577}" type="presParOf" srcId="{C61861EC-1449-476B-B7E0-09AA64A6B9A1}" destId="{41E3DA8D-6BA9-48EA-9CA9-A7D44C08FF52}" srcOrd="4" destOrd="0" presId="urn:microsoft.com/office/officeart/2005/8/layout/chart3"/>
    <dgm:cxn modelId="{9A3A06FE-2BE1-AF4A-807F-10A826D5C1B1}" type="presParOf" srcId="{C61861EC-1449-476B-B7E0-09AA64A6B9A1}" destId="{FC6FF026-A183-48E4-BEF0-447FEA739D24}"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29750-EE20-45B4-9BC8-F9138CAC9797}" type="doc">
      <dgm:prSet loTypeId="urn:microsoft.com/office/officeart/2005/8/layout/radial1" loCatId="cycle" qsTypeId="urn:microsoft.com/office/officeart/2005/8/quickstyle/simple2" qsCatId="simple" csTypeId="urn:microsoft.com/office/officeart/2005/8/colors/accent2_1" csCatId="accent2" phldr="1"/>
      <dgm:spPr/>
      <dgm:t>
        <a:bodyPr/>
        <a:lstStyle/>
        <a:p>
          <a:endParaRPr lang="en-GB"/>
        </a:p>
      </dgm:t>
    </dgm:pt>
    <dgm:pt modelId="{5FC85BC5-5AC4-430F-A9E2-71122B405FCB}">
      <dgm:prSet phldrT="[Text]" custT="1"/>
      <dgm:spPr>
        <a:solidFill>
          <a:schemeClr val="accent2">
            <a:lumMod val="20000"/>
            <a:lumOff val="80000"/>
          </a:schemeClr>
        </a:solidFill>
      </dgm:spPr>
      <dgm:t>
        <a:bodyPr/>
        <a:lstStyle/>
        <a:p>
          <a:r>
            <a:rPr lang="en-GB" sz="1800" dirty="0" smtClean="0"/>
            <a:t>D4D</a:t>
          </a:r>
          <a:br>
            <a:rPr lang="en-GB" sz="1800" dirty="0" smtClean="0"/>
          </a:br>
          <a:r>
            <a:rPr lang="en-GB" sz="1800" dirty="0" smtClean="0"/>
            <a:t>HTC</a:t>
          </a:r>
          <a:endParaRPr lang="en-GB" sz="1800" dirty="0"/>
        </a:p>
      </dgm:t>
    </dgm:pt>
    <dgm:pt modelId="{202C024F-45F1-461E-8F38-1725FBF1B358}" type="parTrans" cxnId="{EA5A4513-3D7B-4A4B-BBA6-9AD4219600EB}">
      <dgm:prSet/>
      <dgm:spPr/>
      <dgm:t>
        <a:bodyPr/>
        <a:lstStyle/>
        <a:p>
          <a:endParaRPr lang="en-GB"/>
        </a:p>
      </dgm:t>
    </dgm:pt>
    <dgm:pt modelId="{BF1A5B5E-0A3E-4C4E-8CD4-00E76EE73400}" type="sibTrans" cxnId="{EA5A4513-3D7B-4A4B-BBA6-9AD4219600EB}">
      <dgm:prSet/>
      <dgm:spPr/>
      <dgm:t>
        <a:bodyPr/>
        <a:lstStyle/>
        <a:p>
          <a:endParaRPr lang="en-GB"/>
        </a:p>
      </dgm:t>
    </dgm:pt>
    <dgm:pt modelId="{6A4436EC-B4DE-46C7-8894-452C835DB7BC}">
      <dgm:prSet phldrT="[Text]" custT="1"/>
      <dgm:spPr/>
      <dgm:t>
        <a:bodyPr lIns="0" tIns="0" rIns="0" bIns="0"/>
        <a:lstStyle/>
        <a:p>
          <a:r>
            <a:rPr lang="en-GB" sz="1100" dirty="0" smtClean="0"/>
            <a:t>Patient Engagement</a:t>
          </a:r>
          <a:endParaRPr lang="en-GB" sz="1100" dirty="0"/>
        </a:p>
      </dgm:t>
    </dgm:pt>
    <dgm:pt modelId="{4E14079E-A43D-435A-B611-7AAEEE38B382}" type="parTrans" cxnId="{E8D89ABB-9739-44D5-9363-99CC422B74FF}">
      <dgm:prSet/>
      <dgm:spPr/>
      <dgm:t>
        <a:bodyPr/>
        <a:lstStyle/>
        <a:p>
          <a:endParaRPr lang="en-GB"/>
        </a:p>
      </dgm:t>
    </dgm:pt>
    <dgm:pt modelId="{FE2BA229-EB1D-419B-937F-D47A82D9675B}" type="sibTrans" cxnId="{E8D89ABB-9739-44D5-9363-99CC422B74FF}">
      <dgm:prSet/>
      <dgm:spPr/>
      <dgm:t>
        <a:bodyPr/>
        <a:lstStyle/>
        <a:p>
          <a:endParaRPr lang="en-GB"/>
        </a:p>
      </dgm:t>
    </dgm:pt>
    <dgm:pt modelId="{1DE5AA10-371E-482E-8DC0-E5B11A4EE86B}">
      <dgm:prSet phldrT="[Text]" custT="1"/>
      <dgm:spPr/>
      <dgm:t>
        <a:bodyPr lIns="0" tIns="0" rIns="0" bIns="0"/>
        <a:lstStyle/>
        <a:p>
          <a:r>
            <a:rPr lang="en-GB" sz="1100" b="1" dirty="0" smtClean="0"/>
            <a:t>Urinary Continence</a:t>
          </a:r>
          <a:br>
            <a:rPr lang="en-GB" sz="1100" b="1" dirty="0" smtClean="0"/>
          </a:br>
          <a:r>
            <a:rPr lang="en-GB" sz="1100" b="1" dirty="0" smtClean="0"/>
            <a:t>Management</a:t>
          </a:r>
        </a:p>
      </dgm:t>
    </dgm:pt>
    <dgm:pt modelId="{675BE7C3-D12F-4883-8EA7-227E81259D1C}" type="parTrans" cxnId="{1004E664-E83C-42E7-A937-DADC48C2CDD7}">
      <dgm:prSet/>
      <dgm:spPr/>
      <dgm:t>
        <a:bodyPr/>
        <a:lstStyle/>
        <a:p>
          <a:endParaRPr lang="en-GB"/>
        </a:p>
      </dgm:t>
    </dgm:pt>
    <dgm:pt modelId="{B0D45AF3-63A4-4D58-BA74-730871206A5A}" type="sibTrans" cxnId="{1004E664-E83C-42E7-A937-DADC48C2CDD7}">
      <dgm:prSet/>
      <dgm:spPr/>
      <dgm:t>
        <a:bodyPr/>
        <a:lstStyle/>
        <a:p>
          <a:endParaRPr lang="en-GB"/>
        </a:p>
      </dgm:t>
    </dgm:pt>
    <dgm:pt modelId="{89B19434-6F64-484C-B802-A1582BE882E3}" type="pres">
      <dgm:prSet presAssocID="{68329750-EE20-45B4-9BC8-F9138CAC9797}" presName="cycle" presStyleCnt="0">
        <dgm:presLayoutVars>
          <dgm:chMax val="1"/>
          <dgm:dir/>
          <dgm:animLvl val="ctr"/>
          <dgm:resizeHandles val="exact"/>
        </dgm:presLayoutVars>
      </dgm:prSet>
      <dgm:spPr/>
      <dgm:t>
        <a:bodyPr/>
        <a:lstStyle/>
        <a:p>
          <a:endParaRPr lang="en-GB"/>
        </a:p>
      </dgm:t>
    </dgm:pt>
    <dgm:pt modelId="{61D4D8B4-9487-48B6-98E8-30D7A2613734}" type="pres">
      <dgm:prSet presAssocID="{5FC85BC5-5AC4-430F-A9E2-71122B405FCB}" presName="centerShape" presStyleLbl="node0" presStyleIdx="0" presStyleCnt="1" custLinFactNeighborX="-2222" custLinFactNeighborY="-15753"/>
      <dgm:spPr/>
      <dgm:t>
        <a:bodyPr/>
        <a:lstStyle/>
        <a:p>
          <a:endParaRPr lang="en-GB"/>
        </a:p>
      </dgm:t>
    </dgm:pt>
    <dgm:pt modelId="{6A31CC5F-FC76-4341-AA15-8600AE51370C}" type="pres">
      <dgm:prSet presAssocID="{4E14079E-A43D-435A-B611-7AAEEE38B382}" presName="Name9" presStyleLbl="parChTrans1D2" presStyleIdx="0" presStyleCnt="2"/>
      <dgm:spPr/>
      <dgm:t>
        <a:bodyPr/>
        <a:lstStyle/>
        <a:p>
          <a:endParaRPr lang="en-GB"/>
        </a:p>
      </dgm:t>
    </dgm:pt>
    <dgm:pt modelId="{5319E8D5-F0AD-4A61-83CE-F32ED3CBAD34}" type="pres">
      <dgm:prSet presAssocID="{4E14079E-A43D-435A-B611-7AAEEE38B382}" presName="connTx" presStyleLbl="parChTrans1D2" presStyleIdx="0" presStyleCnt="2"/>
      <dgm:spPr/>
      <dgm:t>
        <a:bodyPr/>
        <a:lstStyle/>
        <a:p>
          <a:endParaRPr lang="en-GB"/>
        </a:p>
      </dgm:t>
    </dgm:pt>
    <dgm:pt modelId="{69A8AAC7-AF54-479D-BE91-A897CB119B93}" type="pres">
      <dgm:prSet presAssocID="{6A4436EC-B4DE-46C7-8894-452C835DB7BC}" presName="node" presStyleLbl="node1" presStyleIdx="0" presStyleCnt="2" custScaleX="135157" custRadScaleRad="99726" custRadScaleInc="105742">
        <dgm:presLayoutVars>
          <dgm:bulletEnabled val="1"/>
        </dgm:presLayoutVars>
      </dgm:prSet>
      <dgm:spPr/>
      <dgm:t>
        <a:bodyPr/>
        <a:lstStyle/>
        <a:p>
          <a:endParaRPr lang="en-GB"/>
        </a:p>
      </dgm:t>
    </dgm:pt>
    <dgm:pt modelId="{A13F0B77-1EDE-4700-8736-911764AC5940}" type="pres">
      <dgm:prSet presAssocID="{675BE7C3-D12F-4883-8EA7-227E81259D1C}" presName="Name9" presStyleLbl="parChTrans1D2" presStyleIdx="1" presStyleCnt="2"/>
      <dgm:spPr/>
      <dgm:t>
        <a:bodyPr/>
        <a:lstStyle/>
        <a:p>
          <a:endParaRPr lang="en-GB"/>
        </a:p>
      </dgm:t>
    </dgm:pt>
    <dgm:pt modelId="{5D5A4569-BE44-4D5D-ACAB-09D761ED361A}" type="pres">
      <dgm:prSet presAssocID="{675BE7C3-D12F-4883-8EA7-227E81259D1C}" presName="connTx" presStyleLbl="parChTrans1D2" presStyleIdx="1" presStyleCnt="2"/>
      <dgm:spPr/>
      <dgm:t>
        <a:bodyPr/>
        <a:lstStyle/>
        <a:p>
          <a:endParaRPr lang="en-GB"/>
        </a:p>
      </dgm:t>
    </dgm:pt>
    <dgm:pt modelId="{AA2D8F41-622E-42C1-9070-A3C0CE6B85BD}" type="pres">
      <dgm:prSet presAssocID="{1DE5AA10-371E-482E-8DC0-E5B11A4EE86B}" presName="node" presStyleLbl="node1" presStyleIdx="1" presStyleCnt="2" custScaleX="120562" custScaleY="111235" custRadScaleRad="125261" custRadScaleInc="-141713">
        <dgm:presLayoutVars>
          <dgm:bulletEnabled val="1"/>
        </dgm:presLayoutVars>
      </dgm:prSet>
      <dgm:spPr/>
      <dgm:t>
        <a:bodyPr/>
        <a:lstStyle/>
        <a:p>
          <a:endParaRPr lang="en-GB"/>
        </a:p>
      </dgm:t>
    </dgm:pt>
  </dgm:ptLst>
  <dgm:cxnLst>
    <dgm:cxn modelId="{913CF8B9-DDCF-D64E-A76B-2365951DD365}" type="presOf" srcId="{5FC85BC5-5AC4-430F-A9E2-71122B405FCB}" destId="{61D4D8B4-9487-48B6-98E8-30D7A2613734}" srcOrd="0" destOrd="0" presId="urn:microsoft.com/office/officeart/2005/8/layout/radial1"/>
    <dgm:cxn modelId="{E8D89ABB-9739-44D5-9363-99CC422B74FF}" srcId="{5FC85BC5-5AC4-430F-A9E2-71122B405FCB}" destId="{6A4436EC-B4DE-46C7-8894-452C835DB7BC}" srcOrd="0" destOrd="0" parTransId="{4E14079E-A43D-435A-B611-7AAEEE38B382}" sibTransId="{FE2BA229-EB1D-419B-937F-D47A82D9675B}"/>
    <dgm:cxn modelId="{82ADE899-A3EA-AB41-B35E-B9084C70C450}" type="presOf" srcId="{675BE7C3-D12F-4883-8EA7-227E81259D1C}" destId="{A13F0B77-1EDE-4700-8736-911764AC5940}" srcOrd="0" destOrd="0" presId="urn:microsoft.com/office/officeart/2005/8/layout/radial1"/>
    <dgm:cxn modelId="{BCB377B8-8AFE-4A40-A241-58589C1E4832}" type="presOf" srcId="{675BE7C3-D12F-4883-8EA7-227E81259D1C}" destId="{5D5A4569-BE44-4D5D-ACAB-09D761ED361A}" srcOrd="1" destOrd="0" presId="urn:microsoft.com/office/officeart/2005/8/layout/radial1"/>
    <dgm:cxn modelId="{FC988F39-87BA-B94D-80BF-74314A9A345A}" type="presOf" srcId="{1DE5AA10-371E-482E-8DC0-E5B11A4EE86B}" destId="{AA2D8F41-622E-42C1-9070-A3C0CE6B85BD}" srcOrd="0" destOrd="0" presId="urn:microsoft.com/office/officeart/2005/8/layout/radial1"/>
    <dgm:cxn modelId="{1004E664-E83C-42E7-A937-DADC48C2CDD7}" srcId="{5FC85BC5-5AC4-430F-A9E2-71122B405FCB}" destId="{1DE5AA10-371E-482E-8DC0-E5B11A4EE86B}" srcOrd="1" destOrd="0" parTransId="{675BE7C3-D12F-4883-8EA7-227E81259D1C}" sibTransId="{B0D45AF3-63A4-4D58-BA74-730871206A5A}"/>
    <dgm:cxn modelId="{CBFA84EF-0107-3E4B-8DE9-BE455E19ACDE}" type="presOf" srcId="{4E14079E-A43D-435A-B611-7AAEEE38B382}" destId="{5319E8D5-F0AD-4A61-83CE-F32ED3CBAD34}" srcOrd="1" destOrd="0" presId="urn:microsoft.com/office/officeart/2005/8/layout/radial1"/>
    <dgm:cxn modelId="{EA5A4513-3D7B-4A4B-BBA6-9AD4219600EB}" srcId="{68329750-EE20-45B4-9BC8-F9138CAC9797}" destId="{5FC85BC5-5AC4-430F-A9E2-71122B405FCB}" srcOrd="0" destOrd="0" parTransId="{202C024F-45F1-461E-8F38-1725FBF1B358}" sibTransId="{BF1A5B5E-0A3E-4C4E-8CD4-00E76EE73400}"/>
    <dgm:cxn modelId="{5F93E586-7D7E-5F45-8A87-8390D4BB7E10}" type="presOf" srcId="{4E14079E-A43D-435A-B611-7AAEEE38B382}" destId="{6A31CC5F-FC76-4341-AA15-8600AE51370C}" srcOrd="0" destOrd="0" presId="urn:microsoft.com/office/officeart/2005/8/layout/radial1"/>
    <dgm:cxn modelId="{DCAD4416-879A-8B43-98B8-CE3DD187FFC0}" type="presOf" srcId="{68329750-EE20-45B4-9BC8-F9138CAC9797}" destId="{89B19434-6F64-484C-B802-A1582BE882E3}" srcOrd="0" destOrd="0" presId="urn:microsoft.com/office/officeart/2005/8/layout/radial1"/>
    <dgm:cxn modelId="{FC8059D6-8470-1A46-89D5-15571843CF67}" type="presOf" srcId="{6A4436EC-B4DE-46C7-8894-452C835DB7BC}" destId="{69A8AAC7-AF54-479D-BE91-A897CB119B93}" srcOrd="0" destOrd="0" presId="urn:microsoft.com/office/officeart/2005/8/layout/radial1"/>
    <dgm:cxn modelId="{BD66AF47-DDEA-5549-ABDE-09543F637DFF}" type="presParOf" srcId="{89B19434-6F64-484C-B802-A1582BE882E3}" destId="{61D4D8B4-9487-48B6-98E8-30D7A2613734}" srcOrd="0" destOrd="0" presId="urn:microsoft.com/office/officeart/2005/8/layout/radial1"/>
    <dgm:cxn modelId="{DB040395-15CC-B84E-BB8C-26473BD01A51}" type="presParOf" srcId="{89B19434-6F64-484C-B802-A1582BE882E3}" destId="{6A31CC5F-FC76-4341-AA15-8600AE51370C}" srcOrd="1" destOrd="0" presId="urn:microsoft.com/office/officeart/2005/8/layout/radial1"/>
    <dgm:cxn modelId="{1DF9CE8C-878B-CA47-9966-E1A53FCBA07B}" type="presParOf" srcId="{6A31CC5F-FC76-4341-AA15-8600AE51370C}" destId="{5319E8D5-F0AD-4A61-83CE-F32ED3CBAD34}" srcOrd="0" destOrd="0" presId="urn:microsoft.com/office/officeart/2005/8/layout/radial1"/>
    <dgm:cxn modelId="{E732402C-21CF-1F42-A2A9-9300E5814EFF}" type="presParOf" srcId="{89B19434-6F64-484C-B802-A1582BE882E3}" destId="{69A8AAC7-AF54-479D-BE91-A897CB119B93}" srcOrd="2" destOrd="0" presId="urn:microsoft.com/office/officeart/2005/8/layout/radial1"/>
    <dgm:cxn modelId="{8660F538-C1A9-0A4F-8DB3-23DF612192A8}" type="presParOf" srcId="{89B19434-6F64-484C-B802-A1582BE882E3}" destId="{A13F0B77-1EDE-4700-8736-911764AC5940}" srcOrd="3" destOrd="0" presId="urn:microsoft.com/office/officeart/2005/8/layout/radial1"/>
    <dgm:cxn modelId="{9B5DC72E-D694-6342-9F4F-58DF6416D198}" type="presParOf" srcId="{A13F0B77-1EDE-4700-8736-911764AC5940}" destId="{5D5A4569-BE44-4D5D-ACAB-09D761ED361A}" srcOrd="0" destOrd="0" presId="urn:microsoft.com/office/officeart/2005/8/layout/radial1"/>
    <dgm:cxn modelId="{BE381702-A6D8-F546-A0C2-3D9020EFE2D5}" type="presParOf" srcId="{89B19434-6F64-484C-B802-A1582BE882E3}" destId="{AA2D8F41-622E-42C1-9070-A3C0CE6B85BD}" srcOrd="4" destOrd="0" presId="urn:microsoft.com/office/officeart/2005/8/layout/radial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29750-EE20-45B4-9BC8-F9138CAC9797}" type="doc">
      <dgm:prSet loTypeId="urn:microsoft.com/office/officeart/2005/8/layout/radial1" loCatId="cycle" qsTypeId="urn:microsoft.com/office/officeart/2005/8/quickstyle/simple2" qsCatId="simple" csTypeId="urn:microsoft.com/office/officeart/2005/8/colors/accent2_1" csCatId="accent2" phldr="1"/>
      <dgm:spPr/>
      <dgm:t>
        <a:bodyPr/>
        <a:lstStyle/>
        <a:p>
          <a:endParaRPr lang="en-GB"/>
        </a:p>
      </dgm:t>
    </dgm:pt>
    <dgm:pt modelId="{5FC85BC5-5AC4-430F-A9E2-71122B405FCB}">
      <dgm:prSet phldrT="[Text]"/>
      <dgm:spPr>
        <a:solidFill>
          <a:schemeClr val="accent2">
            <a:lumMod val="20000"/>
            <a:lumOff val="80000"/>
          </a:schemeClr>
        </a:solidFill>
      </dgm:spPr>
      <dgm:t>
        <a:bodyPr/>
        <a:lstStyle/>
        <a:p>
          <a:r>
            <a:rPr lang="en-GB" dirty="0" smtClean="0"/>
            <a:t>Enteric</a:t>
          </a:r>
          <a:br>
            <a:rPr lang="en-GB" dirty="0" smtClean="0"/>
          </a:br>
          <a:r>
            <a:rPr lang="en-GB" dirty="0" smtClean="0"/>
            <a:t>HTC</a:t>
          </a:r>
          <a:endParaRPr lang="en-GB" dirty="0"/>
        </a:p>
      </dgm:t>
    </dgm:pt>
    <dgm:pt modelId="{202C024F-45F1-461E-8F38-1725FBF1B358}" type="parTrans" cxnId="{EA5A4513-3D7B-4A4B-BBA6-9AD4219600EB}">
      <dgm:prSet/>
      <dgm:spPr/>
      <dgm:t>
        <a:bodyPr/>
        <a:lstStyle/>
        <a:p>
          <a:endParaRPr lang="en-GB"/>
        </a:p>
      </dgm:t>
    </dgm:pt>
    <dgm:pt modelId="{BF1A5B5E-0A3E-4C4E-8CD4-00E76EE73400}" type="sibTrans" cxnId="{EA5A4513-3D7B-4A4B-BBA6-9AD4219600EB}">
      <dgm:prSet/>
      <dgm:spPr/>
      <dgm:t>
        <a:bodyPr/>
        <a:lstStyle/>
        <a:p>
          <a:endParaRPr lang="en-GB"/>
        </a:p>
      </dgm:t>
    </dgm:pt>
    <dgm:pt modelId="{1DE5AA10-371E-482E-8DC0-E5B11A4EE86B}">
      <dgm:prSet phldrT="[Text]" custT="1"/>
      <dgm:spPr/>
      <dgm:t>
        <a:bodyPr lIns="0" tIns="0" rIns="0" bIns="0"/>
        <a:lstStyle/>
        <a:p>
          <a:r>
            <a:rPr lang="en-GB" sz="1100" b="1" dirty="0" smtClean="0"/>
            <a:t>Faecal Continence</a:t>
          </a:r>
          <a:br>
            <a:rPr lang="en-GB" sz="1100" b="1" dirty="0" smtClean="0"/>
          </a:br>
          <a:r>
            <a:rPr lang="en-GB" sz="1100" b="1" dirty="0" smtClean="0"/>
            <a:t>Management</a:t>
          </a:r>
          <a:endParaRPr lang="en-GB" sz="1100" b="1" dirty="0"/>
        </a:p>
      </dgm:t>
    </dgm:pt>
    <dgm:pt modelId="{675BE7C3-D12F-4883-8EA7-227E81259D1C}" type="parTrans" cxnId="{1004E664-E83C-42E7-A937-DADC48C2CDD7}">
      <dgm:prSet/>
      <dgm:spPr/>
      <dgm:t>
        <a:bodyPr/>
        <a:lstStyle/>
        <a:p>
          <a:endParaRPr lang="en-GB"/>
        </a:p>
      </dgm:t>
    </dgm:pt>
    <dgm:pt modelId="{B0D45AF3-63A4-4D58-BA74-730871206A5A}" type="sibTrans" cxnId="{1004E664-E83C-42E7-A937-DADC48C2CDD7}">
      <dgm:prSet/>
      <dgm:spPr/>
      <dgm:t>
        <a:bodyPr/>
        <a:lstStyle/>
        <a:p>
          <a:endParaRPr lang="en-GB"/>
        </a:p>
      </dgm:t>
    </dgm:pt>
    <dgm:pt modelId="{2B53BD4A-7C61-4496-A749-F2F4E06212EF}">
      <dgm:prSet phldrT="[Text]"/>
      <dgm:spPr/>
      <dgm:t>
        <a:bodyPr/>
        <a:lstStyle/>
        <a:p>
          <a:endParaRPr lang="en-GB" dirty="0"/>
        </a:p>
      </dgm:t>
    </dgm:pt>
    <dgm:pt modelId="{C21939A7-0B80-45F8-A133-2D38F281A461}" type="parTrans" cxnId="{CD2C962A-3DB6-4B4E-9CD1-51C2E3237A74}">
      <dgm:prSet/>
      <dgm:spPr/>
      <dgm:t>
        <a:bodyPr/>
        <a:lstStyle/>
        <a:p>
          <a:endParaRPr lang="en-GB"/>
        </a:p>
      </dgm:t>
    </dgm:pt>
    <dgm:pt modelId="{88E9A3BB-58F4-47E4-B550-E57864AE8024}" type="sibTrans" cxnId="{CD2C962A-3DB6-4B4E-9CD1-51C2E3237A74}">
      <dgm:prSet/>
      <dgm:spPr/>
      <dgm:t>
        <a:bodyPr/>
        <a:lstStyle/>
        <a:p>
          <a:endParaRPr lang="en-GB"/>
        </a:p>
      </dgm:t>
    </dgm:pt>
    <dgm:pt modelId="{6A4436EC-B4DE-46C7-8894-452C835DB7BC}">
      <dgm:prSet phldrT="[Text]" custT="1"/>
      <dgm:spPr/>
      <dgm:t>
        <a:bodyPr lIns="0" tIns="0" rIns="0" bIns="0"/>
        <a:lstStyle/>
        <a:p>
          <a:r>
            <a:rPr lang="en-GB" sz="1100" dirty="0" smtClean="0"/>
            <a:t>Commercial</a:t>
          </a:r>
          <a:br>
            <a:rPr lang="en-GB" sz="1100" dirty="0" smtClean="0"/>
          </a:br>
          <a:r>
            <a:rPr lang="en-GB" sz="1100" dirty="0" smtClean="0"/>
            <a:t>Adoption</a:t>
          </a:r>
          <a:endParaRPr lang="en-GB" sz="1100" dirty="0"/>
        </a:p>
      </dgm:t>
    </dgm:pt>
    <dgm:pt modelId="{FE2BA229-EB1D-419B-937F-D47A82D9675B}" type="sibTrans" cxnId="{E8D89ABB-9739-44D5-9363-99CC422B74FF}">
      <dgm:prSet/>
      <dgm:spPr/>
      <dgm:t>
        <a:bodyPr/>
        <a:lstStyle/>
        <a:p>
          <a:endParaRPr lang="en-GB"/>
        </a:p>
      </dgm:t>
    </dgm:pt>
    <dgm:pt modelId="{4E14079E-A43D-435A-B611-7AAEEE38B382}" type="parTrans" cxnId="{E8D89ABB-9739-44D5-9363-99CC422B74FF}">
      <dgm:prSet/>
      <dgm:spPr/>
      <dgm:t>
        <a:bodyPr/>
        <a:lstStyle/>
        <a:p>
          <a:endParaRPr lang="en-GB"/>
        </a:p>
      </dgm:t>
    </dgm:pt>
    <dgm:pt modelId="{89B19434-6F64-484C-B802-A1582BE882E3}" type="pres">
      <dgm:prSet presAssocID="{68329750-EE20-45B4-9BC8-F9138CAC9797}" presName="cycle" presStyleCnt="0">
        <dgm:presLayoutVars>
          <dgm:chMax val="1"/>
          <dgm:dir/>
          <dgm:animLvl val="ctr"/>
          <dgm:resizeHandles val="exact"/>
        </dgm:presLayoutVars>
      </dgm:prSet>
      <dgm:spPr/>
      <dgm:t>
        <a:bodyPr/>
        <a:lstStyle/>
        <a:p>
          <a:endParaRPr lang="en-GB"/>
        </a:p>
      </dgm:t>
    </dgm:pt>
    <dgm:pt modelId="{61D4D8B4-9487-48B6-98E8-30D7A2613734}" type="pres">
      <dgm:prSet presAssocID="{5FC85BC5-5AC4-430F-A9E2-71122B405FCB}" presName="centerShape" presStyleLbl="node0" presStyleIdx="0" presStyleCnt="1" custLinFactNeighborX="-35963" custLinFactNeighborY="-13457"/>
      <dgm:spPr/>
      <dgm:t>
        <a:bodyPr/>
        <a:lstStyle/>
        <a:p>
          <a:endParaRPr lang="en-GB"/>
        </a:p>
      </dgm:t>
    </dgm:pt>
    <dgm:pt modelId="{6A31CC5F-FC76-4341-AA15-8600AE51370C}" type="pres">
      <dgm:prSet presAssocID="{4E14079E-A43D-435A-B611-7AAEEE38B382}" presName="Name9" presStyleLbl="parChTrans1D2" presStyleIdx="0" presStyleCnt="2"/>
      <dgm:spPr/>
      <dgm:t>
        <a:bodyPr/>
        <a:lstStyle/>
        <a:p>
          <a:endParaRPr lang="en-GB"/>
        </a:p>
      </dgm:t>
    </dgm:pt>
    <dgm:pt modelId="{5319E8D5-F0AD-4A61-83CE-F32ED3CBAD34}" type="pres">
      <dgm:prSet presAssocID="{4E14079E-A43D-435A-B611-7AAEEE38B382}" presName="connTx" presStyleLbl="parChTrans1D2" presStyleIdx="0" presStyleCnt="2"/>
      <dgm:spPr/>
      <dgm:t>
        <a:bodyPr/>
        <a:lstStyle/>
        <a:p>
          <a:endParaRPr lang="en-GB"/>
        </a:p>
      </dgm:t>
    </dgm:pt>
    <dgm:pt modelId="{69A8AAC7-AF54-479D-BE91-A897CB119B93}" type="pres">
      <dgm:prSet presAssocID="{6A4436EC-B4DE-46C7-8894-452C835DB7BC}" presName="node" presStyleLbl="node1" presStyleIdx="0" presStyleCnt="2" custScaleX="144905" custRadScaleRad="171990" custRadScaleInc="-107648">
        <dgm:presLayoutVars>
          <dgm:bulletEnabled val="1"/>
        </dgm:presLayoutVars>
      </dgm:prSet>
      <dgm:spPr/>
      <dgm:t>
        <a:bodyPr/>
        <a:lstStyle/>
        <a:p>
          <a:endParaRPr lang="en-GB"/>
        </a:p>
      </dgm:t>
    </dgm:pt>
    <dgm:pt modelId="{A13F0B77-1EDE-4700-8736-911764AC5940}" type="pres">
      <dgm:prSet presAssocID="{675BE7C3-D12F-4883-8EA7-227E81259D1C}" presName="Name9" presStyleLbl="parChTrans1D2" presStyleIdx="1" presStyleCnt="2"/>
      <dgm:spPr/>
      <dgm:t>
        <a:bodyPr/>
        <a:lstStyle/>
        <a:p>
          <a:endParaRPr lang="en-GB"/>
        </a:p>
      </dgm:t>
    </dgm:pt>
    <dgm:pt modelId="{5D5A4569-BE44-4D5D-ACAB-09D761ED361A}" type="pres">
      <dgm:prSet presAssocID="{675BE7C3-D12F-4883-8EA7-227E81259D1C}" presName="connTx" presStyleLbl="parChTrans1D2" presStyleIdx="1" presStyleCnt="2"/>
      <dgm:spPr/>
      <dgm:t>
        <a:bodyPr/>
        <a:lstStyle/>
        <a:p>
          <a:endParaRPr lang="en-GB"/>
        </a:p>
      </dgm:t>
    </dgm:pt>
    <dgm:pt modelId="{AA2D8F41-622E-42C1-9070-A3C0CE6B85BD}" type="pres">
      <dgm:prSet presAssocID="{1DE5AA10-371E-482E-8DC0-E5B11A4EE86B}" presName="node" presStyleLbl="node1" presStyleIdx="1" presStyleCnt="2" custScaleX="114707" custScaleY="111235" custRadScaleRad="192465" custRadScaleInc="122440">
        <dgm:presLayoutVars>
          <dgm:bulletEnabled val="1"/>
        </dgm:presLayoutVars>
      </dgm:prSet>
      <dgm:spPr/>
      <dgm:t>
        <a:bodyPr/>
        <a:lstStyle/>
        <a:p>
          <a:endParaRPr lang="en-GB"/>
        </a:p>
      </dgm:t>
    </dgm:pt>
  </dgm:ptLst>
  <dgm:cxnLst>
    <dgm:cxn modelId="{E4FB27BA-C7A2-C14C-ADB5-E700BED85EDE}" type="presOf" srcId="{675BE7C3-D12F-4883-8EA7-227E81259D1C}" destId="{A13F0B77-1EDE-4700-8736-911764AC5940}" srcOrd="0" destOrd="0" presId="urn:microsoft.com/office/officeart/2005/8/layout/radial1"/>
    <dgm:cxn modelId="{E8D89ABB-9739-44D5-9363-99CC422B74FF}" srcId="{5FC85BC5-5AC4-430F-A9E2-71122B405FCB}" destId="{6A4436EC-B4DE-46C7-8894-452C835DB7BC}" srcOrd="0" destOrd="0" parTransId="{4E14079E-A43D-435A-B611-7AAEEE38B382}" sibTransId="{FE2BA229-EB1D-419B-937F-D47A82D9675B}"/>
    <dgm:cxn modelId="{E246B7C4-665F-984B-8B12-202DCDA9F97B}" type="presOf" srcId="{675BE7C3-D12F-4883-8EA7-227E81259D1C}" destId="{5D5A4569-BE44-4D5D-ACAB-09D761ED361A}" srcOrd="1" destOrd="0" presId="urn:microsoft.com/office/officeart/2005/8/layout/radial1"/>
    <dgm:cxn modelId="{950989E3-0581-B549-BDE0-B7B5CBDD5A29}" type="presOf" srcId="{4E14079E-A43D-435A-B611-7AAEEE38B382}" destId="{5319E8D5-F0AD-4A61-83CE-F32ED3CBAD34}" srcOrd="1" destOrd="0" presId="urn:microsoft.com/office/officeart/2005/8/layout/radial1"/>
    <dgm:cxn modelId="{04D6F262-51E1-8049-8366-7C2F87D9A093}" type="presOf" srcId="{5FC85BC5-5AC4-430F-A9E2-71122B405FCB}" destId="{61D4D8B4-9487-48B6-98E8-30D7A2613734}" srcOrd="0" destOrd="0" presId="urn:microsoft.com/office/officeart/2005/8/layout/radial1"/>
    <dgm:cxn modelId="{CD2C962A-3DB6-4B4E-9CD1-51C2E3237A74}" srcId="{68329750-EE20-45B4-9BC8-F9138CAC9797}" destId="{2B53BD4A-7C61-4496-A749-F2F4E06212EF}" srcOrd="1" destOrd="0" parTransId="{C21939A7-0B80-45F8-A133-2D38F281A461}" sibTransId="{88E9A3BB-58F4-47E4-B550-E57864AE8024}"/>
    <dgm:cxn modelId="{B4393643-DD46-9248-8EE3-C1EE4D131BB3}" type="presOf" srcId="{68329750-EE20-45B4-9BC8-F9138CAC9797}" destId="{89B19434-6F64-484C-B802-A1582BE882E3}" srcOrd="0" destOrd="0" presId="urn:microsoft.com/office/officeart/2005/8/layout/radial1"/>
    <dgm:cxn modelId="{1004E664-E83C-42E7-A937-DADC48C2CDD7}" srcId="{5FC85BC5-5AC4-430F-A9E2-71122B405FCB}" destId="{1DE5AA10-371E-482E-8DC0-E5B11A4EE86B}" srcOrd="1" destOrd="0" parTransId="{675BE7C3-D12F-4883-8EA7-227E81259D1C}" sibTransId="{B0D45AF3-63A4-4D58-BA74-730871206A5A}"/>
    <dgm:cxn modelId="{EA5A4513-3D7B-4A4B-BBA6-9AD4219600EB}" srcId="{68329750-EE20-45B4-9BC8-F9138CAC9797}" destId="{5FC85BC5-5AC4-430F-A9E2-71122B405FCB}" srcOrd="0" destOrd="0" parTransId="{202C024F-45F1-461E-8F38-1725FBF1B358}" sibTransId="{BF1A5B5E-0A3E-4C4E-8CD4-00E76EE73400}"/>
    <dgm:cxn modelId="{D4ED85E2-203B-D743-904A-F8903E0EEAF4}" type="presOf" srcId="{1DE5AA10-371E-482E-8DC0-E5B11A4EE86B}" destId="{AA2D8F41-622E-42C1-9070-A3C0CE6B85BD}" srcOrd="0" destOrd="0" presId="urn:microsoft.com/office/officeart/2005/8/layout/radial1"/>
    <dgm:cxn modelId="{9481AD31-6D1B-7E4D-B92A-BA9E446DC5D8}" type="presOf" srcId="{6A4436EC-B4DE-46C7-8894-452C835DB7BC}" destId="{69A8AAC7-AF54-479D-BE91-A897CB119B93}" srcOrd="0" destOrd="0" presId="urn:microsoft.com/office/officeart/2005/8/layout/radial1"/>
    <dgm:cxn modelId="{5CBA18E7-6E96-4940-87B2-8D42DEF5E88A}" type="presOf" srcId="{4E14079E-A43D-435A-B611-7AAEEE38B382}" destId="{6A31CC5F-FC76-4341-AA15-8600AE51370C}" srcOrd="0" destOrd="0" presId="urn:microsoft.com/office/officeart/2005/8/layout/radial1"/>
    <dgm:cxn modelId="{56602E1B-8881-944D-8B0F-C7B7C1258A3D}" type="presParOf" srcId="{89B19434-6F64-484C-B802-A1582BE882E3}" destId="{61D4D8B4-9487-48B6-98E8-30D7A2613734}" srcOrd="0" destOrd="0" presId="urn:microsoft.com/office/officeart/2005/8/layout/radial1"/>
    <dgm:cxn modelId="{FB449716-DED7-8E42-B03B-8E746D293A27}" type="presParOf" srcId="{89B19434-6F64-484C-B802-A1582BE882E3}" destId="{6A31CC5F-FC76-4341-AA15-8600AE51370C}" srcOrd="1" destOrd="0" presId="urn:microsoft.com/office/officeart/2005/8/layout/radial1"/>
    <dgm:cxn modelId="{03747FBD-35CF-8F43-9309-72FF41ECE5A6}" type="presParOf" srcId="{6A31CC5F-FC76-4341-AA15-8600AE51370C}" destId="{5319E8D5-F0AD-4A61-83CE-F32ED3CBAD34}" srcOrd="0" destOrd="0" presId="urn:microsoft.com/office/officeart/2005/8/layout/radial1"/>
    <dgm:cxn modelId="{2DAAD84D-816C-F24E-A7B8-4802AE3CF56C}" type="presParOf" srcId="{89B19434-6F64-484C-B802-A1582BE882E3}" destId="{69A8AAC7-AF54-479D-BE91-A897CB119B93}" srcOrd="2" destOrd="0" presId="urn:microsoft.com/office/officeart/2005/8/layout/radial1"/>
    <dgm:cxn modelId="{874FE571-1CA1-7343-8398-7E4F10666B67}" type="presParOf" srcId="{89B19434-6F64-484C-B802-A1582BE882E3}" destId="{A13F0B77-1EDE-4700-8736-911764AC5940}" srcOrd="3" destOrd="0" presId="urn:microsoft.com/office/officeart/2005/8/layout/radial1"/>
    <dgm:cxn modelId="{B1A31AD7-98B3-A949-A033-F2CBBE0AB562}" type="presParOf" srcId="{A13F0B77-1EDE-4700-8736-911764AC5940}" destId="{5D5A4569-BE44-4D5D-ACAB-09D761ED361A}" srcOrd="0" destOrd="0" presId="urn:microsoft.com/office/officeart/2005/8/layout/radial1"/>
    <dgm:cxn modelId="{9FE34D0B-7B7E-E74A-89E9-054D2DC146CF}" type="presParOf" srcId="{89B19434-6F64-484C-B802-A1582BE882E3}" destId="{AA2D8F41-622E-42C1-9070-A3C0CE6B85BD}" srcOrd="4" destOrd="0" presId="urn:microsoft.com/office/officeart/2005/8/layout/radial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329750-EE20-45B4-9BC8-F9138CAC9797}" type="doc">
      <dgm:prSet loTypeId="urn:microsoft.com/office/officeart/2005/8/layout/radial1" loCatId="cycle" qsTypeId="urn:microsoft.com/office/officeart/2005/8/quickstyle/simple2" qsCatId="simple" csTypeId="urn:microsoft.com/office/officeart/2005/8/colors/accent2_1" csCatId="accent2" phldr="1"/>
      <dgm:spPr/>
      <dgm:t>
        <a:bodyPr/>
        <a:lstStyle/>
        <a:p>
          <a:endParaRPr lang="en-GB"/>
        </a:p>
      </dgm:t>
    </dgm:pt>
    <dgm:pt modelId="{5FC85BC5-5AC4-430F-A9E2-71122B405FCB}">
      <dgm:prSet phldrT="[Text]" custT="1"/>
      <dgm:spPr>
        <a:solidFill>
          <a:schemeClr val="accent2">
            <a:lumMod val="20000"/>
            <a:lumOff val="80000"/>
          </a:schemeClr>
        </a:solidFill>
      </dgm:spPr>
      <dgm:t>
        <a:bodyPr/>
        <a:lstStyle/>
        <a:p>
          <a:r>
            <a:rPr lang="en-GB" sz="1200" dirty="0" smtClean="0"/>
            <a:t>Colorectal Therapies</a:t>
          </a:r>
          <a:br>
            <a:rPr lang="en-GB" sz="1200" dirty="0" smtClean="0"/>
          </a:br>
          <a:r>
            <a:rPr lang="en-GB" sz="1200" dirty="0" smtClean="0"/>
            <a:t>HTC</a:t>
          </a:r>
          <a:endParaRPr lang="en-GB" sz="1200" dirty="0"/>
        </a:p>
      </dgm:t>
    </dgm:pt>
    <dgm:pt modelId="{202C024F-45F1-461E-8F38-1725FBF1B358}" type="parTrans" cxnId="{EA5A4513-3D7B-4A4B-BBA6-9AD4219600EB}">
      <dgm:prSet/>
      <dgm:spPr/>
      <dgm:t>
        <a:bodyPr/>
        <a:lstStyle/>
        <a:p>
          <a:endParaRPr lang="en-GB"/>
        </a:p>
      </dgm:t>
    </dgm:pt>
    <dgm:pt modelId="{BF1A5B5E-0A3E-4C4E-8CD4-00E76EE73400}" type="sibTrans" cxnId="{EA5A4513-3D7B-4A4B-BBA6-9AD4219600EB}">
      <dgm:prSet/>
      <dgm:spPr/>
      <dgm:t>
        <a:bodyPr/>
        <a:lstStyle/>
        <a:p>
          <a:endParaRPr lang="en-GB"/>
        </a:p>
      </dgm:t>
    </dgm:pt>
    <dgm:pt modelId="{6A4436EC-B4DE-46C7-8894-452C835DB7BC}">
      <dgm:prSet phldrT="[Text]" custT="1"/>
      <dgm:spPr/>
      <dgm:t>
        <a:bodyPr lIns="0" tIns="0" rIns="0" bIns="0"/>
        <a:lstStyle/>
        <a:p>
          <a:r>
            <a:rPr lang="en-GB" sz="1100" dirty="0" smtClean="0"/>
            <a:t>Clinical Network</a:t>
          </a:r>
          <a:endParaRPr lang="en-GB" sz="1100" dirty="0"/>
        </a:p>
      </dgm:t>
    </dgm:pt>
    <dgm:pt modelId="{4E14079E-A43D-435A-B611-7AAEEE38B382}" type="parTrans" cxnId="{E8D89ABB-9739-44D5-9363-99CC422B74FF}">
      <dgm:prSet/>
      <dgm:spPr/>
      <dgm:t>
        <a:bodyPr/>
        <a:lstStyle/>
        <a:p>
          <a:endParaRPr lang="en-GB"/>
        </a:p>
      </dgm:t>
    </dgm:pt>
    <dgm:pt modelId="{FE2BA229-EB1D-419B-937F-D47A82D9675B}" type="sibTrans" cxnId="{E8D89ABB-9739-44D5-9363-99CC422B74FF}">
      <dgm:prSet/>
      <dgm:spPr/>
      <dgm:t>
        <a:bodyPr/>
        <a:lstStyle/>
        <a:p>
          <a:endParaRPr lang="en-GB"/>
        </a:p>
      </dgm:t>
    </dgm:pt>
    <dgm:pt modelId="{1DE5AA10-371E-482E-8DC0-E5B11A4EE86B}">
      <dgm:prSet phldrT="[Text]" custT="1"/>
      <dgm:spPr/>
      <dgm:t>
        <a:bodyPr lIns="0" tIns="0" rIns="0" bIns="0"/>
        <a:lstStyle/>
        <a:p>
          <a:r>
            <a:rPr lang="en-GB" sz="1100" b="1" dirty="0" smtClean="0"/>
            <a:t>Colorectal</a:t>
          </a:r>
          <a:br>
            <a:rPr lang="en-GB" sz="1100" b="1" dirty="0" smtClean="0"/>
          </a:br>
          <a:r>
            <a:rPr lang="en-GB" sz="1100" b="1" dirty="0" smtClean="0"/>
            <a:t>Technology</a:t>
          </a:r>
          <a:endParaRPr lang="en-GB" sz="1100" b="1" dirty="0"/>
        </a:p>
      </dgm:t>
    </dgm:pt>
    <dgm:pt modelId="{675BE7C3-D12F-4883-8EA7-227E81259D1C}" type="parTrans" cxnId="{1004E664-E83C-42E7-A937-DADC48C2CDD7}">
      <dgm:prSet/>
      <dgm:spPr/>
      <dgm:t>
        <a:bodyPr/>
        <a:lstStyle/>
        <a:p>
          <a:endParaRPr lang="en-GB"/>
        </a:p>
      </dgm:t>
    </dgm:pt>
    <dgm:pt modelId="{B0D45AF3-63A4-4D58-BA74-730871206A5A}" type="sibTrans" cxnId="{1004E664-E83C-42E7-A937-DADC48C2CDD7}">
      <dgm:prSet/>
      <dgm:spPr/>
      <dgm:t>
        <a:bodyPr/>
        <a:lstStyle/>
        <a:p>
          <a:endParaRPr lang="en-GB"/>
        </a:p>
      </dgm:t>
    </dgm:pt>
    <dgm:pt modelId="{2B53BD4A-7C61-4496-A749-F2F4E06212EF}">
      <dgm:prSet phldrT="[Text]"/>
      <dgm:spPr/>
      <dgm:t>
        <a:bodyPr/>
        <a:lstStyle/>
        <a:p>
          <a:endParaRPr lang="en-GB" dirty="0"/>
        </a:p>
      </dgm:t>
    </dgm:pt>
    <dgm:pt modelId="{C21939A7-0B80-45F8-A133-2D38F281A461}" type="parTrans" cxnId="{CD2C962A-3DB6-4B4E-9CD1-51C2E3237A74}">
      <dgm:prSet/>
      <dgm:spPr/>
      <dgm:t>
        <a:bodyPr/>
        <a:lstStyle/>
        <a:p>
          <a:endParaRPr lang="en-GB"/>
        </a:p>
      </dgm:t>
    </dgm:pt>
    <dgm:pt modelId="{88E9A3BB-58F4-47E4-B550-E57864AE8024}" type="sibTrans" cxnId="{CD2C962A-3DB6-4B4E-9CD1-51C2E3237A74}">
      <dgm:prSet/>
      <dgm:spPr/>
      <dgm:t>
        <a:bodyPr/>
        <a:lstStyle/>
        <a:p>
          <a:endParaRPr lang="en-GB"/>
        </a:p>
      </dgm:t>
    </dgm:pt>
    <dgm:pt modelId="{89B19434-6F64-484C-B802-A1582BE882E3}" type="pres">
      <dgm:prSet presAssocID="{68329750-EE20-45B4-9BC8-F9138CAC9797}" presName="cycle" presStyleCnt="0">
        <dgm:presLayoutVars>
          <dgm:chMax val="1"/>
          <dgm:dir/>
          <dgm:animLvl val="ctr"/>
          <dgm:resizeHandles val="exact"/>
        </dgm:presLayoutVars>
      </dgm:prSet>
      <dgm:spPr/>
      <dgm:t>
        <a:bodyPr/>
        <a:lstStyle/>
        <a:p>
          <a:endParaRPr lang="en-GB"/>
        </a:p>
      </dgm:t>
    </dgm:pt>
    <dgm:pt modelId="{61D4D8B4-9487-48B6-98E8-30D7A2613734}" type="pres">
      <dgm:prSet presAssocID="{5FC85BC5-5AC4-430F-A9E2-71122B405FCB}" presName="centerShape" presStyleLbl="node0" presStyleIdx="0" presStyleCnt="1" custLinFactNeighborX="6572" custLinFactNeighborY="-29669"/>
      <dgm:spPr/>
      <dgm:t>
        <a:bodyPr/>
        <a:lstStyle/>
        <a:p>
          <a:endParaRPr lang="en-GB"/>
        </a:p>
      </dgm:t>
    </dgm:pt>
    <dgm:pt modelId="{6A31CC5F-FC76-4341-AA15-8600AE51370C}" type="pres">
      <dgm:prSet presAssocID="{4E14079E-A43D-435A-B611-7AAEEE38B382}" presName="Name9" presStyleLbl="parChTrans1D2" presStyleIdx="0" presStyleCnt="2"/>
      <dgm:spPr/>
      <dgm:t>
        <a:bodyPr/>
        <a:lstStyle/>
        <a:p>
          <a:endParaRPr lang="en-GB"/>
        </a:p>
      </dgm:t>
    </dgm:pt>
    <dgm:pt modelId="{5319E8D5-F0AD-4A61-83CE-F32ED3CBAD34}" type="pres">
      <dgm:prSet presAssocID="{4E14079E-A43D-435A-B611-7AAEEE38B382}" presName="connTx" presStyleLbl="parChTrans1D2" presStyleIdx="0" presStyleCnt="2"/>
      <dgm:spPr/>
      <dgm:t>
        <a:bodyPr/>
        <a:lstStyle/>
        <a:p>
          <a:endParaRPr lang="en-GB"/>
        </a:p>
      </dgm:t>
    </dgm:pt>
    <dgm:pt modelId="{69A8AAC7-AF54-479D-BE91-A897CB119B93}" type="pres">
      <dgm:prSet presAssocID="{6A4436EC-B4DE-46C7-8894-452C835DB7BC}" presName="node" presStyleLbl="node1" presStyleIdx="0" presStyleCnt="2" custRadScaleRad="70121" custRadScaleInc="135729">
        <dgm:presLayoutVars>
          <dgm:bulletEnabled val="1"/>
        </dgm:presLayoutVars>
      </dgm:prSet>
      <dgm:spPr/>
      <dgm:t>
        <a:bodyPr/>
        <a:lstStyle/>
        <a:p>
          <a:endParaRPr lang="en-GB"/>
        </a:p>
      </dgm:t>
    </dgm:pt>
    <dgm:pt modelId="{A13F0B77-1EDE-4700-8736-911764AC5940}" type="pres">
      <dgm:prSet presAssocID="{675BE7C3-D12F-4883-8EA7-227E81259D1C}" presName="Name9" presStyleLbl="parChTrans1D2" presStyleIdx="1" presStyleCnt="2"/>
      <dgm:spPr/>
      <dgm:t>
        <a:bodyPr/>
        <a:lstStyle/>
        <a:p>
          <a:endParaRPr lang="en-GB"/>
        </a:p>
      </dgm:t>
    </dgm:pt>
    <dgm:pt modelId="{5D5A4569-BE44-4D5D-ACAB-09D761ED361A}" type="pres">
      <dgm:prSet presAssocID="{675BE7C3-D12F-4883-8EA7-227E81259D1C}" presName="connTx" presStyleLbl="parChTrans1D2" presStyleIdx="1" presStyleCnt="2"/>
      <dgm:spPr/>
      <dgm:t>
        <a:bodyPr/>
        <a:lstStyle/>
        <a:p>
          <a:endParaRPr lang="en-GB"/>
        </a:p>
      </dgm:t>
    </dgm:pt>
    <dgm:pt modelId="{AA2D8F41-622E-42C1-9070-A3C0CE6B85BD}" type="pres">
      <dgm:prSet presAssocID="{1DE5AA10-371E-482E-8DC0-E5B11A4EE86B}" presName="node" presStyleLbl="node1" presStyleIdx="1" presStyleCnt="2" custScaleX="119095" custScaleY="102949" custRadScaleRad="49610" custRadScaleInc="45231">
        <dgm:presLayoutVars>
          <dgm:bulletEnabled val="1"/>
        </dgm:presLayoutVars>
      </dgm:prSet>
      <dgm:spPr/>
      <dgm:t>
        <a:bodyPr/>
        <a:lstStyle/>
        <a:p>
          <a:endParaRPr lang="en-GB"/>
        </a:p>
      </dgm:t>
    </dgm:pt>
  </dgm:ptLst>
  <dgm:cxnLst>
    <dgm:cxn modelId="{25B6AA77-9F5A-1341-A69E-562212AACF7E}" type="presOf" srcId="{4E14079E-A43D-435A-B611-7AAEEE38B382}" destId="{6A31CC5F-FC76-4341-AA15-8600AE51370C}" srcOrd="0" destOrd="0" presId="urn:microsoft.com/office/officeart/2005/8/layout/radial1"/>
    <dgm:cxn modelId="{E8D89ABB-9739-44D5-9363-99CC422B74FF}" srcId="{5FC85BC5-5AC4-430F-A9E2-71122B405FCB}" destId="{6A4436EC-B4DE-46C7-8894-452C835DB7BC}" srcOrd="0" destOrd="0" parTransId="{4E14079E-A43D-435A-B611-7AAEEE38B382}" sibTransId="{FE2BA229-EB1D-419B-937F-D47A82D9675B}"/>
    <dgm:cxn modelId="{B3B84BBC-4958-6C44-AC83-C1C9F0701055}" type="presOf" srcId="{68329750-EE20-45B4-9BC8-F9138CAC9797}" destId="{89B19434-6F64-484C-B802-A1582BE882E3}" srcOrd="0" destOrd="0" presId="urn:microsoft.com/office/officeart/2005/8/layout/radial1"/>
    <dgm:cxn modelId="{CD2C962A-3DB6-4B4E-9CD1-51C2E3237A74}" srcId="{68329750-EE20-45B4-9BC8-F9138CAC9797}" destId="{2B53BD4A-7C61-4496-A749-F2F4E06212EF}" srcOrd="1" destOrd="0" parTransId="{C21939A7-0B80-45F8-A133-2D38F281A461}" sibTransId="{88E9A3BB-58F4-47E4-B550-E57864AE8024}"/>
    <dgm:cxn modelId="{855BF585-512D-0D4B-AA1F-1021B99BBFE4}" type="presOf" srcId="{1DE5AA10-371E-482E-8DC0-E5B11A4EE86B}" destId="{AA2D8F41-622E-42C1-9070-A3C0CE6B85BD}" srcOrd="0" destOrd="0" presId="urn:microsoft.com/office/officeart/2005/8/layout/radial1"/>
    <dgm:cxn modelId="{C9C8F113-E62E-3D4D-9A13-6E9C26B53FF2}" type="presOf" srcId="{4E14079E-A43D-435A-B611-7AAEEE38B382}" destId="{5319E8D5-F0AD-4A61-83CE-F32ED3CBAD34}" srcOrd="1" destOrd="0" presId="urn:microsoft.com/office/officeart/2005/8/layout/radial1"/>
    <dgm:cxn modelId="{A7FFFB71-D557-4F48-8246-85868F90339A}" type="presOf" srcId="{675BE7C3-D12F-4883-8EA7-227E81259D1C}" destId="{5D5A4569-BE44-4D5D-ACAB-09D761ED361A}" srcOrd="1" destOrd="0" presId="urn:microsoft.com/office/officeart/2005/8/layout/radial1"/>
    <dgm:cxn modelId="{58149742-AE56-5041-B61E-021FE0A8FF4E}" type="presOf" srcId="{675BE7C3-D12F-4883-8EA7-227E81259D1C}" destId="{A13F0B77-1EDE-4700-8736-911764AC5940}" srcOrd="0" destOrd="0" presId="urn:microsoft.com/office/officeart/2005/8/layout/radial1"/>
    <dgm:cxn modelId="{1004E664-E83C-42E7-A937-DADC48C2CDD7}" srcId="{5FC85BC5-5AC4-430F-A9E2-71122B405FCB}" destId="{1DE5AA10-371E-482E-8DC0-E5B11A4EE86B}" srcOrd="1" destOrd="0" parTransId="{675BE7C3-D12F-4883-8EA7-227E81259D1C}" sibTransId="{B0D45AF3-63A4-4D58-BA74-730871206A5A}"/>
    <dgm:cxn modelId="{EA5A4513-3D7B-4A4B-BBA6-9AD4219600EB}" srcId="{68329750-EE20-45B4-9BC8-F9138CAC9797}" destId="{5FC85BC5-5AC4-430F-A9E2-71122B405FCB}" srcOrd="0" destOrd="0" parTransId="{202C024F-45F1-461E-8F38-1725FBF1B358}" sibTransId="{BF1A5B5E-0A3E-4C4E-8CD4-00E76EE73400}"/>
    <dgm:cxn modelId="{A40C9E17-700E-3741-97ED-B2751EF36AB9}" type="presOf" srcId="{5FC85BC5-5AC4-430F-A9E2-71122B405FCB}" destId="{61D4D8B4-9487-48B6-98E8-30D7A2613734}" srcOrd="0" destOrd="0" presId="urn:microsoft.com/office/officeart/2005/8/layout/radial1"/>
    <dgm:cxn modelId="{FC7026BE-0CE2-3641-BE29-065672F9BD50}" type="presOf" srcId="{6A4436EC-B4DE-46C7-8894-452C835DB7BC}" destId="{69A8AAC7-AF54-479D-BE91-A897CB119B93}" srcOrd="0" destOrd="0" presId="urn:microsoft.com/office/officeart/2005/8/layout/radial1"/>
    <dgm:cxn modelId="{EDB05EFE-E9F3-6C4C-B17F-081CA28186B5}" type="presParOf" srcId="{89B19434-6F64-484C-B802-A1582BE882E3}" destId="{61D4D8B4-9487-48B6-98E8-30D7A2613734}" srcOrd="0" destOrd="0" presId="urn:microsoft.com/office/officeart/2005/8/layout/radial1"/>
    <dgm:cxn modelId="{8430238B-4564-534D-8BAD-752D01B604AB}" type="presParOf" srcId="{89B19434-6F64-484C-B802-A1582BE882E3}" destId="{6A31CC5F-FC76-4341-AA15-8600AE51370C}" srcOrd="1" destOrd="0" presId="urn:microsoft.com/office/officeart/2005/8/layout/radial1"/>
    <dgm:cxn modelId="{34AD338F-2826-D94F-845E-4FD84659197F}" type="presParOf" srcId="{6A31CC5F-FC76-4341-AA15-8600AE51370C}" destId="{5319E8D5-F0AD-4A61-83CE-F32ED3CBAD34}" srcOrd="0" destOrd="0" presId="urn:microsoft.com/office/officeart/2005/8/layout/radial1"/>
    <dgm:cxn modelId="{F1DB1B0F-0ECE-B940-AA87-E98E30ABA05E}" type="presParOf" srcId="{89B19434-6F64-484C-B802-A1582BE882E3}" destId="{69A8AAC7-AF54-479D-BE91-A897CB119B93}" srcOrd="2" destOrd="0" presId="urn:microsoft.com/office/officeart/2005/8/layout/radial1"/>
    <dgm:cxn modelId="{B37FAD25-E58A-944D-B79F-7F92EA54C54D}" type="presParOf" srcId="{89B19434-6F64-484C-B802-A1582BE882E3}" destId="{A13F0B77-1EDE-4700-8736-911764AC5940}" srcOrd="3" destOrd="0" presId="urn:microsoft.com/office/officeart/2005/8/layout/radial1"/>
    <dgm:cxn modelId="{6404F90F-F2E8-7E44-9F49-0E078FF81AAD}" type="presParOf" srcId="{A13F0B77-1EDE-4700-8736-911764AC5940}" destId="{5D5A4569-BE44-4D5D-ACAB-09D761ED361A}" srcOrd="0" destOrd="0" presId="urn:microsoft.com/office/officeart/2005/8/layout/radial1"/>
    <dgm:cxn modelId="{A6C75DB0-4921-8046-881F-859357446B60}" type="presParOf" srcId="{89B19434-6F64-484C-B802-A1582BE882E3}" destId="{AA2D8F41-622E-42C1-9070-A3C0CE6B85BD}" srcOrd="4" destOrd="0" presId="urn:microsoft.com/office/officeart/2005/8/layout/radial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D24531-87D6-48D6-8186-73B382DB90BD}">
      <dsp:nvSpPr>
        <dsp:cNvPr id="0" name=""/>
        <dsp:cNvSpPr/>
      </dsp:nvSpPr>
      <dsp:spPr>
        <a:xfrm>
          <a:off x="804054" y="214425"/>
          <a:ext cx="1904194" cy="1904194"/>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Clinicians</a:t>
          </a:r>
          <a:endParaRPr lang="en-GB" sz="1200" kern="1200" dirty="0"/>
        </a:p>
      </dsp:txBody>
      <dsp:txXfrm>
        <a:off x="1839347" y="565795"/>
        <a:ext cx="646065" cy="634731"/>
      </dsp:txXfrm>
    </dsp:sp>
    <dsp:sp modelId="{5FB6FD5C-EF47-4B84-81BC-B6FC47032DAC}">
      <dsp:nvSpPr>
        <dsp:cNvPr id="0" name=""/>
        <dsp:cNvSpPr/>
      </dsp:nvSpPr>
      <dsp:spPr>
        <a:xfrm>
          <a:off x="803449" y="220199"/>
          <a:ext cx="1904194" cy="1904194"/>
        </a:xfrm>
        <a:prstGeom prst="pie">
          <a:avLst>
            <a:gd name="adj1" fmla="val 1800000"/>
            <a:gd name="adj2" fmla="val 900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Academic</a:t>
          </a:r>
          <a:br>
            <a:rPr lang="en-GB" sz="1200" kern="1200" dirty="0" smtClean="0"/>
          </a:br>
          <a:r>
            <a:rPr lang="en-GB" sz="1200" kern="1200" dirty="0" smtClean="0"/>
            <a:t>Technology</a:t>
          </a:r>
          <a:br>
            <a:rPr lang="en-GB" sz="1200" kern="1200" dirty="0" smtClean="0"/>
          </a:br>
          <a:r>
            <a:rPr lang="en-GB" sz="1200" kern="1200" dirty="0" smtClean="0"/>
            <a:t>Advocates</a:t>
          </a:r>
          <a:endParaRPr lang="en-GB" sz="1200" kern="1200" dirty="0"/>
        </a:p>
      </dsp:txBody>
      <dsp:txXfrm>
        <a:off x="1324836" y="1421655"/>
        <a:ext cx="861421" cy="589393"/>
      </dsp:txXfrm>
    </dsp:sp>
    <dsp:sp modelId="{41E3DA8D-6BA9-48EA-9CA9-A7D44C08FF52}">
      <dsp:nvSpPr>
        <dsp:cNvPr id="0" name=""/>
        <dsp:cNvSpPr/>
      </dsp:nvSpPr>
      <dsp:spPr>
        <a:xfrm>
          <a:off x="803449" y="209688"/>
          <a:ext cx="1904194" cy="1904194"/>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Patients</a:t>
          </a:r>
          <a:endParaRPr lang="en-GB" sz="1200" kern="1200" dirty="0"/>
        </a:p>
      </dsp:txBody>
      <dsp:txXfrm>
        <a:off x="1007470" y="583726"/>
        <a:ext cx="646065" cy="6347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D4D8B4-9487-48B6-98E8-30D7A2613734}">
      <dsp:nvSpPr>
        <dsp:cNvPr id="0" name=""/>
        <dsp:cNvSpPr/>
      </dsp:nvSpPr>
      <dsp:spPr>
        <a:xfrm>
          <a:off x="2374231" y="892779"/>
          <a:ext cx="1017650" cy="1017650"/>
        </a:xfrm>
        <a:prstGeom prst="ellipse">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D4D</a:t>
          </a:r>
          <a:br>
            <a:rPr lang="en-GB" sz="1800" kern="1200" dirty="0" smtClean="0"/>
          </a:br>
          <a:r>
            <a:rPr lang="en-GB" sz="1800" kern="1200" dirty="0" smtClean="0"/>
            <a:t>HTC</a:t>
          </a:r>
          <a:endParaRPr lang="en-GB" sz="1800" kern="1200" dirty="0"/>
        </a:p>
      </dsp:txBody>
      <dsp:txXfrm>
        <a:off x="2374231" y="892779"/>
        <a:ext cx="1017650" cy="1017650"/>
      </dsp:txXfrm>
    </dsp:sp>
    <dsp:sp modelId="{6A31CC5F-FC76-4341-AA15-8600AE51370C}">
      <dsp:nvSpPr>
        <dsp:cNvPr id="0" name=""/>
        <dsp:cNvSpPr/>
      </dsp:nvSpPr>
      <dsp:spPr>
        <a:xfrm rot="1278934">
          <a:off x="3346315" y="1628168"/>
          <a:ext cx="314545" cy="31131"/>
        </a:xfrm>
        <a:custGeom>
          <a:avLst/>
          <a:gdLst/>
          <a:ahLst/>
          <a:cxnLst/>
          <a:rect l="0" t="0" r="0" b="0"/>
          <a:pathLst>
            <a:path>
              <a:moveTo>
                <a:pt x="0" y="15565"/>
              </a:moveTo>
              <a:lnTo>
                <a:pt x="314545" y="155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278934">
        <a:off x="3495724" y="1635870"/>
        <a:ext cx="15727" cy="15727"/>
      </dsp:txXfrm>
    </dsp:sp>
    <dsp:sp modelId="{69A8AAC7-AF54-479D-BE91-A897CB119B93}">
      <dsp:nvSpPr>
        <dsp:cNvPr id="0" name=""/>
        <dsp:cNvSpPr/>
      </dsp:nvSpPr>
      <dsp:spPr>
        <a:xfrm>
          <a:off x="3570693" y="1429436"/>
          <a:ext cx="1375426" cy="1017650"/>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t>Patient Engagement</a:t>
          </a:r>
          <a:endParaRPr lang="en-GB" sz="1100" kern="1200" dirty="0"/>
        </a:p>
      </dsp:txBody>
      <dsp:txXfrm>
        <a:off x="3570693" y="1429436"/>
        <a:ext cx="1375426" cy="1017650"/>
      </dsp:txXfrm>
    </dsp:sp>
    <dsp:sp modelId="{A13F0B77-1EDE-4700-8736-911764AC5940}">
      <dsp:nvSpPr>
        <dsp:cNvPr id="0" name=""/>
        <dsp:cNvSpPr/>
      </dsp:nvSpPr>
      <dsp:spPr>
        <a:xfrm rot="20198306">
          <a:off x="3334422" y="1108109"/>
          <a:ext cx="384151" cy="31131"/>
        </a:xfrm>
        <a:custGeom>
          <a:avLst/>
          <a:gdLst/>
          <a:ahLst/>
          <a:cxnLst/>
          <a:rect l="0" t="0" r="0" b="0"/>
          <a:pathLst>
            <a:path>
              <a:moveTo>
                <a:pt x="0" y="15565"/>
              </a:moveTo>
              <a:lnTo>
                <a:pt x="384151" y="155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0198306">
        <a:off x="3516894" y="1114071"/>
        <a:ext cx="19207" cy="19207"/>
      </dsp:txXfrm>
    </dsp:sp>
    <dsp:sp modelId="{AA2D8F41-622E-42C1-9070-A3C0CE6B85BD}">
      <dsp:nvSpPr>
        <dsp:cNvPr id="0" name=""/>
        <dsp:cNvSpPr/>
      </dsp:nvSpPr>
      <dsp:spPr>
        <a:xfrm>
          <a:off x="3644957" y="241541"/>
          <a:ext cx="1226899" cy="1131983"/>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b="1" kern="1200" dirty="0" smtClean="0"/>
            <a:t>Urinary Continence</a:t>
          </a:r>
          <a:br>
            <a:rPr lang="en-GB" sz="1100" b="1" kern="1200" dirty="0" smtClean="0"/>
          </a:br>
          <a:r>
            <a:rPr lang="en-GB" sz="1100" b="1" kern="1200" dirty="0" smtClean="0"/>
            <a:t>Management</a:t>
          </a:r>
        </a:p>
      </dsp:txBody>
      <dsp:txXfrm>
        <a:off x="3644957" y="241541"/>
        <a:ext cx="1226899" cy="113198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D4D8B4-9487-48B6-98E8-30D7A2613734}">
      <dsp:nvSpPr>
        <dsp:cNvPr id="0" name=""/>
        <dsp:cNvSpPr/>
      </dsp:nvSpPr>
      <dsp:spPr>
        <a:xfrm>
          <a:off x="1479790" y="953644"/>
          <a:ext cx="1017650" cy="1017650"/>
        </a:xfrm>
        <a:prstGeom prst="ellipse">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Enteric</a:t>
          </a:r>
          <a:br>
            <a:rPr lang="en-GB" sz="1900" kern="1200" dirty="0" smtClean="0"/>
          </a:br>
          <a:r>
            <a:rPr lang="en-GB" sz="1900" kern="1200" dirty="0" smtClean="0"/>
            <a:t>HTC</a:t>
          </a:r>
          <a:endParaRPr lang="en-GB" sz="1900" kern="1200" dirty="0"/>
        </a:p>
      </dsp:txBody>
      <dsp:txXfrm>
        <a:off x="1479790" y="953644"/>
        <a:ext cx="1017650" cy="1017650"/>
      </dsp:txXfrm>
    </dsp:sp>
    <dsp:sp modelId="{6A31CC5F-FC76-4341-AA15-8600AE51370C}">
      <dsp:nvSpPr>
        <dsp:cNvPr id="0" name=""/>
        <dsp:cNvSpPr/>
      </dsp:nvSpPr>
      <dsp:spPr>
        <a:xfrm rot="9196689">
          <a:off x="1320950" y="1726335"/>
          <a:ext cx="225208" cy="31131"/>
        </a:xfrm>
        <a:custGeom>
          <a:avLst/>
          <a:gdLst/>
          <a:ahLst/>
          <a:cxnLst/>
          <a:rect l="0" t="0" r="0" b="0"/>
          <a:pathLst>
            <a:path>
              <a:moveTo>
                <a:pt x="0" y="15565"/>
              </a:moveTo>
              <a:lnTo>
                <a:pt x="225208" y="155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9196689">
        <a:off x="1427924" y="1736271"/>
        <a:ext cx="11260" cy="11260"/>
      </dsp:txXfrm>
    </dsp:sp>
    <dsp:sp modelId="{69A8AAC7-AF54-479D-BE91-A897CB119B93}">
      <dsp:nvSpPr>
        <dsp:cNvPr id="0" name=""/>
        <dsp:cNvSpPr/>
      </dsp:nvSpPr>
      <dsp:spPr>
        <a:xfrm>
          <a:off x="0" y="1583582"/>
          <a:ext cx="1474626" cy="1017650"/>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t>Commercial</a:t>
          </a:r>
          <a:br>
            <a:rPr lang="en-GB" sz="1100" kern="1200" dirty="0" smtClean="0"/>
          </a:br>
          <a:r>
            <a:rPr lang="en-GB" sz="1100" kern="1200" dirty="0" smtClean="0"/>
            <a:t>Adoption</a:t>
          </a:r>
          <a:endParaRPr lang="en-GB" sz="1100" kern="1200" dirty="0"/>
        </a:p>
      </dsp:txBody>
      <dsp:txXfrm>
        <a:off x="0" y="1583582"/>
        <a:ext cx="1474626" cy="1017650"/>
      </dsp:txXfrm>
    </dsp:sp>
    <dsp:sp modelId="{A13F0B77-1EDE-4700-8736-911764AC5940}">
      <dsp:nvSpPr>
        <dsp:cNvPr id="0" name=""/>
        <dsp:cNvSpPr/>
      </dsp:nvSpPr>
      <dsp:spPr>
        <a:xfrm rot="12027155">
          <a:off x="1115520" y="1197602"/>
          <a:ext cx="409244" cy="31131"/>
        </a:xfrm>
        <a:custGeom>
          <a:avLst/>
          <a:gdLst/>
          <a:ahLst/>
          <a:cxnLst/>
          <a:rect l="0" t="0" r="0" b="0"/>
          <a:pathLst>
            <a:path>
              <a:moveTo>
                <a:pt x="0" y="15565"/>
              </a:moveTo>
              <a:lnTo>
                <a:pt x="409244" y="155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2027155">
        <a:off x="1309911" y="1202937"/>
        <a:ext cx="20462" cy="20462"/>
      </dsp:txXfrm>
    </dsp:sp>
    <dsp:sp modelId="{AA2D8F41-622E-42C1-9070-A3C0CE6B85BD}">
      <dsp:nvSpPr>
        <dsp:cNvPr id="0" name=""/>
        <dsp:cNvSpPr/>
      </dsp:nvSpPr>
      <dsp:spPr>
        <a:xfrm>
          <a:off x="0" y="372511"/>
          <a:ext cx="1167316" cy="1131983"/>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b="1" kern="1200" dirty="0" smtClean="0"/>
            <a:t>Faecal Continence</a:t>
          </a:r>
          <a:br>
            <a:rPr lang="en-GB" sz="1100" b="1" kern="1200" dirty="0" smtClean="0"/>
          </a:br>
          <a:r>
            <a:rPr lang="en-GB" sz="1100" b="1" kern="1200" dirty="0" smtClean="0"/>
            <a:t>Management</a:t>
          </a:r>
          <a:endParaRPr lang="en-GB" sz="1100" b="1" kern="1200" dirty="0"/>
        </a:p>
      </dsp:txBody>
      <dsp:txXfrm>
        <a:off x="0" y="372511"/>
        <a:ext cx="1167316" cy="113198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D4D8B4-9487-48B6-98E8-30D7A2613734}">
      <dsp:nvSpPr>
        <dsp:cNvPr id="0" name=""/>
        <dsp:cNvSpPr/>
      </dsp:nvSpPr>
      <dsp:spPr>
        <a:xfrm>
          <a:off x="2607351" y="544960"/>
          <a:ext cx="1017650" cy="1017650"/>
        </a:xfrm>
        <a:prstGeom prst="ellipse">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t>Colorectal Therapies</a:t>
          </a:r>
          <a:br>
            <a:rPr lang="en-GB" sz="1200" kern="1200" dirty="0" smtClean="0"/>
          </a:br>
          <a:r>
            <a:rPr lang="en-GB" sz="1200" kern="1200" dirty="0" smtClean="0"/>
            <a:t>HTC</a:t>
          </a:r>
          <a:endParaRPr lang="en-GB" sz="1200" kern="1200" dirty="0"/>
        </a:p>
      </dsp:txBody>
      <dsp:txXfrm>
        <a:off x="2607351" y="544960"/>
        <a:ext cx="1017650" cy="1017650"/>
      </dsp:txXfrm>
    </dsp:sp>
    <dsp:sp modelId="{6A31CC5F-FC76-4341-AA15-8600AE51370C}">
      <dsp:nvSpPr>
        <dsp:cNvPr id="0" name=""/>
        <dsp:cNvSpPr/>
      </dsp:nvSpPr>
      <dsp:spPr>
        <a:xfrm rot="3866616">
          <a:off x="3221267" y="1678799"/>
          <a:ext cx="402449" cy="31131"/>
        </a:xfrm>
        <a:custGeom>
          <a:avLst/>
          <a:gdLst/>
          <a:ahLst/>
          <a:cxnLst/>
          <a:rect l="0" t="0" r="0" b="0"/>
          <a:pathLst>
            <a:path>
              <a:moveTo>
                <a:pt x="0" y="15565"/>
              </a:moveTo>
              <a:lnTo>
                <a:pt x="402449" y="155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3866616">
        <a:off x="3412430" y="1684303"/>
        <a:ext cx="20122" cy="20122"/>
      </dsp:txXfrm>
    </dsp:sp>
    <dsp:sp modelId="{69A8AAC7-AF54-479D-BE91-A897CB119B93}">
      <dsp:nvSpPr>
        <dsp:cNvPr id="0" name=""/>
        <dsp:cNvSpPr/>
      </dsp:nvSpPr>
      <dsp:spPr>
        <a:xfrm>
          <a:off x="3219981" y="1826119"/>
          <a:ext cx="1017650" cy="1017650"/>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kern="1200" dirty="0" smtClean="0"/>
            <a:t>Clinical Network</a:t>
          </a:r>
          <a:endParaRPr lang="en-GB" sz="1100" kern="1200" dirty="0"/>
        </a:p>
      </dsp:txBody>
      <dsp:txXfrm>
        <a:off x="3219981" y="1826119"/>
        <a:ext cx="1017650" cy="1017650"/>
      </dsp:txXfrm>
    </dsp:sp>
    <dsp:sp modelId="{A13F0B77-1EDE-4700-8736-911764AC5940}">
      <dsp:nvSpPr>
        <dsp:cNvPr id="0" name=""/>
        <dsp:cNvSpPr/>
      </dsp:nvSpPr>
      <dsp:spPr>
        <a:xfrm rot="6908547">
          <a:off x="2633251" y="1668302"/>
          <a:ext cx="374407" cy="31131"/>
        </a:xfrm>
        <a:custGeom>
          <a:avLst/>
          <a:gdLst/>
          <a:ahLst/>
          <a:cxnLst/>
          <a:rect l="0" t="0" r="0" b="0"/>
          <a:pathLst>
            <a:path>
              <a:moveTo>
                <a:pt x="0" y="15565"/>
              </a:moveTo>
              <a:lnTo>
                <a:pt x="374407" y="1556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6908547">
        <a:off x="2811094" y="1674508"/>
        <a:ext cx="18720" cy="18720"/>
      </dsp:txXfrm>
    </dsp:sp>
    <dsp:sp modelId="{AA2D8F41-622E-42C1-9070-A3C0CE6B85BD}">
      <dsp:nvSpPr>
        <dsp:cNvPr id="0" name=""/>
        <dsp:cNvSpPr/>
      </dsp:nvSpPr>
      <dsp:spPr>
        <a:xfrm>
          <a:off x="1907113" y="1814908"/>
          <a:ext cx="1211971" cy="1047661"/>
        </a:xfrm>
        <a:prstGeom prst="ellipse">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GB" sz="1100" b="1" kern="1200" dirty="0" smtClean="0"/>
            <a:t>Colorectal</a:t>
          </a:r>
          <a:br>
            <a:rPr lang="en-GB" sz="1100" b="1" kern="1200" dirty="0" smtClean="0"/>
          </a:br>
          <a:r>
            <a:rPr lang="en-GB" sz="1100" b="1" kern="1200" dirty="0" smtClean="0"/>
            <a:t>Technology</a:t>
          </a:r>
          <a:endParaRPr lang="en-GB" sz="1100" b="1" kern="1200" dirty="0"/>
        </a:p>
      </dsp:txBody>
      <dsp:txXfrm>
        <a:off x="1907113" y="1814908"/>
        <a:ext cx="1211971" cy="104766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64C8B-B965-8442-A261-79301615EF9D}" type="datetimeFigureOut">
              <a:rPr lang="en-US" smtClean="0"/>
              <a:pPr/>
              <a:t>6/19/2014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6A7D8-3ACF-B24F-B1B5-ED848BD62DB2}" type="slidenum">
              <a:rPr lang="en-US" smtClean="0"/>
              <a:pPr/>
              <a:t>‹#›</a:t>
            </a:fld>
            <a:endParaRPr lang="en-US"/>
          </a:p>
        </p:txBody>
      </p:sp>
    </p:spTree>
    <p:extLst>
      <p:ext uri="{BB962C8B-B14F-4D97-AF65-F5344CB8AC3E}">
        <p14:creationId xmlns:p14="http://schemas.microsoft.com/office/powerpoint/2010/main" xmlns="" val="3817838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1B2182-E4BA-433F-9BD1-5D67203D231A}"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156E9-1EF7-49FA-A15F-0F1B56F0146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AC7792C-89E0-4620-A5BB-785D9F368B2A}"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156E9-1EF7-49FA-A15F-0F1B56F0146A}"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156E9-1EF7-49FA-A15F-0F1B56F0146A}"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F4574C-5B94-4294-AA17-E61DAE6F12A4}"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9B3BB235-2EB2-4C42-A779-8FD414058168}" type="slidenum">
              <a:rPr lang="en-GB"/>
              <a:pPr/>
              <a:t>37</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a:noFill/>
          <a:ln/>
        </p:spPr>
        <p:txBody>
          <a:bodyPr/>
          <a:lstStyle/>
          <a:p>
            <a:pPr eaLnBrk="1" hangingPunct="1"/>
            <a:r>
              <a:rPr lang="en-GB" smtClean="0">
                <a:latin typeface="Arial" pitchFamily="34" charset="0"/>
                <a:ea typeface="ＭＳ Ｐゴシック" pitchFamily="34" charset="-128"/>
              </a:rPr>
              <a:t>Anterior sphincter defect is the commonest form of injury and anterior sphincter repair is by far the commonest surgical procedure undertaken.</a:t>
            </a:r>
          </a:p>
          <a:p>
            <a:pPr eaLnBrk="1" hangingPunct="1"/>
            <a:r>
              <a:rPr lang="en-GB" smtClean="0">
                <a:latin typeface="Arial" pitchFamily="34" charset="0"/>
                <a:ea typeface="ＭＳ Ｐゴシック" pitchFamily="34" charset="-128"/>
              </a:rPr>
              <a:t>Initial reports suggested  a success rate of 75-90% but more recent reports Lancet St Marks 50%.</a:t>
            </a:r>
          </a:p>
          <a:p>
            <a:pPr eaLnBrk="1" hangingPunct="1"/>
            <a:r>
              <a:rPr lang="en-GB" smtClean="0">
                <a:latin typeface="Arial" pitchFamily="34" charset="0"/>
                <a:ea typeface="ＭＳ Ｐゴシック" pitchFamily="34" charset="-128"/>
              </a:rPr>
              <a:t>If however a  sphincter is divided a repair is the first initial treatment and can be supplemented with biofeedback if success tails off. It seems likely that the neuropathy commonly seen in these patients underlies the deterioration with time and will be ongoing as these patients age.</a:t>
            </a:r>
          </a:p>
          <a:p>
            <a:pPr eaLnBrk="1" hangingPunct="1"/>
            <a:r>
              <a:rPr lang="en-GB" smtClean="0">
                <a:latin typeface="Arial" pitchFamily="34" charset="0"/>
                <a:ea typeface="ＭＳ Ｐゴシック" pitchFamily="34" charset="-128"/>
              </a:rPr>
              <a:t>In thse patients with a poos result many will be satisfied with a stoma  end not loop but theses too can stiill have there problems with mucus leakage and itcha nd excoriation that may merit rectal excision.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41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A00E6219-082E-4203-8998-1ED080979E62}" type="slidenum">
              <a:rPr lang="en-GB"/>
              <a:pPr/>
              <a:t>42</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a:noFill/>
          <a:ln/>
        </p:spPr>
        <p:txBody>
          <a:bodyPr/>
          <a:lstStyle/>
          <a:p>
            <a:pPr eaLnBrk="1" hangingPunct="1"/>
            <a:r>
              <a:rPr lang="en-GB" smtClean="0">
                <a:latin typeface="Arial" pitchFamily="34" charset="0"/>
                <a:ea typeface="ＭＳ Ｐゴシック" pitchFamily="34" charset="-128"/>
              </a:rPr>
              <a:t>Patients who fail the therapeutic strategies outlined above need to be considered for more complex surgery and therefore need to be assessed in a unit with experience of these.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43</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44</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45</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46</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sz="2400">
                <a:solidFill>
                  <a:schemeClr val="tx1"/>
                </a:solidFill>
                <a:latin typeface="Arial" charset="0"/>
                <a:ea typeface="ＭＳ Ｐゴシック" charset="0"/>
                <a:cs typeface="ＭＳ Ｐゴシック" charset="0"/>
              </a:defRPr>
            </a:lvl1pPr>
            <a:lvl2pPr marL="729057" indent="-280406" defTabSz="914437" eaLnBrk="0" hangingPunct="0">
              <a:defRPr sz="2400">
                <a:solidFill>
                  <a:schemeClr val="tx1"/>
                </a:solidFill>
                <a:latin typeface="Arial" charset="0"/>
                <a:ea typeface="ＭＳ Ｐゴシック" charset="0"/>
              </a:defRPr>
            </a:lvl2pPr>
            <a:lvl3pPr marL="1121626" indent="-224325" defTabSz="914437" eaLnBrk="0" hangingPunct="0">
              <a:defRPr sz="2400">
                <a:solidFill>
                  <a:schemeClr val="tx1"/>
                </a:solidFill>
                <a:latin typeface="Arial" charset="0"/>
                <a:ea typeface="ＭＳ Ｐゴシック" charset="0"/>
              </a:defRPr>
            </a:lvl3pPr>
            <a:lvl4pPr marL="1570276" indent="-224325" defTabSz="914437" eaLnBrk="0" hangingPunct="0">
              <a:defRPr sz="2400">
                <a:solidFill>
                  <a:schemeClr val="tx1"/>
                </a:solidFill>
                <a:latin typeface="Arial" charset="0"/>
                <a:ea typeface="ＭＳ Ｐゴシック" charset="0"/>
              </a:defRPr>
            </a:lvl4pPr>
            <a:lvl5pPr marL="2018927" indent="-224325" defTabSz="914437" eaLnBrk="0" hangingPunct="0">
              <a:defRPr sz="2400">
                <a:solidFill>
                  <a:schemeClr val="tx1"/>
                </a:solidFill>
                <a:latin typeface="Arial"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Arial"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Arial"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Arial"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C57348-2951-F343-9E48-3F2E8294439B}" type="slidenum">
              <a:rPr lang="en-US" sz="1200"/>
              <a:pPr eaLnBrk="1" hangingPunct="1"/>
              <a:t>54</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CC79708-690C-4B68-9448-38B43B6604E0}" type="slidenum">
              <a:rPr lang="en-GB" smtClean="0"/>
              <a:pPr/>
              <a:t>55</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981B2182-E4BA-433F-9BD1-5D67203D231A}" type="slidenum">
              <a:rPr lang="en-GB" smtClean="0"/>
              <a:pPr>
                <a:defRPr/>
              </a:pPr>
              <a:t>56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28156E9-1EF7-49FA-A15F-0F1B56F0146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90EF4E0-68D1-49BF-AE86-8CBAF65205D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B63E7E8-CE79-453F-89FC-5210BFBD5FA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9B3622D-5960-8644-B487-827FFE93C5B7}"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27481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B3622D-5960-8644-B487-827FFE93C5B7}"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369958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B3622D-5960-8644-B487-827FFE93C5B7}"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58959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B3622D-5960-8644-B487-827FFE93C5B7}"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311946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9B3622D-5960-8644-B487-827FFE93C5B7}" type="datetimeFigureOut">
              <a:rPr lang="en-US" smtClean="0"/>
              <a:pPr/>
              <a:t>6/19/2014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130213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9B3622D-5960-8644-B487-827FFE93C5B7}"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107774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9B3622D-5960-8644-B487-827FFE93C5B7}" type="datetimeFigureOut">
              <a:rPr lang="en-US" smtClean="0"/>
              <a:pPr/>
              <a:t>6/19/2014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371858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9B3622D-5960-8644-B487-827FFE93C5B7}" type="datetimeFigureOut">
              <a:rPr lang="en-US" smtClean="0"/>
              <a:pPr/>
              <a:t>6/19/2014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227185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3622D-5960-8644-B487-827FFE93C5B7}" type="datetimeFigureOut">
              <a:rPr lang="en-US" smtClean="0"/>
              <a:pPr/>
              <a:t>6/19/2014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302330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9B3622D-5960-8644-B487-827FFE93C5B7}"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1675570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9B3622D-5960-8644-B487-827FFE93C5B7}" type="datetimeFigureOut">
              <a:rPr lang="en-US" smtClean="0"/>
              <a:pPr/>
              <a:t>6/19/2014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21768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3622D-5960-8644-B487-827FFE93C5B7}" type="datetimeFigureOut">
              <a:rPr lang="en-US" smtClean="0"/>
              <a:pPr/>
              <a:t>6/19/2014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9244A-0062-C14C-ABCE-8CF3DC14B86B}" type="slidenum">
              <a:rPr lang="en-US" smtClean="0"/>
              <a:pPr/>
              <a:t>‹#›</a:t>
            </a:fld>
            <a:endParaRPr lang="en-US"/>
          </a:p>
        </p:txBody>
      </p:sp>
    </p:spTree>
    <p:extLst>
      <p:ext uri="{BB962C8B-B14F-4D97-AF65-F5344CB8AC3E}">
        <p14:creationId xmlns:p14="http://schemas.microsoft.com/office/powerpoint/2010/main" xmlns="" val="42565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mailto:a.neville@leeds.ac.uk"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1039"/>
            <a:ext cx="8458200" cy="2667000"/>
          </a:xfrm>
        </p:spPr>
        <p:txBody>
          <a:bodyPr rtlCol="0">
            <a:normAutofit fontScale="90000"/>
          </a:bodyPr>
          <a:lstStyle/>
          <a:p>
            <a:pPr fontAlgn="auto">
              <a:spcAft>
                <a:spcPts val="0"/>
              </a:spcAft>
              <a:defRPr/>
            </a:pPr>
            <a:r>
              <a:rPr lang="en-GB" b="1" dirty="0" smtClean="0">
                <a:solidFill>
                  <a:schemeClr val="accent1">
                    <a:lumMod val="75000"/>
                  </a:schemeClr>
                </a:solidFill>
              </a:rPr>
              <a:t>Chartered Physiotherapists Promoting Continence</a:t>
            </a:r>
            <a:br>
              <a:rPr lang="en-GB" b="1" dirty="0" smtClean="0">
                <a:solidFill>
                  <a:schemeClr val="accent1">
                    <a:lumMod val="75000"/>
                  </a:schemeClr>
                </a:solidFill>
              </a:rPr>
            </a:br>
            <a:r>
              <a:rPr lang="en-GB" b="1" dirty="0" smtClean="0">
                <a:solidFill>
                  <a:schemeClr val="accent1">
                    <a:lumMod val="75000"/>
                  </a:schemeClr>
                </a:solidFill>
              </a:rPr>
              <a:t/>
            </a:r>
            <a:br>
              <a:rPr lang="en-GB" b="1" dirty="0" smtClean="0">
                <a:solidFill>
                  <a:schemeClr val="accent1">
                    <a:lumMod val="75000"/>
                  </a:schemeClr>
                </a:solidFill>
              </a:rPr>
            </a:br>
            <a:r>
              <a:rPr lang="en-GB" sz="4000" dirty="0" smtClean="0">
                <a:solidFill>
                  <a:srgbClr val="17375E"/>
                </a:solidFill>
              </a:rPr>
              <a:t> Advances in Surgery for Faecal Incontinence</a:t>
            </a:r>
            <a:endParaRPr lang="en-GB" sz="4900" dirty="0">
              <a:solidFill>
                <a:srgbClr val="17375E"/>
              </a:solidFill>
            </a:endParaRPr>
          </a:p>
        </p:txBody>
      </p:sp>
      <p:pic>
        <p:nvPicPr>
          <p:cNvPr id="14338" name="Picture 2" descr="C:\Users\David\Documents\Colorectal Unit\LOGO_alt.jpg"/>
          <p:cNvPicPr>
            <a:picLocks noChangeAspect="1" noChangeArrowheads="1"/>
          </p:cNvPicPr>
          <p:nvPr/>
        </p:nvPicPr>
        <p:blipFill>
          <a:blip r:embed="rId3" cstate="print"/>
          <a:srcRect/>
          <a:stretch>
            <a:fillRect/>
          </a:stretch>
        </p:blipFill>
        <p:spPr bwMode="auto">
          <a:xfrm>
            <a:off x="505869" y="5029200"/>
            <a:ext cx="1246731" cy="1427163"/>
          </a:xfrm>
          <a:prstGeom prst="rect">
            <a:avLst/>
          </a:prstGeom>
          <a:noFill/>
          <a:ln w="9525">
            <a:noFill/>
            <a:miter lim="800000"/>
            <a:headEnd/>
            <a:tailEnd/>
          </a:ln>
        </p:spPr>
      </p:pic>
      <p:sp>
        <p:nvSpPr>
          <p:cNvPr id="14339" name="TextBox 4"/>
          <p:cNvSpPr txBox="1">
            <a:spLocks noChangeArrowheads="1"/>
          </p:cNvSpPr>
          <p:nvPr/>
        </p:nvSpPr>
        <p:spPr bwMode="auto">
          <a:xfrm>
            <a:off x="533400" y="6248400"/>
            <a:ext cx="1111250" cy="461963"/>
          </a:xfrm>
          <a:prstGeom prst="rect">
            <a:avLst/>
          </a:prstGeom>
          <a:noFill/>
          <a:ln w="9525">
            <a:noFill/>
            <a:miter lim="800000"/>
            <a:headEnd/>
            <a:tailEnd/>
          </a:ln>
        </p:spPr>
        <p:txBody>
          <a:bodyPr wrap="none">
            <a:spAutoFit/>
          </a:bodyPr>
          <a:lstStyle/>
          <a:p>
            <a:pPr algn="ctr"/>
            <a:r>
              <a:rPr lang="en-GB" sz="1200" i="1">
                <a:latin typeface="Calibri" pitchFamily="34" charset="0"/>
              </a:rPr>
              <a:t>John Goligher </a:t>
            </a:r>
          </a:p>
          <a:p>
            <a:pPr algn="ctr"/>
            <a:r>
              <a:rPr lang="en-GB" sz="1200" i="1">
                <a:latin typeface="Calibri" pitchFamily="34" charset="0"/>
              </a:rPr>
              <a:t>Colorectal Unit</a:t>
            </a:r>
          </a:p>
        </p:txBody>
      </p:sp>
      <p:pic>
        <p:nvPicPr>
          <p:cNvPr id="14340" name="Picture 5" descr="Uni Logo.gif"/>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40000" contrast="20000"/>
                    </a14:imgEffect>
                  </a14:imgLayer>
                </a14:imgProps>
              </a:ext>
            </a:extLst>
          </a:blip>
          <a:srcRect/>
          <a:stretch>
            <a:fillRect/>
          </a:stretch>
        </p:blipFill>
        <p:spPr bwMode="auto">
          <a:xfrm>
            <a:off x="6477000" y="5486400"/>
            <a:ext cx="2400300" cy="952500"/>
          </a:xfrm>
          <a:prstGeom prst="rect">
            <a:avLst/>
          </a:prstGeom>
          <a:noFill/>
          <a:ln w="9525">
            <a:noFill/>
            <a:miter lim="800000"/>
            <a:headEnd/>
            <a:tailEnd/>
          </a:ln>
        </p:spPr>
      </p:pic>
      <p:sp>
        <p:nvSpPr>
          <p:cNvPr id="3" name="Subtitle 2"/>
          <p:cNvSpPr>
            <a:spLocks noGrp="1"/>
          </p:cNvSpPr>
          <p:nvPr>
            <p:ph type="subTitle" idx="1"/>
          </p:nvPr>
        </p:nvSpPr>
        <p:spPr>
          <a:xfrm>
            <a:off x="914400" y="4419600"/>
            <a:ext cx="7391400" cy="1371600"/>
          </a:xfrm>
        </p:spPr>
        <p:txBody>
          <a:bodyPr rtlCol="0">
            <a:normAutofit/>
          </a:bodyPr>
          <a:lstStyle/>
          <a:p>
            <a:pPr fontAlgn="auto">
              <a:spcAft>
                <a:spcPts val="0"/>
              </a:spcAft>
              <a:buFont typeface="Arial" pitchFamily="34" charset="0"/>
              <a:buNone/>
              <a:defRPr/>
            </a:pPr>
            <a:r>
              <a:rPr lang="en-GB" sz="2800" dirty="0" smtClean="0">
                <a:solidFill>
                  <a:schemeClr val="tx1"/>
                </a:solidFill>
              </a:rPr>
              <a:t>David Jayne</a:t>
            </a:r>
          </a:p>
          <a:p>
            <a:pPr fontAlgn="auto">
              <a:spcAft>
                <a:spcPts val="0"/>
              </a:spcAft>
              <a:buFont typeface="Arial" pitchFamily="34" charset="0"/>
              <a:buNone/>
              <a:defRPr/>
            </a:pPr>
            <a:r>
              <a:rPr lang="en-GB" sz="2000" dirty="0" smtClean="0">
                <a:solidFill>
                  <a:schemeClr val="tx1"/>
                </a:solidFill>
              </a:rPr>
              <a:t>Professor of Surgery</a:t>
            </a:r>
          </a:p>
          <a:p>
            <a:pPr fontAlgn="auto">
              <a:spcAft>
                <a:spcPts val="0"/>
              </a:spcAft>
              <a:buFont typeface="Arial" pitchFamily="34" charset="0"/>
              <a:buNone/>
              <a:defRPr/>
            </a:pPr>
            <a:r>
              <a:rPr lang="en-GB" sz="2000" dirty="0" smtClean="0">
                <a:solidFill>
                  <a:schemeClr val="tx1"/>
                </a:solidFill>
              </a:rPr>
              <a:t>University of Leeds &amp; Leeds Teaching Hospitals NHS Trust</a:t>
            </a:r>
            <a:endParaRPr lang="en-GB" sz="2000" dirty="0">
              <a:solidFill>
                <a:schemeClr val="tx1"/>
              </a:solidFill>
            </a:endParaRPr>
          </a:p>
        </p:txBody>
      </p:sp>
    </p:spTree>
    <p:extLst>
      <p:ext uri="{BB962C8B-B14F-4D97-AF65-F5344CB8AC3E}">
        <p14:creationId xmlns:p14="http://schemas.microsoft.com/office/powerpoint/2010/main" xmlns="" val="9653659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Investigation</a:t>
            </a:r>
            <a:endParaRPr lang="en-GB" b="1" dirty="0">
              <a:solidFill>
                <a:srgbClr val="0070C0"/>
              </a:solidFill>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r>
              <a:rPr lang="en-GB" sz="3600" b="1" dirty="0" smtClean="0"/>
              <a:t>Colonic imaging</a:t>
            </a:r>
          </a:p>
          <a:p>
            <a:pPr lvl="1"/>
            <a:r>
              <a:rPr lang="en-GB" sz="3100" dirty="0" smtClean="0"/>
              <a:t>Flexible sigmoidoscopy, colonoscopy</a:t>
            </a:r>
          </a:p>
          <a:p>
            <a:pPr lvl="1"/>
            <a:endParaRPr lang="en-GB" sz="1800" dirty="0" smtClean="0"/>
          </a:p>
          <a:p>
            <a:r>
              <a:rPr lang="en-GB" sz="3600" b="1" dirty="0" smtClean="0"/>
              <a:t>Anorectal manometry</a:t>
            </a:r>
          </a:p>
          <a:p>
            <a:pPr lvl="1"/>
            <a:r>
              <a:rPr lang="en-GB" sz="3100" dirty="0" smtClean="0"/>
              <a:t>Resting pressure</a:t>
            </a:r>
          </a:p>
          <a:p>
            <a:pPr lvl="1"/>
            <a:r>
              <a:rPr lang="en-GB" sz="3100" dirty="0" smtClean="0"/>
              <a:t>Squeeze increment</a:t>
            </a:r>
          </a:p>
          <a:p>
            <a:pPr lvl="1"/>
            <a:r>
              <a:rPr lang="en-GB" sz="3100" dirty="0" smtClean="0"/>
              <a:t>High pressure zone</a:t>
            </a:r>
          </a:p>
          <a:p>
            <a:pPr lvl="1"/>
            <a:r>
              <a:rPr lang="en-GB" sz="3100" dirty="0" smtClean="0"/>
              <a:t>Vector profiles</a:t>
            </a:r>
          </a:p>
          <a:p>
            <a:pPr lvl="1"/>
            <a:r>
              <a:rPr lang="en-GB" sz="3100" dirty="0" smtClean="0"/>
              <a:t>Pudendal Nerve Terminal Motor Latencies (PNTML)</a:t>
            </a:r>
          </a:p>
          <a:p>
            <a:pPr lvl="1"/>
            <a:endParaRPr lang="en-GB" sz="1500" dirty="0" smtClean="0"/>
          </a:p>
          <a:p>
            <a:r>
              <a:rPr lang="en-GB" sz="3600" b="1" dirty="0" smtClean="0"/>
              <a:t>Endoanal ultrasound</a:t>
            </a:r>
          </a:p>
          <a:p>
            <a:pPr lvl="1"/>
            <a:r>
              <a:rPr lang="en-GB" sz="3100" dirty="0" smtClean="0"/>
              <a:t>Internal anal sphincter</a:t>
            </a:r>
          </a:p>
          <a:p>
            <a:pPr lvl="1"/>
            <a:r>
              <a:rPr lang="en-GB" sz="3100" dirty="0" smtClean="0"/>
              <a:t>External anal sphincter</a:t>
            </a:r>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xmlns="" val="3515897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Anorectal Physiology &amp; EAUS</a:t>
            </a:r>
            <a:endParaRPr lang="en-GB" b="1" dirty="0">
              <a:solidFill>
                <a:srgbClr val="0070C0"/>
              </a:solidFill>
            </a:endParaRPr>
          </a:p>
        </p:txBody>
      </p:sp>
      <p:pic>
        <p:nvPicPr>
          <p:cNvPr id="4098" name="Picture 2" descr="http://www.nslijcolorectalcenter.com/images/tour/4.jpg"/>
          <p:cNvPicPr>
            <a:picLocks noChangeAspect="1" noChangeArrowheads="1"/>
          </p:cNvPicPr>
          <p:nvPr/>
        </p:nvPicPr>
        <p:blipFill>
          <a:blip r:embed="rId3"/>
          <a:srcRect/>
          <a:stretch>
            <a:fillRect/>
          </a:stretch>
        </p:blipFill>
        <p:spPr bwMode="auto">
          <a:xfrm>
            <a:off x="1447800" y="1524000"/>
            <a:ext cx="6400800" cy="4272534"/>
          </a:xfrm>
          <a:prstGeom prst="rect">
            <a:avLst/>
          </a:prstGeom>
          <a:noFill/>
        </p:spPr>
      </p:pic>
    </p:spTree>
    <p:extLst>
      <p:ext uri="{BB962C8B-B14F-4D97-AF65-F5344CB8AC3E}">
        <p14:creationId xmlns:p14="http://schemas.microsoft.com/office/powerpoint/2010/main" xmlns="" val="2606725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AR Physiology</a:t>
            </a:r>
            <a:endParaRPr lang="en-GB" b="1" dirty="0">
              <a:solidFill>
                <a:srgbClr val="0070C0"/>
              </a:solidFill>
            </a:endParaRPr>
          </a:p>
        </p:txBody>
      </p:sp>
      <p:pic>
        <p:nvPicPr>
          <p:cNvPr id="4" name="Content Placeholder 3" descr="LN_10001.jpg"/>
          <p:cNvPicPr>
            <a:picLocks noGrp="1" noChangeAspect="1"/>
          </p:cNvPicPr>
          <p:nvPr>
            <p:ph idx="1"/>
          </p:nvPr>
        </p:nvPicPr>
        <p:blipFill>
          <a:blip r:embed="rId3" cstate="print">
            <a:lum contrast="20000"/>
          </a:blip>
          <a:stretch>
            <a:fillRect/>
          </a:stretch>
        </p:blipFill>
        <p:spPr>
          <a:xfrm>
            <a:off x="1905000" y="1295400"/>
            <a:ext cx="5308065" cy="5314914"/>
          </a:xfrm>
        </p:spPr>
      </p:pic>
      <p:sp>
        <p:nvSpPr>
          <p:cNvPr id="5" name="Rectangle 4"/>
          <p:cNvSpPr/>
          <p:nvPr/>
        </p:nvSpPr>
        <p:spPr>
          <a:xfrm>
            <a:off x="1981200" y="22860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981200" y="44196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489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b="1" dirty="0">
                <a:solidFill>
                  <a:srgbClr val="0070C0"/>
                </a:solidFill>
              </a:rPr>
              <a:t>Normal values</a:t>
            </a:r>
          </a:p>
        </p:txBody>
      </p:sp>
      <p:sp>
        <p:nvSpPr>
          <p:cNvPr id="11267" name="Rectangle 3"/>
          <p:cNvSpPr>
            <a:spLocks noGrp="1" noChangeArrowheads="1"/>
          </p:cNvSpPr>
          <p:nvPr>
            <p:ph type="body" idx="1"/>
          </p:nvPr>
        </p:nvSpPr>
        <p:spPr>
          <a:xfrm>
            <a:off x="457200" y="1524000"/>
            <a:ext cx="8229600" cy="4602163"/>
          </a:xfrm>
        </p:spPr>
        <p:txBody>
          <a:bodyPr>
            <a:normAutofit lnSpcReduction="10000"/>
          </a:bodyPr>
          <a:lstStyle/>
          <a:p>
            <a:r>
              <a:rPr lang="en-GB" dirty="0"/>
              <a:t>Resting pressure male 50 – 120 mm Hg</a:t>
            </a:r>
          </a:p>
          <a:p>
            <a:r>
              <a:rPr lang="en-GB" dirty="0"/>
              <a:t>Resting pressure female 30 – 100 mm </a:t>
            </a:r>
            <a:r>
              <a:rPr lang="en-GB" dirty="0" smtClean="0"/>
              <a:t>Hg</a:t>
            </a:r>
          </a:p>
          <a:p>
            <a:endParaRPr lang="en-GB" dirty="0"/>
          </a:p>
          <a:p>
            <a:r>
              <a:rPr lang="en-GB" dirty="0"/>
              <a:t>Squeeze pressure male 140 – 400 mm Hg</a:t>
            </a:r>
          </a:p>
          <a:p>
            <a:r>
              <a:rPr lang="en-GB" dirty="0"/>
              <a:t>Squeeze pressure female 75 – 250 mm </a:t>
            </a:r>
            <a:r>
              <a:rPr lang="en-GB" dirty="0" smtClean="0"/>
              <a:t>Hg</a:t>
            </a:r>
          </a:p>
          <a:p>
            <a:endParaRPr lang="en-GB" dirty="0"/>
          </a:p>
          <a:p>
            <a:r>
              <a:rPr lang="en-GB" dirty="0"/>
              <a:t>Volume first aware 10 – 30 ml</a:t>
            </a:r>
          </a:p>
          <a:p>
            <a:r>
              <a:rPr lang="en-GB" dirty="0"/>
              <a:t>Maximum tolerated volume 100 – 300 ml</a:t>
            </a:r>
          </a:p>
        </p:txBody>
      </p:sp>
      <p:pic>
        <p:nvPicPr>
          <p:cNvPr id="11269" name="Picture 5" descr="slidewhitelogo"/>
          <p:cNvPicPr>
            <a:picLocks noChangeAspect="1" noChangeArrowheads="1"/>
          </p:cNvPicPr>
          <p:nvPr/>
        </p:nvPicPr>
        <p:blipFill>
          <a:blip r:embed="rId3"/>
          <a:srcRect/>
          <a:stretch>
            <a:fillRect/>
          </a:stretch>
        </p:blipFill>
        <p:spPr bwMode="auto">
          <a:xfrm>
            <a:off x="5891213" y="6026150"/>
            <a:ext cx="3160712" cy="379413"/>
          </a:xfrm>
          <a:prstGeom prst="rect">
            <a:avLst/>
          </a:prstGeom>
          <a:noFill/>
        </p:spPr>
      </p:pic>
    </p:spTree>
    <p:extLst>
      <p:ext uri="{BB962C8B-B14F-4D97-AF65-F5344CB8AC3E}">
        <p14:creationId xmlns:p14="http://schemas.microsoft.com/office/powerpoint/2010/main" xmlns="" val="145449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PNTML</a:t>
            </a:r>
            <a:endParaRPr lang="en-GB" b="1" dirty="0">
              <a:solidFill>
                <a:srgbClr val="0070C0"/>
              </a:solidFill>
            </a:endParaRPr>
          </a:p>
        </p:txBody>
      </p:sp>
      <p:pic>
        <p:nvPicPr>
          <p:cNvPr id="4" name="Content Placeholder 3" descr="LN_30001.jpg"/>
          <p:cNvPicPr>
            <a:picLocks noGrp="1" noChangeAspect="1"/>
          </p:cNvPicPr>
          <p:nvPr>
            <p:ph idx="1"/>
          </p:nvPr>
        </p:nvPicPr>
        <p:blipFill>
          <a:blip r:embed="rId3">
            <a:lum contrast="20000"/>
          </a:blip>
          <a:stretch>
            <a:fillRect/>
          </a:stretch>
        </p:blipFill>
        <p:spPr>
          <a:xfrm>
            <a:off x="1188720" y="1972659"/>
            <a:ext cx="6766560" cy="3781044"/>
          </a:xfrm>
        </p:spPr>
      </p:pic>
    </p:spTree>
    <p:extLst>
      <p:ext uri="{BB962C8B-B14F-4D97-AF65-F5344CB8AC3E}">
        <p14:creationId xmlns:p14="http://schemas.microsoft.com/office/powerpoint/2010/main" xmlns="" val="223747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1"/>
          <p:cNvPicPr>
            <a:picLocks noChangeAspect="1" noChangeArrowheads="1"/>
          </p:cNvPicPr>
          <p:nvPr/>
        </p:nvPicPr>
        <p:blipFill>
          <a:blip r:embed="rId3"/>
          <a:srcRect t="8219" b="10959"/>
          <a:stretch>
            <a:fillRect/>
          </a:stretch>
        </p:blipFill>
        <p:spPr bwMode="auto">
          <a:xfrm>
            <a:off x="1295400" y="1600200"/>
            <a:ext cx="6553200" cy="4495800"/>
          </a:xfrm>
          <a:prstGeom prst="rect">
            <a:avLst/>
          </a:prstGeom>
          <a:noFill/>
          <a:ln w="9525">
            <a:noFill/>
            <a:miter lim="800000"/>
            <a:headEnd/>
            <a:tailEnd/>
          </a:ln>
        </p:spPr>
      </p:pic>
      <p:sp>
        <p:nvSpPr>
          <p:cNvPr id="3" name="Title 2"/>
          <p:cNvSpPr>
            <a:spLocks noGrp="1"/>
          </p:cNvSpPr>
          <p:nvPr>
            <p:ph type="title"/>
          </p:nvPr>
        </p:nvSpPr>
        <p:spPr/>
        <p:txBody>
          <a:bodyPr/>
          <a:lstStyle/>
          <a:p>
            <a:r>
              <a:rPr lang="en-GB" b="1" dirty="0" smtClean="0">
                <a:solidFill>
                  <a:srgbClr val="0070C0"/>
                </a:solidFill>
              </a:rPr>
              <a:t>Endoanal Ultrasound Scan</a:t>
            </a:r>
            <a:endParaRPr lang="en-GB" b="1" dirty="0">
              <a:solidFill>
                <a:srgbClr val="0070C0"/>
              </a:solidFill>
            </a:endParaRPr>
          </a:p>
        </p:txBody>
      </p:sp>
    </p:spTree>
    <p:extLst>
      <p:ext uri="{BB962C8B-B14F-4D97-AF65-F5344CB8AC3E}">
        <p14:creationId xmlns:p14="http://schemas.microsoft.com/office/powerpoint/2010/main" xmlns="" val="2979699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Endoanal Ultrasound Scan</a:t>
            </a:r>
            <a:endParaRPr lang="en-GB" b="1" dirty="0">
              <a:solidFill>
                <a:srgbClr val="0070C0"/>
              </a:solidFill>
            </a:endParaRPr>
          </a:p>
        </p:txBody>
      </p:sp>
      <p:pic>
        <p:nvPicPr>
          <p:cNvPr id="4" name="Content Placeholder 3" descr="LN_20001.jpg"/>
          <p:cNvPicPr>
            <a:picLocks noGrp="1" noChangeAspect="1"/>
          </p:cNvPicPr>
          <p:nvPr>
            <p:ph idx="1"/>
          </p:nvPr>
        </p:nvPicPr>
        <p:blipFill>
          <a:blip r:embed="rId3"/>
          <a:srcRect l="2194" r="1265"/>
          <a:stretch>
            <a:fillRect/>
          </a:stretch>
        </p:blipFill>
        <p:spPr>
          <a:xfrm>
            <a:off x="1219200" y="1371600"/>
            <a:ext cx="6705600" cy="5012466"/>
          </a:xfrm>
        </p:spPr>
      </p:pic>
      <p:sp>
        <p:nvSpPr>
          <p:cNvPr id="5" name="Rectangle 4"/>
          <p:cNvSpPr/>
          <p:nvPr/>
        </p:nvSpPr>
        <p:spPr>
          <a:xfrm>
            <a:off x="1219200" y="2438400"/>
            <a:ext cx="304800" cy="304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030973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1752600"/>
            <a:ext cx="8153399" cy="3888832"/>
            <a:chOff x="533401" y="1676400"/>
            <a:chExt cx="8153399" cy="3888832"/>
          </a:xfrm>
        </p:grpSpPr>
        <p:pic>
          <p:nvPicPr>
            <p:cNvPr id="93185" name="Picture 1" descr="prerep.jpg"/>
            <p:cNvPicPr>
              <a:picLocks noChangeAspect="1"/>
            </p:cNvPicPr>
            <p:nvPr/>
          </p:nvPicPr>
          <p:blipFill>
            <a:blip r:embed="rId3"/>
            <a:srcRect/>
            <a:stretch>
              <a:fillRect/>
            </a:stretch>
          </p:blipFill>
          <p:spPr bwMode="auto">
            <a:xfrm>
              <a:off x="533401" y="1676400"/>
              <a:ext cx="3822788" cy="3888832"/>
            </a:xfrm>
            <a:prstGeom prst="rect">
              <a:avLst/>
            </a:prstGeom>
            <a:noFill/>
            <a:ln w="9525">
              <a:noFill/>
              <a:miter lim="800000"/>
              <a:headEnd/>
              <a:tailEnd/>
            </a:ln>
          </p:spPr>
        </p:pic>
        <p:pic>
          <p:nvPicPr>
            <p:cNvPr id="93186" name="Picture 2" descr="postrep.jpg"/>
            <p:cNvPicPr>
              <a:picLocks noChangeAspect="1"/>
            </p:cNvPicPr>
            <p:nvPr/>
          </p:nvPicPr>
          <p:blipFill>
            <a:blip r:embed="rId4"/>
            <a:srcRect/>
            <a:stretch>
              <a:fillRect/>
            </a:stretch>
          </p:blipFill>
          <p:spPr bwMode="auto">
            <a:xfrm>
              <a:off x="4561891" y="1679032"/>
              <a:ext cx="4124909" cy="3886200"/>
            </a:xfrm>
            <a:prstGeom prst="rect">
              <a:avLst/>
            </a:prstGeom>
            <a:noFill/>
            <a:ln w="9525">
              <a:noFill/>
              <a:miter lim="800000"/>
              <a:headEnd/>
              <a:tailEnd/>
            </a:ln>
          </p:spPr>
        </p:pic>
      </p:grpSp>
      <p:sp>
        <p:nvSpPr>
          <p:cNvPr id="5" name="Title 4"/>
          <p:cNvSpPr>
            <a:spLocks noGrp="1"/>
          </p:cNvSpPr>
          <p:nvPr>
            <p:ph type="title"/>
          </p:nvPr>
        </p:nvSpPr>
        <p:spPr/>
        <p:txBody>
          <a:bodyPr/>
          <a:lstStyle/>
          <a:p>
            <a:r>
              <a:rPr lang="en-GB" b="1" dirty="0" smtClean="0">
                <a:solidFill>
                  <a:srgbClr val="0070C0"/>
                </a:solidFill>
              </a:rPr>
              <a:t>Endoanal Ultrasound Scan</a:t>
            </a:r>
            <a:endParaRPr lang="en-GB" b="1" dirty="0">
              <a:solidFill>
                <a:srgbClr val="0070C0"/>
              </a:solidFill>
            </a:endParaRPr>
          </a:p>
        </p:txBody>
      </p:sp>
      <p:sp>
        <p:nvSpPr>
          <p:cNvPr id="6" name="TextBox 5"/>
          <p:cNvSpPr txBox="1"/>
          <p:nvPr/>
        </p:nvSpPr>
        <p:spPr>
          <a:xfrm>
            <a:off x="762000" y="5791200"/>
            <a:ext cx="3319050" cy="461665"/>
          </a:xfrm>
          <a:prstGeom prst="rect">
            <a:avLst/>
          </a:prstGeom>
          <a:noFill/>
        </p:spPr>
        <p:txBody>
          <a:bodyPr wrap="none" rtlCol="0">
            <a:spAutoFit/>
          </a:bodyPr>
          <a:lstStyle/>
          <a:p>
            <a:r>
              <a:rPr lang="en-GB" sz="2400" b="1" dirty="0" smtClean="0"/>
              <a:t>Anterior sphincter injury</a:t>
            </a:r>
            <a:endParaRPr lang="en-GB" sz="2400" b="1" dirty="0"/>
          </a:p>
        </p:txBody>
      </p:sp>
      <p:sp>
        <p:nvSpPr>
          <p:cNvPr id="7" name="TextBox 6"/>
          <p:cNvSpPr txBox="1"/>
          <p:nvPr/>
        </p:nvSpPr>
        <p:spPr>
          <a:xfrm>
            <a:off x="4800600" y="5791200"/>
            <a:ext cx="3437095" cy="461665"/>
          </a:xfrm>
          <a:prstGeom prst="rect">
            <a:avLst/>
          </a:prstGeom>
          <a:noFill/>
        </p:spPr>
        <p:txBody>
          <a:bodyPr wrap="none" rtlCol="0">
            <a:spAutoFit/>
          </a:bodyPr>
          <a:lstStyle/>
          <a:p>
            <a:r>
              <a:rPr lang="en-GB" sz="2400" b="1" dirty="0" smtClean="0"/>
              <a:t>Anterior sphincteroplasty</a:t>
            </a:r>
            <a:endParaRPr lang="en-GB" sz="2400" b="1" dirty="0"/>
          </a:p>
        </p:txBody>
      </p:sp>
    </p:spTree>
    <p:extLst>
      <p:ext uri="{BB962C8B-B14F-4D97-AF65-F5344CB8AC3E}">
        <p14:creationId xmlns:p14="http://schemas.microsoft.com/office/powerpoint/2010/main" xmlns="" val="3124204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AR Physiology &amp; EAUS</a:t>
            </a:r>
            <a:endParaRPr lang="en-GB"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GB" b="1" dirty="0" smtClean="0"/>
              <a:t>Sphincter defect</a:t>
            </a:r>
          </a:p>
          <a:p>
            <a:pPr lvl="1"/>
            <a:r>
              <a:rPr lang="en-GB" dirty="0" smtClean="0"/>
              <a:t>Isolate EAS defect</a:t>
            </a:r>
          </a:p>
          <a:p>
            <a:pPr lvl="1"/>
            <a:r>
              <a:rPr lang="en-GB" dirty="0" smtClean="0"/>
              <a:t>Isolated IAS defect</a:t>
            </a:r>
          </a:p>
          <a:p>
            <a:pPr lvl="1"/>
            <a:r>
              <a:rPr lang="en-GB" dirty="0" smtClean="0"/>
              <a:t>Combined EAS &amp; IAS defects</a:t>
            </a:r>
          </a:p>
          <a:p>
            <a:endParaRPr lang="en-GB" dirty="0" smtClean="0"/>
          </a:p>
          <a:p>
            <a:r>
              <a:rPr lang="en-GB" b="1" dirty="0" smtClean="0"/>
              <a:t>Physiological function</a:t>
            </a:r>
          </a:p>
          <a:p>
            <a:pPr lvl="1"/>
            <a:r>
              <a:rPr lang="en-GB" dirty="0" smtClean="0"/>
              <a:t>Ext. sphincter weakness consistent with EAUS</a:t>
            </a:r>
          </a:p>
          <a:p>
            <a:pPr lvl="2"/>
            <a:r>
              <a:rPr lang="en-GB" dirty="0" smtClean="0"/>
              <a:t>Urge incontinence</a:t>
            </a:r>
          </a:p>
          <a:p>
            <a:pPr lvl="2"/>
            <a:r>
              <a:rPr lang="en-GB" dirty="0" smtClean="0"/>
              <a:t>Co-existent pudendal neuropathy</a:t>
            </a:r>
          </a:p>
          <a:p>
            <a:pPr lvl="1"/>
            <a:r>
              <a:rPr lang="en-GB" dirty="0" smtClean="0"/>
              <a:t>Int. sphincter weakness consistent with EAUS</a:t>
            </a:r>
          </a:p>
          <a:p>
            <a:pPr lvl="2"/>
            <a:r>
              <a:rPr lang="en-GB" dirty="0" smtClean="0"/>
              <a:t>Passive incontinence</a:t>
            </a:r>
          </a:p>
          <a:p>
            <a:pPr lvl="2"/>
            <a:endParaRPr lang="en-GB" dirty="0" smtClean="0"/>
          </a:p>
          <a:p>
            <a:pPr lvl="1"/>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xmlns="" val="3258001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Classification</a:t>
            </a:r>
            <a:endParaRPr lang="en-GB" b="1" dirty="0">
              <a:solidFill>
                <a:srgbClr val="0070C0"/>
              </a:solidFill>
            </a:endParaRPr>
          </a:p>
        </p:txBody>
      </p:sp>
      <p:sp>
        <p:nvSpPr>
          <p:cNvPr id="3" name="Content Placeholder 2"/>
          <p:cNvSpPr>
            <a:spLocks noGrp="1"/>
          </p:cNvSpPr>
          <p:nvPr>
            <p:ph idx="1"/>
          </p:nvPr>
        </p:nvSpPr>
        <p:spPr/>
        <p:txBody>
          <a:bodyPr>
            <a:normAutofit lnSpcReduction="10000"/>
          </a:bodyPr>
          <a:lstStyle/>
          <a:p>
            <a:endParaRPr lang="en-GB" dirty="0" smtClean="0"/>
          </a:p>
          <a:p>
            <a:r>
              <a:rPr lang="en-GB" dirty="0" smtClean="0"/>
              <a:t>Loose stools &amp; IBS</a:t>
            </a:r>
          </a:p>
          <a:p>
            <a:endParaRPr lang="en-GB" dirty="0" smtClean="0"/>
          </a:p>
          <a:p>
            <a:r>
              <a:rPr lang="en-GB" dirty="0" smtClean="0"/>
              <a:t>Passive incontinence</a:t>
            </a:r>
          </a:p>
          <a:p>
            <a:endParaRPr lang="en-GB" dirty="0" smtClean="0"/>
          </a:p>
          <a:p>
            <a:r>
              <a:rPr lang="en-GB" dirty="0" smtClean="0"/>
              <a:t>Sphincter failure</a:t>
            </a:r>
          </a:p>
          <a:p>
            <a:endParaRPr lang="en-GB" dirty="0" smtClean="0"/>
          </a:p>
          <a:p>
            <a:r>
              <a:rPr lang="en-GB" dirty="0" smtClean="0"/>
              <a:t>Rectal prolapse</a:t>
            </a:r>
            <a:endParaRPr lang="en-GB" dirty="0"/>
          </a:p>
        </p:txBody>
      </p:sp>
    </p:spTree>
    <p:extLst>
      <p:ext uri="{BB962C8B-B14F-4D97-AF65-F5344CB8AC3E}">
        <p14:creationId xmlns:p14="http://schemas.microsoft.com/office/powerpoint/2010/main" xmlns="" val="3450125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Faecal Incontinence</a:t>
            </a:r>
            <a:endParaRPr lang="en-GB" dirty="0"/>
          </a:p>
        </p:txBody>
      </p:sp>
      <p:sp>
        <p:nvSpPr>
          <p:cNvPr id="3" name="Content Placeholder 2"/>
          <p:cNvSpPr>
            <a:spLocks noGrp="1"/>
          </p:cNvSpPr>
          <p:nvPr>
            <p:ph idx="1"/>
          </p:nvPr>
        </p:nvSpPr>
        <p:spPr/>
        <p:txBody>
          <a:bodyPr/>
          <a:lstStyle/>
          <a:p>
            <a:r>
              <a:rPr lang="en-GB" dirty="0" smtClean="0">
                <a:ea typeface="ＭＳ Ｐゴシック" pitchFamily="34" charset="-128"/>
              </a:rPr>
              <a:t>One of the most humiliating experiences an individual is likely to encounter</a:t>
            </a:r>
          </a:p>
          <a:p>
            <a:endParaRPr lang="en-GB" sz="1300" dirty="0" smtClean="0">
              <a:ea typeface="ＭＳ Ｐゴシック" pitchFamily="34" charset="-128"/>
            </a:endParaRPr>
          </a:p>
          <a:p>
            <a:r>
              <a:rPr lang="en-GB" dirty="0" smtClean="0">
                <a:ea typeface="ＭＳ Ｐゴシック" pitchFamily="34" charset="-128"/>
              </a:rPr>
              <a:t>FI is a sign or symptom, not a diagnosis</a:t>
            </a:r>
          </a:p>
          <a:p>
            <a:endParaRPr lang="en-GB" sz="1300" dirty="0" smtClean="0">
              <a:ea typeface="ＭＳ Ｐゴシック" pitchFamily="34" charset="-128"/>
            </a:endParaRPr>
          </a:p>
          <a:p>
            <a:r>
              <a:rPr lang="en-GB" dirty="0" smtClean="0"/>
              <a:t>Affects 1% - 10% of adults</a:t>
            </a:r>
          </a:p>
          <a:p>
            <a:endParaRPr lang="en-GB" sz="1300" dirty="0" smtClean="0"/>
          </a:p>
          <a:p>
            <a:r>
              <a:rPr lang="en-GB" dirty="0" smtClean="0"/>
              <a:t>0.5% - 1.0% experience regular FI affecting quality of life</a:t>
            </a:r>
          </a:p>
          <a:p>
            <a:endParaRPr lang="en-GB" dirty="0"/>
          </a:p>
        </p:txBody>
      </p:sp>
    </p:spTree>
    <p:extLst>
      <p:ext uri="{BB962C8B-B14F-4D97-AF65-F5344CB8AC3E}">
        <p14:creationId xmlns:p14="http://schemas.microsoft.com/office/powerpoint/2010/main" xmlns="" val="760145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Loose stool  &amp; IBS</a:t>
            </a:r>
          </a:p>
        </p:txBody>
      </p:sp>
      <p:sp>
        <p:nvSpPr>
          <p:cNvPr id="77826" name="Rectangle 3"/>
          <p:cNvSpPr>
            <a:spLocks noGrp="1" noChangeArrowheads="1"/>
          </p:cNvSpPr>
          <p:nvPr>
            <p:ph type="body" idx="1"/>
          </p:nvPr>
        </p:nvSpPr>
        <p:spPr/>
        <p:txBody>
          <a:bodyPr>
            <a:normAutofit/>
          </a:bodyPr>
          <a:lstStyle/>
          <a:p>
            <a:pPr eaLnBrk="1" hangingPunct="1"/>
            <a:r>
              <a:rPr lang="en-GB" dirty="0" smtClean="0">
                <a:ea typeface="ＭＳ Ｐゴシック" pitchFamily="34" charset="-128"/>
              </a:rPr>
              <a:t>Defaecatory frequency with loose motions</a:t>
            </a:r>
          </a:p>
          <a:p>
            <a:pPr eaLnBrk="1" hangingPunct="1"/>
            <a:r>
              <a:rPr lang="en-GB" dirty="0" smtClean="0">
                <a:ea typeface="ＭＳ Ｐゴシック" pitchFamily="34" charset="-128"/>
              </a:rPr>
              <a:t>Typical individuals experience great anxiety about leaving the house</a:t>
            </a:r>
          </a:p>
          <a:p>
            <a:pPr eaLnBrk="1" hangingPunct="1"/>
            <a:r>
              <a:rPr lang="en-GB" dirty="0" smtClean="0">
                <a:ea typeface="ＭＳ Ｐゴシック" pitchFamily="34" charset="-128"/>
              </a:rPr>
              <a:t>Worse in the morning</a:t>
            </a:r>
          </a:p>
          <a:p>
            <a:pPr eaLnBrk="1" hangingPunct="1"/>
            <a:r>
              <a:rPr lang="en-GB" dirty="0" smtClean="0">
                <a:ea typeface="ＭＳ Ｐゴシック" pitchFamily="34" charset="-128"/>
              </a:rPr>
              <a:t>Virtually never causes nocturnal incontinence</a:t>
            </a:r>
          </a:p>
          <a:p>
            <a:pPr eaLnBrk="1" hangingPunct="1"/>
            <a:r>
              <a:rPr lang="en-GB" dirty="0" smtClean="0">
                <a:ea typeface="ＭＳ Ｐゴシック" pitchFamily="34" charset="-128"/>
              </a:rPr>
              <a:t>More the individual concerned the worse the problem</a:t>
            </a:r>
          </a:p>
          <a:p>
            <a:pPr eaLnBrk="1" hangingPunct="1"/>
            <a:r>
              <a:rPr lang="en-GB" dirty="0" smtClean="0">
                <a:ea typeface="ＭＳ Ｐゴシック" pitchFamily="34" charset="-128"/>
              </a:rPr>
              <a:t>Other IBS symptoms; otherwise healthy</a:t>
            </a:r>
          </a:p>
        </p:txBody>
      </p:sp>
    </p:spTree>
    <p:extLst>
      <p:ext uri="{BB962C8B-B14F-4D97-AF65-F5344CB8AC3E}">
        <p14:creationId xmlns:p14="http://schemas.microsoft.com/office/powerpoint/2010/main" xmlns="" val="2556605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Loose stool &amp; IBS</a:t>
            </a:r>
          </a:p>
        </p:txBody>
      </p:sp>
      <p:sp>
        <p:nvSpPr>
          <p:cNvPr id="78850" name="Rectangle 3"/>
          <p:cNvSpPr>
            <a:spLocks noGrp="1" noChangeArrowheads="1"/>
          </p:cNvSpPr>
          <p:nvPr>
            <p:ph type="body" idx="1"/>
          </p:nvPr>
        </p:nvSpPr>
        <p:spPr/>
        <p:txBody>
          <a:bodyPr/>
          <a:lstStyle/>
          <a:p>
            <a:pPr eaLnBrk="1" hangingPunct="1">
              <a:lnSpc>
                <a:spcPct val="90000"/>
              </a:lnSpc>
            </a:pPr>
            <a:r>
              <a:rPr lang="en-GB" dirty="0" smtClean="0">
                <a:ea typeface="ＭＳ Ｐゴシック" pitchFamily="34" charset="-128"/>
              </a:rPr>
              <a:t>Overactivity of intestine – esp. colon in response to normal factors that provoke colonic contractions	</a:t>
            </a:r>
          </a:p>
          <a:p>
            <a:pPr lvl="1" eaLnBrk="1" hangingPunct="1">
              <a:lnSpc>
                <a:spcPct val="90000"/>
              </a:lnSpc>
            </a:pPr>
            <a:r>
              <a:rPr lang="en-GB" dirty="0" smtClean="0">
                <a:ea typeface="ＭＳ Ｐゴシック" pitchFamily="34" charset="-128"/>
              </a:rPr>
              <a:t>Getting up in the morning</a:t>
            </a:r>
          </a:p>
          <a:p>
            <a:pPr lvl="1" eaLnBrk="1" hangingPunct="1">
              <a:lnSpc>
                <a:spcPct val="90000"/>
              </a:lnSpc>
            </a:pPr>
            <a:r>
              <a:rPr lang="en-GB" dirty="0" smtClean="0">
                <a:ea typeface="ＭＳ Ｐゴシック" pitchFamily="34" charset="-128"/>
              </a:rPr>
              <a:t>Eating</a:t>
            </a:r>
          </a:p>
          <a:p>
            <a:pPr lvl="1" eaLnBrk="1" hangingPunct="1">
              <a:lnSpc>
                <a:spcPct val="90000"/>
              </a:lnSpc>
            </a:pPr>
            <a:r>
              <a:rPr lang="en-GB" dirty="0" smtClean="0">
                <a:ea typeface="ＭＳ Ｐゴシック" pitchFamily="34" charset="-128"/>
              </a:rPr>
              <a:t>Exercise</a:t>
            </a:r>
          </a:p>
          <a:p>
            <a:pPr lvl="1" eaLnBrk="1" hangingPunct="1">
              <a:lnSpc>
                <a:spcPct val="90000"/>
              </a:lnSpc>
            </a:pPr>
            <a:r>
              <a:rPr lang="en-GB" dirty="0" smtClean="0">
                <a:ea typeface="ＭＳ Ｐゴシック" pitchFamily="34" charset="-128"/>
              </a:rPr>
              <a:t>Anxiety and stress</a:t>
            </a:r>
          </a:p>
          <a:p>
            <a:pPr eaLnBrk="1" hangingPunct="1">
              <a:lnSpc>
                <a:spcPct val="90000"/>
              </a:lnSpc>
            </a:pPr>
            <a:r>
              <a:rPr lang="en-GB" dirty="0" smtClean="0">
                <a:ea typeface="ＭＳ Ｐゴシック" pitchFamily="34" charset="-128"/>
              </a:rPr>
              <a:t>Exacerbated by dietary factors – </a:t>
            </a:r>
          </a:p>
          <a:p>
            <a:pPr lvl="1" eaLnBrk="1" hangingPunct="1">
              <a:lnSpc>
                <a:spcPct val="90000"/>
              </a:lnSpc>
            </a:pPr>
            <a:r>
              <a:rPr lang="en-GB" dirty="0" smtClean="0">
                <a:ea typeface="ＭＳ Ｐゴシック" pitchFamily="34" charset="-128"/>
              </a:rPr>
              <a:t>Very rarely due any true sensitivity</a:t>
            </a:r>
          </a:p>
        </p:txBody>
      </p:sp>
    </p:spTree>
    <p:extLst>
      <p:ext uri="{BB962C8B-B14F-4D97-AF65-F5344CB8AC3E}">
        <p14:creationId xmlns:p14="http://schemas.microsoft.com/office/powerpoint/2010/main" xmlns="" val="534824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Loose stool &amp; IBS</a:t>
            </a:r>
          </a:p>
        </p:txBody>
      </p:sp>
      <p:sp>
        <p:nvSpPr>
          <p:cNvPr id="79874" name="Rectangle 3"/>
          <p:cNvSpPr>
            <a:spLocks noGrp="1" noChangeArrowheads="1"/>
          </p:cNvSpPr>
          <p:nvPr>
            <p:ph type="body" idx="1"/>
          </p:nvPr>
        </p:nvSpPr>
        <p:spPr/>
        <p:txBody>
          <a:bodyPr>
            <a:normAutofit lnSpcReduction="10000"/>
          </a:bodyPr>
          <a:lstStyle/>
          <a:p>
            <a:pPr eaLnBrk="1" hangingPunct="1"/>
            <a:r>
              <a:rPr lang="en-GB" b="1" dirty="0" smtClean="0">
                <a:ea typeface="ＭＳ Ｐゴシック" pitchFamily="34" charset="-128"/>
              </a:rPr>
              <a:t>Treatment</a:t>
            </a:r>
          </a:p>
          <a:p>
            <a:pPr lvl="1" eaLnBrk="1" hangingPunct="1"/>
            <a:r>
              <a:rPr lang="en-GB" dirty="0" smtClean="0">
                <a:ea typeface="ＭＳ Ｐゴシック" pitchFamily="34" charset="-128"/>
              </a:rPr>
              <a:t>Exclusion of serious pathology</a:t>
            </a:r>
          </a:p>
          <a:p>
            <a:pPr lvl="2"/>
            <a:r>
              <a:rPr lang="en-GB" dirty="0" smtClean="0">
                <a:ea typeface="ＭＳ Ｐゴシック" pitchFamily="34" charset="-128"/>
              </a:rPr>
              <a:t>colitis, malignancy, coeliac disease etc.</a:t>
            </a:r>
          </a:p>
          <a:p>
            <a:pPr lvl="1" eaLnBrk="1" hangingPunct="1"/>
            <a:r>
              <a:rPr lang="en-GB" dirty="0" smtClean="0">
                <a:ea typeface="ＭＳ Ｐゴシック" pitchFamily="34" charset="-128"/>
              </a:rPr>
              <a:t>Explanation and reassurance</a:t>
            </a:r>
          </a:p>
          <a:p>
            <a:pPr lvl="1" eaLnBrk="1" hangingPunct="1"/>
            <a:r>
              <a:rPr lang="en-GB" dirty="0" smtClean="0">
                <a:ea typeface="ＭＳ Ｐゴシック" pitchFamily="34" charset="-128"/>
              </a:rPr>
              <a:t>Dietary/Lifestyle modification</a:t>
            </a:r>
          </a:p>
          <a:p>
            <a:pPr lvl="1" eaLnBrk="1" hangingPunct="1"/>
            <a:endParaRPr lang="en-GB" dirty="0" smtClean="0">
              <a:ea typeface="ＭＳ Ｐゴシック" pitchFamily="34" charset="-128"/>
            </a:endParaRPr>
          </a:p>
          <a:p>
            <a:pPr lvl="1" eaLnBrk="1" hangingPunct="1"/>
            <a:r>
              <a:rPr lang="en-GB" dirty="0" smtClean="0">
                <a:ea typeface="ＭＳ Ｐゴシック" pitchFamily="34" charset="-128"/>
              </a:rPr>
              <a:t>All aiming for more solid stool</a:t>
            </a:r>
          </a:p>
          <a:p>
            <a:pPr lvl="2" eaLnBrk="1" hangingPunct="1"/>
            <a:r>
              <a:rPr lang="en-GB" dirty="0" smtClean="0">
                <a:ea typeface="ＭＳ Ｐゴシック" pitchFamily="34" charset="-128"/>
              </a:rPr>
              <a:t>Antispasmodics e.g. </a:t>
            </a:r>
            <a:r>
              <a:rPr lang="en-GB" dirty="0" err="1" smtClean="0">
                <a:ea typeface="ＭＳ Ｐゴシック" pitchFamily="34" charset="-128"/>
              </a:rPr>
              <a:t>Mebeverine</a:t>
            </a:r>
            <a:endParaRPr lang="en-GB" dirty="0" smtClean="0">
              <a:ea typeface="ＭＳ Ｐゴシック" pitchFamily="34" charset="-128"/>
            </a:endParaRPr>
          </a:p>
          <a:p>
            <a:pPr lvl="2" eaLnBrk="1" hangingPunct="1"/>
            <a:r>
              <a:rPr lang="en-GB" dirty="0" smtClean="0">
                <a:ea typeface="ＭＳ Ｐゴシック" pitchFamily="34" charset="-128"/>
              </a:rPr>
              <a:t>Constipating agents e.g. Loperamide / codeine</a:t>
            </a:r>
          </a:p>
          <a:p>
            <a:pPr lvl="2" eaLnBrk="1" hangingPunct="1"/>
            <a:r>
              <a:rPr lang="en-GB" dirty="0" smtClean="0">
                <a:ea typeface="ＭＳ Ｐゴシック" pitchFamily="34" charset="-128"/>
              </a:rPr>
              <a:t>Bulking agents e.g. Fybogel</a:t>
            </a:r>
          </a:p>
        </p:txBody>
      </p:sp>
    </p:spTree>
    <p:extLst>
      <p:ext uri="{BB962C8B-B14F-4D97-AF65-F5344CB8AC3E}">
        <p14:creationId xmlns:p14="http://schemas.microsoft.com/office/powerpoint/2010/main" xmlns="" val="474481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Passive Soiling</a:t>
            </a:r>
          </a:p>
        </p:txBody>
      </p:sp>
      <p:sp>
        <p:nvSpPr>
          <p:cNvPr id="80898" name="Rectangle 3"/>
          <p:cNvSpPr>
            <a:spLocks noGrp="1" noChangeArrowheads="1"/>
          </p:cNvSpPr>
          <p:nvPr>
            <p:ph type="body" idx="1"/>
          </p:nvPr>
        </p:nvSpPr>
        <p:spPr/>
        <p:txBody>
          <a:bodyPr>
            <a:normAutofit fontScale="92500" lnSpcReduction="10000"/>
          </a:bodyPr>
          <a:lstStyle/>
          <a:p>
            <a:pPr eaLnBrk="1" hangingPunct="1"/>
            <a:r>
              <a:rPr lang="en-GB" dirty="0" smtClean="0">
                <a:ea typeface="ＭＳ Ｐゴシック" pitchFamily="34" charset="-128"/>
              </a:rPr>
              <a:t>Unconscious seepage of soft stool</a:t>
            </a:r>
          </a:p>
          <a:p>
            <a:pPr eaLnBrk="1" hangingPunct="1"/>
            <a:r>
              <a:rPr lang="en-GB" dirty="0" smtClean="0">
                <a:ea typeface="ＭＳ Ｐゴシック" pitchFamily="34" charset="-128"/>
              </a:rPr>
              <a:t>Occurs shortly after bowel movement</a:t>
            </a:r>
          </a:p>
          <a:p>
            <a:pPr eaLnBrk="1" hangingPunct="1"/>
            <a:r>
              <a:rPr lang="en-GB" dirty="0" smtClean="0">
                <a:ea typeface="ＭＳ Ｐゴシック" pitchFamily="34" charset="-128"/>
              </a:rPr>
              <a:t>Leads to perianal skin irritation and itching</a:t>
            </a:r>
          </a:p>
          <a:p>
            <a:pPr eaLnBrk="1" hangingPunct="1"/>
            <a:r>
              <a:rPr lang="en-GB" dirty="0" smtClean="0">
                <a:ea typeface="ＭＳ Ｐゴシック" pitchFamily="34" charset="-128"/>
              </a:rPr>
              <a:t>Men</a:t>
            </a:r>
          </a:p>
          <a:p>
            <a:pPr eaLnBrk="1" hangingPunct="1"/>
            <a:endParaRPr lang="en-GB" dirty="0" smtClean="0">
              <a:ea typeface="ＭＳ Ｐゴシック" pitchFamily="34" charset="-128"/>
            </a:endParaRPr>
          </a:p>
          <a:p>
            <a:pPr eaLnBrk="1" hangingPunct="1"/>
            <a:r>
              <a:rPr lang="en-GB" dirty="0" smtClean="0">
                <a:ea typeface="ＭＳ Ｐゴシック" pitchFamily="34" charset="-128"/>
              </a:rPr>
              <a:t>Direct result of soft stool which cannot be  expelled efficiently</a:t>
            </a:r>
          </a:p>
          <a:p>
            <a:pPr eaLnBrk="1" hangingPunct="1"/>
            <a:r>
              <a:rPr lang="en-GB" dirty="0" smtClean="0">
                <a:ea typeface="ＭＳ Ｐゴシック" pitchFamily="34" charset="-128"/>
              </a:rPr>
              <a:t>May occur in combination with obstructed defaecation</a:t>
            </a:r>
          </a:p>
        </p:txBody>
      </p:sp>
    </p:spTree>
    <p:extLst>
      <p:ext uri="{BB962C8B-B14F-4D97-AF65-F5344CB8AC3E}">
        <p14:creationId xmlns:p14="http://schemas.microsoft.com/office/powerpoint/2010/main" xmlns="" val="3999078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Passive Soiling</a:t>
            </a:r>
          </a:p>
        </p:txBody>
      </p:sp>
      <p:sp>
        <p:nvSpPr>
          <p:cNvPr id="81922" name="Rectangle 3"/>
          <p:cNvSpPr>
            <a:spLocks noGrp="1" noChangeArrowheads="1"/>
          </p:cNvSpPr>
          <p:nvPr>
            <p:ph type="body" idx="1"/>
          </p:nvPr>
        </p:nvSpPr>
        <p:spPr/>
        <p:txBody>
          <a:bodyPr/>
          <a:lstStyle/>
          <a:p>
            <a:pPr eaLnBrk="1" hangingPunct="1">
              <a:lnSpc>
                <a:spcPct val="90000"/>
              </a:lnSpc>
            </a:pPr>
            <a:r>
              <a:rPr lang="en-GB" dirty="0" smtClean="0">
                <a:ea typeface="ＭＳ Ｐゴシック" pitchFamily="34" charset="-128"/>
              </a:rPr>
              <a:t>No evidence of weak sphincter – in fact longer and stronger sphincter</a:t>
            </a:r>
          </a:p>
          <a:p>
            <a:pPr eaLnBrk="1" hangingPunct="1">
              <a:lnSpc>
                <a:spcPct val="90000"/>
              </a:lnSpc>
            </a:pPr>
            <a:r>
              <a:rPr lang="en-GB" dirty="0" smtClean="0">
                <a:ea typeface="ＭＳ Ｐゴシック" pitchFamily="34" charset="-128"/>
              </a:rPr>
              <a:t>Mechanism is thought to be presence of a small amount of stool within the lower rectum </a:t>
            </a:r>
          </a:p>
          <a:p>
            <a:pPr eaLnBrk="1" hangingPunct="1">
              <a:lnSpc>
                <a:spcPct val="90000"/>
              </a:lnSpc>
            </a:pPr>
            <a:r>
              <a:rPr lang="en-GB" dirty="0" smtClean="0">
                <a:ea typeface="ＭＳ Ｐゴシック" pitchFamily="34" charset="-128"/>
              </a:rPr>
              <a:t>Triggers the RAIR – causes relaxation of the internal sphincter</a:t>
            </a:r>
          </a:p>
          <a:p>
            <a:pPr eaLnBrk="1" hangingPunct="1">
              <a:lnSpc>
                <a:spcPct val="90000"/>
              </a:lnSpc>
            </a:pPr>
            <a:r>
              <a:rPr lang="en-GB" dirty="0" smtClean="0">
                <a:ea typeface="ＭＳ Ｐゴシック" pitchFamily="34" charset="-128"/>
              </a:rPr>
              <a:t>Results in small amount of faeces in anal canal which will leak out</a:t>
            </a:r>
          </a:p>
        </p:txBody>
      </p:sp>
    </p:spTree>
    <p:extLst>
      <p:ext uri="{BB962C8B-B14F-4D97-AF65-F5344CB8AC3E}">
        <p14:creationId xmlns:p14="http://schemas.microsoft.com/office/powerpoint/2010/main" xmlns="" val="353286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Passive Soiling</a:t>
            </a:r>
          </a:p>
        </p:txBody>
      </p:sp>
      <p:sp>
        <p:nvSpPr>
          <p:cNvPr id="82946" name="Rectangle 3"/>
          <p:cNvSpPr>
            <a:spLocks noGrp="1" noChangeArrowheads="1"/>
          </p:cNvSpPr>
          <p:nvPr>
            <p:ph type="body" idx="1"/>
          </p:nvPr>
        </p:nvSpPr>
        <p:spPr/>
        <p:txBody>
          <a:bodyPr/>
          <a:lstStyle/>
          <a:p>
            <a:pPr eaLnBrk="1" hangingPunct="1"/>
            <a:r>
              <a:rPr lang="en-GB" dirty="0" smtClean="0">
                <a:ea typeface="ＭＳ Ｐゴシック" pitchFamily="34" charset="-128"/>
              </a:rPr>
              <a:t>Aim of treatment is to achieve more complete rectal evacuation</a:t>
            </a:r>
          </a:p>
          <a:p>
            <a:pPr lvl="1" eaLnBrk="1" hangingPunct="1"/>
            <a:r>
              <a:rPr lang="en-GB" dirty="0" smtClean="0">
                <a:ea typeface="ＭＳ Ｐゴシック" pitchFamily="34" charset="-128"/>
              </a:rPr>
              <a:t> firm up stool</a:t>
            </a:r>
          </a:p>
          <a:p>
            <a:pPr lvl="1" eaLnBrk="1" hangingPunct="1"/>
            <a:r>
              <a:rPr lang="en-GB" dirty="0" smtClean="0">
                <a:ea typeface="ＭＳ Ｐゴシック" pitchFamily="34" charset="-128"/>
              </a:rPr>
              <a:t>+/- suppositories, enemas</a:t>
            </a:r>
          </a:p>
          <a:p>
            <a:pPr eaLnBrk="1" hangingPunct="1"/>
            <a:endParaRPr lang="en-GB" dirty="0" smtClean="0">
              <a:ea typeface="ＭＳ Ｐゴシック" pitchFamily="34" charset="-128"/>
            </a:endParaRPr>
          </a:p>
          <a:p>
            <a:pPr eaLnBrk="1" hangingPunct="1"/>
            <a:r>
              <a:rPr lang="en-GB" dirty="0" smtClean="0">
                <a:ea typeface="ＭＳ Ｐゴシック" pitchFamily="34" charset="-128"/>
              </a:rPr>
              <a:t>In cases of IAS defect, anal key-hole deformity</a:t>
            </a:r>
          </a:p>
          <a:p>
            <a:pPr lvl="1"/>
            <a:r>
              <a:rPr lang="en-GB" dirty="0" smtClean="0">
                <a:ea typeface="ＭＳ Ｐゴシック" pitchFamily="34" charset="-128"/>
              </a:rPr>
              <a:t>Consider IAS bulking agents</a:t>
            </a:r>
          </a:p>
          <a:p>
            <a:pPr eaLnBrk="1" hangingPunct="1"/>
            <a:endParaRPr lang="en-GB" dirty="0" smtClean="0">
              <a:ea typeface="ＭＳ Ｐゴシック" pitchFamily="34" charset="-128"/>
            </a:endParaRPr>
          </a:p>
        </p:txBody>
      </p:sp>
    </p:spTree>
    <p:extLst>
      <p:ext uri="{BB962C8B-B14F-4D97-AF65-F5344CB8AC3E}">
        <p14:creationId xmlns:p14="http://schemas.microsoft.com/office/powerpoint/2010/main" xmlns="" val="14261459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IAS Bulking Agents</a:t>
            </a:r>
            <a:endParaRPr lang="en-GB" b="1" dirty="0">
              <a:solidFill>
                <a:srgbClr val="0070C0"/>
              </a:solidFill>
            </a:endParaRPr>
          </a:p>
        </p:txBody>
      </p:sp>
      <p:pic>
        <p:nvPicPr>
          <p:cNvPr id="3" name="Picture 2" descr="LIVE__OPERATION_20090903131917_20090903154637.bmp"/>
          <p:cNvPicPr>
            <a:picLocks noChangeAspect="1"/>
          </p:cNvPicPr>
          <p:nvPr/>
        </p:nvPicPr>
        <p:blipFill>
          <a:blip r:embed="rId3"/>
          <a:srcRect l="21579" t="10976" r="4737" b="13763"/>
          <a:stretch>
            <a:fillRect/>
          </a:stretch>
        </p:blipFill>
        <p:spPr>
          <a:xfrm>
            <a:off x="457200" y="2286000"/>
            <a:ext cx="4148667" cy="3200400"/>
          </a:xfrm>
          <a:prstGeom prst="rect">
            <a:avLst/>
          </a:prstGeom>
        </p:spPr>
      </p:pic>
      <p:pic>
        <p:nvPicPr>
          <p:cNvPr id="4" name="Picture 3" descr="LIVE__OPERATION_20090903132721_20090903154636.bmp"/>
          <p:cNvPicPr>
            <a:picLocks noChangeAspect="1"/>
          </p:cNvPicPr>
          <p:nvPr/>
        </p:nvPicPr>
        <p:blipFill>
          <a:blip r:embed="rId4"/>
          <a:srcRect l="21579" t="10976" r="5789" b="13763"/>
          <a:stretch>
            <a:fillRect/>
          </a:stretch>
        </p:blipFill>
        <p:spPr>
          <a:xfrm>
            <a:off x="4648200" y="2286000"/>
            <a:ext cx="4114800" cy="3220278"/>
          </a:xfrm>
          <a:prstGeom prst="rect">
            <a:avLst/>
          </a:prstGeom>
        </p:spPr>
      </p:pic>
      <p:sp>
        <p:nvSpPr>
          <p:cNvPr id="5" name="Right Arrow 4"/>
          <p:cNvSpPr/>
          <p:nvPr/>
        </p:nvSpPr>
        <p:spPr>
          <a:xfrm rot="4520595">
            <a:off x="1861624" y="2438584"/>
            <a:ext cx="6096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4520595">
            <a:off x="6004439" y="2378155"/>
            <a:ext cx="499899" cy="1966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7976177">
            <a:off x="5826431" y="5196761"/>
            <a:ext cx="499899" cy="1966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956052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Sphincter Failure</a:t>
            </a:r>
          </a:p>
        </p:txBody>
      </p:sp>
      <p:sp>
        <p:nvSpPr>
          <p:cNvPr id="84994" name="Rectangle 3"/>
          <p:cNvSpPr>
            <a:spLocks noGrp="1" noChangeArrowheads="1"/>
          </p:cNvSpPr>
          <p:nvPr>
            <p:ph type="body" idx="1"/>
          </p:nvPr>
        </p:nvSpPr>
        <p:spPr/>
        <p:txBody>
          <a:bodyPr>
            <a:normAutofit lnSpcReduction="10000"/>
          </a:bodyPr>
          <a:lstStyle/>
          <a:p>
            <a:pPr eaLnBrk="1" hangingPunct="1">
              <a:buNone/>
            </a:pPr>
            <a:r>
              <a:rPr lang="en-GB" dirty="0" smtClean="0">
                <a:ea typeface="ＭＳ Ｐゴシック" pitchFamily="34" charset="-128"/>
              </a:rPr>
              <a:t>Accounts for about 5% of all cases</a:t>
            </a:r>
          </a:p>
          <a:p>
            <a:pPr eaLnBrk="1" hangingPunct="1"/>
            <a:endParaRPr lang="en-GB" dirty="0" smtClean="0">
              <a:ea typeface="ＭＳ Ｐゴシック" pitchFamily="34" charset="-128"/>
            </a:endParaRPr>
          </a:p>
          <a:p>
            <a:pPr eaLnBrk="1" hangingPunct="1"/>
            <a:r>
              <a:rPr lang="en-GB" dirty="0" smtClean="0">
                <a:ea typeface="ＭＳ Ｐゴシック" pitchFamily="34" charset="-128"/>
              </a:rPr>
              <a:t>Obstetric Injury</a:t>
            </a:r>
          </a:p>
          <a:p>
            <a:pPr eaLnBrk="1" hangingPunct="1"/>
            <a:r>
              <a:rPr lang="en-GB" dirty="0" smtClean="0">
                <a:ea typeface="ＭＳ Ｐゴシック" pitchFamily="34" charset="-128"/>
              </a:rPr>
              <a:t>Surgery</a:t>
            </a:r>
          </a:p>
          <a:p>
            <a:pPr eaLnBrk="1" hangingPunct="1"/>
            <a:r>
              <a:rPr lang="en-GB" dirty="0" smtClean="0">
                <a:ea typeface="ＭＳ Ｐゴシック" pitchFamily="34" charset="-128"/>
              </a:rPr>
              <a:t>Trauma</a:t>
            </a:r>
          </a:p>
          <a:p>
            <a:pPr eaLnBrk="1" hangingPunct="1"/>
            <a:r>
              <a:rPr lang="en-GB" dirty="0" smtClean="0">
                <a:ea typeface="ＭＳ Ｐゴシック" pitchFamily="34" charset="-128"/>
              </a:rPr>
              <a:t>Neurogenic / spinal cord lesion</a:t>
            </a:r>
          </a:p>
          <a:p>
            <a:pPr eaLnBrk="1" hangingPunct="1"/>
            <a:r>
              <a:rPr lang="en-GB" dirty="0" smtClean="0">
                <a:ea typeface="ＭＳ Ｐゴシック" pitchFamily="34" charset="-128"/>
              </a:rPr>
              <a:t>Infection</a:t>
            </a:r>
          </a:p>
          <a:p>
            <a:pPr eaLnBrk="1" hangingPunct="1"/>
            <a:r>
              <a:rPr lang="en-GB" dirty="0" smtClean="0">
                <a:ea typeface="ＭＳ Ｐゴシック" pitchFamily="34" charset="-128"/>
              </a:rPr>
              <a:t>Rectal Prolapse</a:t>
            </a:r>
          </a:p>
        </p:txBody>
      </p:sp>
    </p:spTree>
    <p:extLst>
      <p:ext uri="{BB962C8B-B14F-4D97-AF65-F5344CB8AC3E}">
        <p14:creationId xmlns:p14="http://schemas.microsoft.com/office/powerpoint/2010/main" xmlns="" val="2537502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Sphincter Failure</a:t>
            </a:r>
          </a:p>
        </p:txBody>
      </p:sp>
      <p:sp>
        <p:nvSpPr>
          <p:cNvPr id="87042" name="Rectangle 3"/>
          <p:cNvSpPr>
            <a:spLocks noGrp="1" noChangeArrowheads="1"/>
          </p:cNvSpPr>
          <p:nvPr>
            <p:ph type="body" idx="1"/>
          </p:nvPr>
        </p:nvSpPr>
        <p:spPr/>
        <p:txBody>
          <a:bodyPr/>
          <a:lstStyle/>
          <a:p>
            <a:pPr eaLnBrk="1" hangingPunct="1"/>
            <a:r>
              <a:rPr lang="en-GB" sz="2800" dirty="0" smtClean="0">
                <a:ea typeface="ＭＳ Ｐゴシック" pitchFamily="34" charset="-128"/>
              </a:rPr>
              <a:t>Specialist evaluation is important to determine if a surgically correctable cause is present.</a:t>
            </a:r>
          </a:p>
          <a:p>
            <a:pPr eaLnBrk="1" hangingPunct="1"/>
            <a:endParaRPr lang="en-GB" sz="2800" dirty="0" smtClean="0">
              <a:ea typeface="ＭＳ Ｐゴシック" pitchFamily="34" charset="-128"/>
            </a:endParaRPr>
          </a:p>
          <a:p>
            <a:pPr eaLnBrk="1" hangingPunct="1"/>
            <a:r>
              <a:rPr lang="en-GB" sz="2800" dirty="0" smtClean="0">
                <a:ea typeface="ＭＳ Ｐゴシック" pitchFamily="34" charset="-128"/>
              </a:rPr>
              <a:t>Obstetric and Prolapse most likely to benefit from surgery</a:t>
            </a:r>
          </a:p>
          <a:p>
            <a:pPr eaLnBrk="1" hangingPunct="1"/>
            <a:endParaRPr lang="en-GB" sz="2800" dirty="0" smtClean="0">
              <a:ea typeface="ＭＳ Ｐゴシック" pitchFamily="34" charset="-128"/>
            </a:endParaRPr>
          </a:p>
          <a:p>
            <a:pPr eaLnBrk="1" hangingPunct="1"/>
            <a:r>
              <a:rPr lang="en-GB" sz="2800" dirty="0" smtClean="0">
                <a:ea typeface="ＭＳ Ｐゴシック" pitchFamily="34" charset="-128"/>
              </a:rPr>
              <a:t>Basic rule still applies: </a:t>
            </a:r>
          </a:p>
          <a:p>
            <a:pPr eaLnBrk="1" hangingPunct="1">
              <a:buNone/>
            </a:pPr>
            <a:r>
              <a:rPr lang="en-GB" sz="2800" dirty="0" smtClean="0">
                <a:ea typeface="ＭＳ Ｐゴシック" pitchFamily="34" charset="-128"/>
              </a:rPr>
              <a:t>	</a:t>
            </a:r>
            <a:r>
              <a:rPr lang="en-GB" sz="2800" b="1" dirty="0" smtClean="0">
                <a:ea typeface="ＭＳ Ｐゴシック" pitchFamily="34" charset="-128"/>
              </a:rPr>
              <a:t>KEEP THE STOOL SOLID AND THE RECTUM EMPTY</a:t>
            </a:r>
          </a:p>
          <a:p>
            <a:pPr eaLnBrk="1" hangingPunct="1"/>
            <a:endParaRPr lang="en-GB" sz="2800" dirty="0" smtClean="0">
              <a:ea typeface="ＭＳ Ｐゴシック" pitchFamily="34" charset="-128"/>
            </a:endParaRPr>
          </a:p>
        </p:txBody>
      </p:sp>
    </p:spTree>
    <p:extLst>
      <p:ext uri="{BB962C8B-B14F-4D97-AF65-F5344CB8AC3E}">
        <p14:creationId xmlns:p14="http://schemas.microsoft.com/office/powerpoint/2010/main" xmlns="" val="2818357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Treatment</a:t>
            </a:r>
            <a:endParaRPr lang="en-GB" b="1" dirty="0">
              <a:solidFill>
                <a:srgbClr val="0070C0"/>
              </a:solidFill>
            </a:endParaRPr>
          </a:p>
        </p:txBody>
      </p:sp>
      <p:sp>
        <p:nvSpPr>
          <p:cNvPr id="3" name="Content Placeholder 2"/>
          <p:cNvSpPr>
            <a:spLocks noGrp="1"/>
          </p:cNvSpPr>
          <p:nvPr>
            <p:ph idx="1"/>
          </p:nvPr>
        </p:nvSpPr>
        <p:spPr/>
        <p:txBody>
          <a:bodyPr/>
          <a:lstStyle/>
          <a:p>
            <a:r>
              <a:rPr lang="en-GB" dirty="0" smtClean="0"/>
              <a:t>Conservative management</a:t>
            </a:r>
          </a:p>
          <a:p>
            <a:pPr lvl="1"/>
            <a:r>
              <a:rPr lang="en-GB" dirty="0" smtClean="0"/>
              <a:t>Dietary modification</a:t>
            </a:r>
          </a:p>
          <a:p>
            <a:pPr lvl="1"/>
            <a:r>
              <a:rPr lang="en-GB" dirty="0" smtClean="0"/>
              <a:t>Bulking and constipating agents</a:t>
            </a:r>
          </a:p>
          <a:p>
            <a:pPr lvl="1"/>
            <a:r>
              <a:rPr lang="en-GB" dirty="0" smtClean="0"/>
              <a:t>Rectal enemas</a:t>
            </a:r>
          </a:p>
          <a:p>
            <a:pPr lvl="1"/>
            <a:r>
              <a:rPr lang="en-GB" dirty="0" smtClean="0"/>
              <a:t>Irrigation techniques</a:t>
            </a:r>
          </a:p>
          <a:p>
            <a:pPr lvl="1"/>
            <a:r>
              <a:rPr lang="en-GB" dirty="0" smtClean="0"/>
              <a:t>Biofeedback therapy</a:t>
            </a:r>
          </a:p>
          <a:p>
            <a:pPr lvl="2">
              <a:buNone/>
            </a:pPr>
            <a:endParaRPr lang="en-GB" dirty="0"/>
          </a:p>
        </p:txBody>
      </p:sp>
    </p:spTree>
    <p:extLst>
      <p:ext uri="{BB962C8B-B14F-4D97-AF65-F5344CB8AC3E}">
        <p14:creationId xmlns:p14="http://schemas.microsoft.com/office/powerpoint/2010/main" xmlns="" val="9309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Faecal Incontinence</a:t>
            </a:r>
            <a:endParaRPr lang="en-GB" dirty="0"/>
          </a:p>
        </p:txBody>
      </p:sp>
      <p:sp>
        <p:nvSpPr>
          <p:cNvPr id="3" name="Content Placeholder 2"/>
          <p:cNvSpPr>
            <a:spLocks noGrp="1"/>
          </p:cNvSpPr>
          <p:nvPr>
            <p:ph idx="1"/>
          </p:nvPr>
        </p:nvSpPr>
        <p:spPr/>
        <p:txBody>
          <a:bodyPr>
            <a:normAutofit lnSpcReduction="10000"/>
          </a:bodyPr>
          <a:lstStyle/>
          <a:p>
            <a:r>
              <a:rPr lang="en-GB" dirty="0" smtClean="0"/>
              <a:t>Increasing incidence with age</a:t>
            </a:r>
          </a:p>
          <a:p>
            <a:endParaRPr lang="en-GB" sz="1300" dirty="0" smtClean="0"/>
          </a:p>
          <a:p>
            <a:r>
              <a:rPr lang="en-GB" dirty="0" smtClean="0"/>
              <a:t>Population-based studies</a:t>
            </a:r>
          </a:p>
          <a:p>
            <a:pPr lvl="1"/>
            <a:r>
              <a:rPr lang="en-GB" dirty="0" smtClean="0"/>
              <a:t>&lt;40yrs: UI 9%; FI 5.3%</a:t>
            </a:r>
          </a:p>
          <a:p>
            <a:pPr lvl="1"/>
            <a:r>
              <a:rPr lang="en-GB" dirty="0" smtClean="0"/>
              <a:t>&gt; 60yrs: UI 19%; FI 9.7%</a:t>
            </a:r>
          </a:p>
          <a:p>
            <a:pPr lvl="1"/>
            <a:endParaRPr lang="en-GB" sz="1300" dirty="0" smtClean="0"/>
          </a:p>
          <a:p>
            <a:r>
              <a:rPr lang="en-GB" dirty="0" smtClean="0"/>
              <a:t>Linked to urinary incontinence and pelvic organ prolapse</a:t>
            </a:r>
          </a:p>
          <a:p>
            <a:pPr lvl="1"/>
            <a:r>
              <a:rPr lang="en-GB" dirty="0" smtClean="0"/>
              <a:t>Risk of FI in patients with UI = 1.8</a:t>
            </a:r>
          </a:p>
          <a:p>
            <a:pPr lvl="1"/>
            <a:r>
              <a:rPr lang="en-GB" dirty="0" smtClean="0"/>
              <a:t>Risk of FI in patients with UI + POP = 4.6</a:t>
            </a:r>
          </a:p>
          <a:p>
            <a:endParaRPr lang="en-GB" dirty="0"/>
          </a:p>
        </p:txBody>
      </p:sp>
    </p:spTree>
    <p:extLst>
      <p:ext uri="{BB962C8B-B14F-4D97-AF65-F5344CB8AC3E}">
        <p14:creationId xmlns:p14="http://schemas.microsoft.com/office/powerpoint/2010/main" xmlns="" val="485221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b="1" dirty="0" smtClean="0">
                <a:solidFill>
                  <a:srgbClr val="0070C0"/>
                </a:solidFill>
                <a:ea typeface="ＭＳ Ｐゴシック" pitchFamily="34" charset="-128"/>
              </a:rPr>
              <a:t>Rectal Irrigation</a:t>
            </a:r>
          </a:p>
        </p:txBody>
      </p:sp>
      <p:pic>
        <p:nvPicPr>
          <p:cNvPr id="27650" name="Content Placeholder 3" descr="peristeen.jpg"/>
          <p:cNvPicPr>
            <a:picLocks noGrp="1" noChangeAspect="1"/>
          </p:cNvPicPr>
          <p:nvPr>
            <p:ph idx="1"/>
          </p:nvPr>
        </p:nvPicPr>
        <p:blipFill>
          <a:blip r:embed="rId3">
            <a:lum bright="20000" contrast="10000"/>
          </a:blip>
          <a:srcRect l="1380" r="194"/>
          <a:stretch>
            <a:fillRect/>
          </a:stretch>
        </p:blipFill>
        <p:spPr>
          <a:xfrm>
            <a:off x="1066800" y="1524000"/>
            <a:ext cx="7153412" cy="4343400"/>
          </a:xfrm>
        </p:spPr>
      </p:pic>
    </p:spTree>
    <p:extLst>
      <p:ext uri="{BB962C8B-B14F-4D97-AF65-F5344CB8AC3E}">
        <p14:creationId xmlns:p14="http://schemas.microsoft.com/office/powerpoint/2010/main" xmlns="" val="3866713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Treatment</a:t>
            </a:r>
            <a:endParaRPr lang="en-GB" b="1" dirty="0">
              <a:solidFill>
                <a:srgbClr val="0070C0"/>
              </a:solidFill>
            </a:endParaRPr>
          </a:p>
        </p:txBody>
      </p:sp>
      <p:sp>
        <p:nvSpPr>
          <p:cNvPr id="3" name="Content Placeholder 2"/>
          <p:cNvSpPr>
            <a:spLocks noGrp="1"/>
          </p:cNvSpPr>
          <p:nvPr>
            <p:ph idx="1"/>
          </p:nvPr>
        </p:nvSpPr>
        <p:spPr/>
        <p:txBody>
          <a:bodyPr/>
          <a:lstStyle/>
          <a:p>
            <a:r>
              <a:rPr lang="en-GB" b="1" dirty="0" smtClean="0"/>
              <a:t>Surgical Intervention</a:t>
            </a:r>
          </a:p>
          <a:p>
            <a:pPr lvl="1"/>
            <a:r>
              <a:rPr lang="en-GB" dirty="0" smtClean="0"/>
              <a:t>Anterior sphincteroplasty</a:t>
            </a:r>
          </a:p>
          <a:p>
            <a:pPr lvl="1"/>
            <a:endParaRPr lang="en-GB" dirty="0" smtClean="0"/>
          </a:p>
          <a:p>
            <a:pPr lvl="1"/>
            <a:r>
              <a:rPr lang="en-GB" dirty="0" smtClean="0"/>
              <a:t>Sacral Nerve Modulation</a:t>
            </a:r>
          </a:p>
          <a:p>
            <a:pPr lvl="2"/>
            <a:r>
              <a:rPr lang="en-GB" dirty="0" smtClean="0"/>
              <a:t>Posterior </a:t>
            </a:r>
            <a:r>
              <a:rPr lang="en-GB" dirty="0" err="1" smtClean="0"/>
              <a:t>Tibial</a:t>
            </a:r>
            <a:r>
              <a:rPr lang="en-GB" dirty="0" smtClean="0"/>
              <a:t> Nerve Stimulation</a:t>
            </a:r>
          </a:p>
          <a:p>
            <a:pPr lvl="2"/>
            <a:endParaRPr lang="en-GB" dirty="0" smtClean="0"/>
          </a:p>
          <a:p>
            <a:pPr lvl="1"/>
            <a:r>
              <a:rPr lang="en-GB" dirty="0" err="1" smtClean="0"/>
              <a:t>Graciloplasty</a:t>
            </a:r>
            <a:endParaRPr lang="en-GB" dirty="0" smtClean="0"/>
          </a:p>
          <a:p>
            <a:pPr lvl="1"/>
            <a:r>
              <a:rPr lang="en-GB" dirty="0" smtClean="0"/>
              <a:t>Artificial Bowel Sphincter</a:t>
            </a:r>
            <a:endParaRPr lang="en-GB" dirty="0"/>
          </a:p>
        </p:txBody>
      </p:sp>
    </p:spTree>
    <p:extLst>
      <p:ext uri="{BB962C8B-B14F-4D97-AF65-F5344CB8AC3E}">
        <p14:creationId xmlns:p14="http://schemas.microsoft.com/office/powerpoint/2010/main" xmlns="" val="1010194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Anterior Sphincteroplasty</a:t>
            </a:r>
            <a:endParaRPr lang="en-GB" b="1" dirty="0">
              <a:solidFill>
                <a:srgbClr val="0070C0"/>
              </a:solidFill>
            </a:endParaRPr>
          </a:p>
        </p:txBody>
      </p:sp>
      <p:pic>
        <p:nvPicPr>
          <p:cNvPr id="4" name="Content Placeholder 3" descr="DSCF0340.JPG"/>
          <p:cNvPicPr>
            <a:picLocks noGrp="1" noChangeAspect="1"/>
          </p:cNvPicPr>
          <p:nvPr>
            <p:ph idx="1"/>
          </p:nvPr>
        </p:nvPicPr>
        <p:blipFill>
          <a:blip r:embed="rId3" cstate="print"/>
          <a:stretch>
            <a:fillRect/>
          </a:stretch>
        </p:blipFill>
        <p:spPr>
          <a:xfrm rot="10800000">
            <a:off x="1554691" y="1600200"/>
            <a:ext cx="6034617" cy="4525963"/>
          </a:xfrm>
        </p:spPr>
      </p:pic>
    </p:spTree>
    <p:extLst>
      <p:ext uri="{BB962C8B-B14F-4D97-AF65-F5344CB8AC3E}">
        <p14:creationId xmlns:p14="http://schemas.microsoft.com/office/powerpoint/2010/main" xmlns="" val="149159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Identification of EAS/IAS</a:t>
            </a:r>
            <a:endParaRPr lang="en-GB" b="1" dirty="0">
              <a:solidFill>
                <a:srgbClr val="0070C0"/>
              </a:solidFill>
            </a:endParaRPr>
          </a:p>
        </p:txBody>
      </p:sp>
      <p:pic>
        <p:nvPicPr>
          <p:cNvPr id="4" name="Content Placeholder 3" descr="DSCF0348.JPG"/>
          <p:cNvPicPr>
            <a:picLocks noGrp="1" noChangeAspect="1"/>
          </p:cNvPicPr>
          <p:nvPr>
            <p:ph idx="1"/>
          </p:nvPr>
        </p:nvPicPr>
        <p:blipFill>
          <a:blip r:embed="rId3" cstate="print"/>
          <a:stretch>
            <a:fillRect/>
          </a:stretch>
        </p:blipFill>
        <p:spPr>
          <a:xfrm rot="10800000">
            <a:off x="1554691" y="1600200"/>
            <a:ext cx="6034617" cy="4525963"/>
          </a:xfrm>
        </p:spPr>
      </p:pic>
    </p:spTree>
    <p:extLst>
      <p:ext uri="{BB962C8B-B14F-4D97-AF65-F5344CB8AC3E}">
        <p14:creationId xmlns:p14="http://schemas.microsoft.com/office/powerpoint/2010/main" xmlns="" val="1878922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Mobilisation of EAS</a:t>
            </a:r>
            <a:endParaRPr lang="en-GB" b="1" dirty="0">
              <a:solidFill>
                <a:srgbClr val="0070C0"/>
              </a:solidFill>
            </a:endParaRPr>
          </a:p>
        </p:txBody>
      </p:sp>
      <p:pic>
        <p:nvPicPr>
          <p:cNvPr id="4" name="Content Placeholder 3" descr="DSCF0365.JPG"/>
          <p:cNvPicPr>
            <a:picLocks noGrp="1" noChangeAspect="1"/>
          </p:cNvPicPr>
          <p:nvPr>
            <p:ph idx="1"/>
          </p:nvPr>
        </p:nvPicPr>
        <p:blipFill>
          <a:blip r:embed="rId3" cstate="print"/>
          <a:srcRect l="10625" r="7033"/>
          <a:stretch>
            <a:fillRect/>
          </a:stretch>
        </p:blipFill>
        <p:spPr>
          <a:xfrm rot="16200000">
            <a:off x="2209800" y="1383109"/>
            <a:ext cx="4724400" cy="5310982"/>
          </a:xfrm>
        </p:spPr>
      </p:pic>
    </p:spTree>
    <p:extLst>
      <p:ext uri="{BB962C8B-B14F-4D97-AF65-F5344CB8AC3E}">
        <p14:creationId xmlns:p14="http://schemas.microsoft.com/office/powerpoint/2010/main" xmlns="" val="46743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Overlapping Repair</a:t>
            </a:r>
            <a:endParaRPr lang="en-GB" b="1" dirty="0">
              <a:solidFill>
                <a:srgbClr val="0070C0"/>
              </a:solidFill>
            </a:endParaRPr>
          </a:p>
        </p:txBody>
      </p:sp>
      <p:pic>
        <p:nvPicPr>
          <p:cNvPr id="4" name="Content Placeholder 3" descr="DSCF0373.JPG"/>
          <p:cNvPicPr>
            <a:picLocks noGrp="1" noChangeAspect="1"/>
          </p:cNvPicPr>
          <p:nvPr>
            <p:ph idx="1"/>
          </p:nvPr>
        </p:nvPicPr>
        <p:blipFill>
          <a:blip r:embed="rId3" cstate="print"/>
          <a:srcRect l="11237" r="20576"/>
          <a:stretch>
            <a:fillRect/>
          </a:stretch>
        </p:blipFill>
        <p:spPr>
          <a:xfrm rot="16200000">
            <a:off x="2192387" y="1438622"/>
            <a:ext cx="4759226" cy="5234782"/>
          </a:xfrm>
        </p:spPr>
      </p:pic>
    </p:spTree>
    <p:extLst>
      <p:ext uri="{BB962C8B-B14F-4D97-AF65-F5344CB8AC3E}">
        <p14:creationId xmlns:p14="http://schemas.microsoft.com/office/powerpoint/2010/main" xmlns="" val="2967725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Perineal Reconstruction</a:t>
            </a:r>
            <a:endParaRPr lang="en-GB" b="1" dirty="0">
              <a:solidFill>
                <a:srgbClr val="0070C0"/>
              </a:solidFill>
            </a:endParaRPr>
          </a:p>
        </p:txBody>
      </p:sp>
      <p:pic>
        <p:nvPicPr>
          <p:cNvPr id="4" name="Content Placeholder 3" descr="DSCF0377.JPG"/>
          <p:cNvPicPr>
            <a:picLocks noGrp="1" noChangeAspect="1"/>
          </p:cNvPicPr>
          <p:nvPr>
            <p:ph idx="1"/>
          </p:nvPr>
        </p:nvPicPr>
        <p:blipFill>
          <a:blip r:embed="rId3" cstate="print"/>
          <a:srcRect l="12500" r="15525"/>
          <a:stretch>
            <a:fillRect/>
          </a:stretch>
        </p:blipFill>
        <p:spPr>
          <a:xfrm rot="16200000">
            <a:off x="2060185" y="1418425"/>
            <a:ext cx="5023629" cy="5234782"/>
          </a:xfrm>
        </p:spPr>
      </p:pic>
    </p:spTree>
    <p:extLst>
      <p:ext uri="{BB962C8B-B14F-4D97-AF65-F5344CB8AC3E}">
        <p14:creationId xmlns:p14="http://schemas.microsoft.com/office/powerpoint/2010/main" xmlns="" val="584302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Anterior Sphincteroplasty</a:t>
            </a:r>
          </a:p>
        </p:txBody>
      </p:sp>
      <p:sp>
        <p:nvSpPr>
          <p:cNvPr id="90114" name="Rectangle 3"/>
          <p:cNvSpPr>
            <a:spLocks noGrp="1" noChangeArrowheads="1"/>
          </p:cNvSpPr>
          <p:nvPr>
            <p:ph type="body" idx="1"/>
          </p:nvPr>
        </p:nvSpPr>
        <p:spPr/>
        <p:txBody>
          <a:bodyPr>
            <a:normAutofit fontScale="92500" lnSpcReduction="10000"/>
          </a:bodyPr>
          <a:lstStyle/>
          <a:p>
            <a:pPr eaLnBrk="1" hangingPunct="1">
              <a:lnSpc>
                <a:spcPct val="90000"/>
              </a:lnSpc>
              <a:buNone/>
            </a:pPr>
            <a:r>
              <a:rPr lang="en-GB" b="1" dirty="0" smtClean="0">
                <a:ea typeface="ＭＳ Ｐゴシック" pitchFamily="34" charset="-128"/>
              </a:rPr>
              <a:t>Short-term results</a:t>
            </a:r>
          </a:p>
          <a:p>
            <a:pPr eaLnBrk="1" hangingPunct="1">
              <a:lnSpc>
                <a:spcPct val="90000"/>
              </a:lnSpc>
            </a:pPr>
            <a:r>
              <a:rPr lang="en-GB" dirty="0" smtClean="0">
                <a:ea typeface="ＭＳ Ｐゴシック" pitchFamily="34" charset="-128"/>
              </a:rPr>
              <a:t>Reasonable</a:t>
            </a:r>
          </a:p>
          <a:p>
            <a:pPr eaLnBrk="1" hangingPunct="1">
              <a:lnSpc>
                <a:spcPct val="90000"/>
              </a:lnSpc>
            </a:pPr>
            <a:r>
              <a:rPr lang="en-GB" dirty="0" smtClean="0">
                <a:ea typeface="ＭＳ Ｐゴシック" pitchFamily="34" charset="-128"/>
              </a:rPr>
              <a:t>70% improved continence at 2 years follow-up</a:t>
            </a:r>
          </a:p>
          <a:p>
            <a:pPr eaLnBrk="1" hangingPunct="1">
              <a:lnSpc>
                <a:spcPct val="90000"/>
              </a:lnSpc>
            </a:pPr>
            <a:endParaRPr lang="en-GB" sz="1700" dirty="0" smtClean="0">
              <a:ea typeface="ＭＳ Ｐゴシック" pitchFamily="34" charset="-128"/>
            </a:endParaRPr>
          </a:p>
          <a:p>
            <a:pPr eaLnBrk="1" hangingPunct="1">
              <a:lnSpc>
                <a:spcPct val="90000"/>
              </a:lnSpc>
              <a:buNone/>
            </a:pPr>
            <a:r>
              <a:rPr lang="en-GB" b="1" dirty="0" smtClean="0">
                <a:ea typeface="ＭＳ Ｐゴシック" pitchFamily="34" charset="-128"/>
              </a:rPr>
              <a:t>Long-term results</a:t>
            </a:r>
          </a:p>
          <a:p>
            <a:pPr eaLnBrk="1" hangingPunct="1">
              <a:lnSpc>
                <a:spcPct val="90000"/>
              </a:lnSpc>
            </a:pPr>
            <a:r>
              <a:rPr lang="en-GB" dirty="0" smtClean="0">
                <a:ea typeface="ＭＳ Ｐゴシック" pitchFamily="34" charset="-128"/>
              </a:rPr>
              <a:t>Deteriorate with age</a:t>
            </a:r>
          </a:p>
          <a:p>
            <a:pPr eaLnBrk="1" hangingPunct="1">
              <a:lnSpc>
                <a:spcPct val="90000"/>
              </a:lnSpc>
            </a:pPr>
            <a:r>
              <a:rPr lang="en-GB" dirty="0" smtClean="0">
                <a:ea typeface="ＭＳ Ｐゴシック" pitchFamily="34" charset="-128"/>
              </a:rPr>
              <a:t>50% improved continence at 5 years follow-up</a:t>
            </a:r>
          </a:p>
          <a:p>
            <a:pPr eaLnBrk="1" hangingPunct="1">
              <a:lnSpc>
                <a:spcPct val="90000"/>
              </a:lnSpc>
            </a:pPr>
            <a:r>
              <a:rPr lang="en-GB" dirty="0" smtClean="0">
                <a:ea typeface="ＭＳ Ｐゴシック" pitchFamily="34" charset="-128"/>
              </a:rPr>
              <a:t>Worse with:</a:t>
            </a:r>
          </a:p>
          <a:p>
            <a:pPr lvl="1">
              <a:lnSpc>
                <a:spcPct val="90000"/>
              </a:lnSpc>
            </a:pPr>
            <a:r>
              <a:rPr lang="en-GB" dirty="0" smtClean="0">
                <a:ea typeface="ＭＳ Ｐゴシック" pitchFamily="34" charset="-128"/>
              </a:rPr>
              <a:t>Large sphincter defect; multiple defects; atrophy; pudendal neuropathy</a:t>
            </a:r>
          </a:p>
        </p:txBody>
      </p:sp>
    </p:spTree>
    <p:extLst>
      <p:ext uri="{BB962C8B-B14F-4D97-AF65-F5344CB8AC3E}">
        <p14:creationId xmlns:p14="http://schemas.microsoft.com/office/powerpoint/2010/main" xmlns="" val="1443878860"/>
      </p:ext>
    </p:ext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normAutofit/>
          </a:bodyPr>
          <a:lstStyle/>
          <a:p>
            <a:pPr eaLnBrk="1" hangingPunct="1"/>
            <a:r>
              <a:rPr lang="en-GB" b="1" dirty="0" smtClean="0">
                <a:solidFill>
                  <a:srgbClr val="0070C0"/>
                </a:solidFill>
                <a:ea typeface="ＭＳ Ｐゴシック" pitchFamily="34" charset="-128"/>
              </a:rPr>
              <a:t>Sacral Nerve Modulation</a:t>
            </a:r>
          </a:p>
        </p:txBody>
      </p:sp>
      <p:pic>
        <p:nvPicPr>
          <p:cNvPr id="57347" name="Picture 3" descr="disegno con aghi S3"/>
          <p:cNvPicPr>
            <a:picLocks noChangeAspect="1" noChangeArrowheads="1"/>
          </p:cNvPicPr>
          <p:nvPr/>
        </p:nvPicPr>
        <p:blipFill>
          <a:blip r:embed="rId2">
            <a:lum bright="10000"/>
          </a:blip>
          <a:srcRect/>
          <a:stretch>
            <a:fillRect/>
          </a:stretch>
        </p:blipFill>
        <p:spPr bwMode="auto">
          <a:xfrm>
            <a:off x="5105400" y="2362200"/>
            <a:ext cx="3632200" cy="2724150"/>
          </a:xfrm>
          <a:prstGeom prst="rect">
            <a:avLst/>
          </a:prstGeom>
          <a:noFill/>
          <a:ln w="38100" cmpd="dbl">
            <a:solidFill>
              <a:srgbClr val="333300"/>
            </a:solidFill>
            <a:miter lim="800000"/>
            <a:headEnd/>
            <a:tailEnd/>
          </a:ln>
        </p:spPr>
      </p:pic>
      <p:grpSp>
        <p:nvGrpSpPr>
          <p:cNvPr id="2" name="Group 4"/>
          <p:cNvGrpSpPr>
            <a:grpSpLocks/>
          </p:cNvGrpSpPr>
          <p:nvPr/>
        </p:nvGrpSpPr>
        <p:grpSpPr bwMode="auto">
          <a:xfrm>
            <a:off x="304800" y="1905000"/>
            <a:ext cx="4622800" cy="3581400"/>
            <a:chOff x="122" y="1008"/>
            <a:chExt cx="3190" cy="2395"/>
          </a:xfrm>
        </p:grpSpPr>
        <p:pic>
          <p:nvPicPr>
            <p:cNvPr id="96260" name="Picture 5"/>
            <p:cNvPicPr>
              <a:picLocks noChangeArrowheads="1"/>
            </p:cNvPicPr>
            <p:nvPr/>
          </p:nvPicPr>
          <p:blipFill>
            <a:blip r:embed="rId3"/>
            <a:srcRect/>
            <a:stretch>
              <a:fillRect/>
            </a:stretch>
          </p:blipFill>
          <p:spPr bwMode="auto">
            <a:xfrm>
              <a:off x="583" y="1247"/>
              <a:ext cx="2729" cy="1944"/>
            </a:xfrm>
            <a:prstGeom prst="rect">
              <a:avLst/>
            </a:prstGeom>
            <a:noFill/>
            <a:ln w="12700">
              <a:noFill/>
              <a:miter lim="800000"/>
              <a:headEnd/>
              <a:tailEnd/>
            </a:ln>
          </p:spPr>
        </p:pic>
        <p:sp>
          <p:nvSpPr>
            <p:cNvPr id="96261" name="Arc 6"/>
            <p:cNvSpPr>
              <a:spLocks/>
            </p:cNvSpPr>
            <p:nvPr/>
          </p:nvSpPr>
          <p:spPr bwMode="auto">
            <a:xfrm rot="-1980000">
              <a:off x="1972" y="1008"/>
              <a:ext cx="799" cy="65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tx1"/>
              </a:solidFill>
              <a:round/>
              <a:headEnd/>
              <a:tailEnd/>
            </a:ln>
          </p:spPr>
          <p:txBody>
            <a:bodyPr wrap="none" anchor="ctr"/>
            <a:lstStyle/>
            <a:p>
              <a:endParaRPr lang="en-GB"/>
            </a:p>
          </p:txBody>
        </p:sp>
        <p:sp>
          <p:nvSpPr>
            <p:cNvPr id="96262" name="Arc 7"/>
            <p:cNvSpPr>
              <a:spLocks/>
            </p:cNvSpPr>
            <p:nvPr/>
          </p:nvSpPr>
          <p:spPr bwMode="auto">
            <a:xfrm rot="1620000">
              <a:off x="429" y="1008"/>
              <a:ext cx="885" cy="79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6"/>
                    <a:pt x="9661" y="8"/>
                    <a:pt x="21585" y="0"/>
                  </a:cubicBezTo>
                </a:path>
                <a:path w="21600" h="21600" stroke="0" extrusionOk="0">
                  <a:moveTo>
                    <a:pt x="-1" y="21599"/>
                  </a:moveTo>
                  <a:cubicBezTo>
                    <a:pt x="-1" y="9676"/>
                    <a:pt x="9661" y="8"/>
                    <a:pt x="21585" y="0"/>
                  </a:cubicBezTo>
                  <a:lnTo>
                    <a:pt x="21600" y="21600"/>
                  </a:lnTo>
                  <a:lnTo>
                    <a:pt x="-1" y="21599"/>
                  </a:lnTo>
                  <a:close/>
                </a:path>
              </a:pathLst>
            </a:custGeom>
            <a:noFill/>
            <a:ln w="12700" cap="rnd">
              <a:solidFill>
                <a:schemeClr val="tx1"/>
              </a:solidFill>
              <a:round/>
              <a:headEnd/>
              <a:tailEnd/>
            </a:ln>
          </p:spPr>
          <p:txBody>
            <a:bodyPr wrap="none" anchor="ctr"/>
            <a:lstStyle/>
            <a:p>
              <a:endParaRPr lang="en-GB"/>
            </a:p>
          </p:txBody>
        </p:sp>
        <p:sp>
          <p:nvSpPr>
            <p:cNvPr id="96263" name="Line 8"/>
            <p:cNvSpPr>
              <a:spLocks noChangeShapeType="1"/>
            </p:cNvSpPr>
            <p:nvPr/>
          </p:nvSpPr>
          <p:spPr bwMode="auto">
            <a:xfrm>
              <a:off x="1628" y="1562"/>
              <a:ext cx="0" cy="1348"/>
            </a:xfrm>
            <a:prstGeom prst="line">
              <a:avLst/>
            </a:prstGeom>
            <a:noFill/>
            <a:ln w="12700">
              <a:solidFill>
                <a:schemeClr val="tx1"/>
              </a:solidFill>
              <a:prstDash val="dash"/>
              <a:round/>
              <a:headEnd/>
              <a:tailEnd/>
            </a:ln>
          </p:spPr>
          <p:txBody>
            <a:bodyPr wrap="none" anchor="ctr"/>
            <a:lstStyle/>
            <a:p>
              <a:endParaRPr lang="en-GB"/>
            </a:p>
          </p:txBody>
        </p:sp>
        <p:sp>
          <p:nvSpPr>
            <p:cNvPr id="96264" name="Oval 9"/>
            <p:cNvSpPr>
              <a:spLocks noChangeArrowheads="1"/>
            </p:cNvSpPr>
            <p:nvPr/>
          </p:nvSpPr>
          <p:spPr bwMode="auto">
            <a:xfrm>
              <a:off x="1430" y="2118"/>
              <a:ext cx="81" cy="63"/>
            </a:xfrm>
            <a:prstGeom prst="ellipse">
              <a:avLst/>
            </a:prstGeom>
            <a:solidFill>
              <a:srgbClr val="FC0128"/>
            </a:solidFill>
            <a:ln w="12700">
              <a:solidFill>
                <a:srgbClr val="FC0128"/>
              </a:solidFill>
              <a:round/>
              <a:headEnd/>
              <a:tailEnd/>
            </a:ln>
          </p:spPr>
          <p:txBody>
            <a:bodyPr wrap="none" anchor="ctr"/>
            <a:lstStyle/>
            <a:p>
              <a:endParaRPr lang="en-US"/>
            </a:p>
          </p:txBody>
        </p:sp>
        <p:sp>
          <p:nvSpPr>
            <p:cNvPr id="96265" name="Oval 10"/>
            <p:cNvSpPr>
              <a:spLocks noChangeArrowheads="1"/>
            </p:cNvSpPr>
            <p:nvPr/>
          </p:nvSpPr>
          <p:spPr bwMode="auto">
            <a:xfrm>
              <a:off x="1459" y="2222"/>
              <a:ext cx="80" cy="63"/>
            </a:xfrm>
            <a:prstGeom prst="ellipse">
              <a:avLst/>
            </a:prstGeom>
            <a:solidFill>
              <a:srgbClr val="00FF00"/>
            </a:solidFill>
            <a:ln w="12700">
              <a:solidFill>
                <a:srgbClr val="00FF00"/>
              </a:solidFill>
              <a:round/>
              <a:headEnd/>
              <a:tailEnd/>
            </a:ln>
          </p:spPr>
          <p:txBody>
            <a:bodyPr wrap="none" anchor="ctr"/>
            <a:lstStyle/>
            <a:p>
              <a:endParaRPr lang="en-US"/>
            </a:p>
          </p:txBody>
        </p:sp>
        <p:sp>
          <p:nvSpPr>
            <p:cNvPr id="96266" name="Oval 11"/>
            <p:cNvSpPr>
              <a:spLocks noChangeArrowheads="1"/>
            </p:cNvSpPr>
            <p:nvPr/>
          </p:nvSpPr>
          <p:spPr bwMode="auto">
            <a:xfrm>
              <a:off x="400" y="2118"/>
              <a:ext cx="80" cy="63"/>
            </a:xfrm>
            <a:prstGeom prst="ellipse">
              <a:avLst/>
            </a:prstGeom>
            <a:solidFill>
              <a:srgbClr val="FC0128"/>
            </a:solidFill>
            <a:ln w="12700">
              <a:solidFill>
                <a:srgbClr val="FC0128"/>
              </a:solidFill>
              <a:round/>
              <a:headEnd/>
              <a:tailEnd/>
            </a:ln>
          </p:spPr>
          <p:txBody>
            <a:bodyPr wrap="none" anchor="ctr"/>
            <a:lstStyle/>
            <a:p>
              <a:endParaRPr lang="en-US"/>
            </a:p>
          </p:txBody>
        </p:sp>
        <p:sp>
          <p:nvSpPr>
            <p:cNvPr id="96267" name="Oval 12"/>
            <p:cNvSpPr>
              <a:spLocks noChangeArrowheads="1"/>
            </p:cNvSpPr>
            <p:nvPr/>
          </p:nvSpPr>
          <p:spPr bwMode="auto">
            <a:xfrm>
              <a:off x="400" y="2326"/>
              <a:ext cx="80" cy="63"/>
            </a:xfrm>
            <a:prstGeom prst="ellipse">
              <a:avLst/>
            </a:prstGeom>
            <a:solidFill>
              <a:srgbClr val="00FF00"/>
            </a:solidFill>
            <a:ln w="12700">
              <a:solidFill>
                <a:srgbClr val="00FF00"/>
              </a:solidFill>
              <a:round/>
              <a:headEnd/>
              <a:tailEnd/>
            </a:ln>
          </p:spPr>
          <p:txBody>
            <a:bodyPr wrap="none" anchor="ctr"/>
            <a:lstStyle/>
            <a:p>
              <a:endParaRPr lang="en-US"/>
            </a:p>
          </p:txBody>
        </p:sp>
        <p:sp>
          <p:nvSpPr>
            <p:cNvPr id="96268" name="Rectangle 13"/>
            <p:cNvSpPr>
              <a:spLocks noChangeArrowheads="1"/>
            </p:cNvSpPr>
            <p:nvPr/>
          </p:nvSpPr>
          <p:spPr bwMode="auto">
            <a:xfrm>
              <a:off x="427" y="2039"/>
              <a:ext cx="339" cy="263"/>
            </a:xfrm>
            <a:prstGeom prst="rect">
              <a:avLst/>
            </a:prstGeom>
            <a:noFill/>
            <a:ln w="12700">
              <a:noFill/>
              <a:miter lim="800000"/>
              <a:headEnd/>
              <a:tailEnd/>
            </a:ln>
          </p:spPr>
          <p:txBody>
            <a:bodyPr wrap="none" lIns="90488" tIns="44450" rIns="90488" bIns="44450">
              <a:spAutoFit/>
            </a:bodyPr>
            <a:lstStyle/>
            <a:p>
              <a:pPr algn="ctr" eaLnBrk="0" hangingPunct="0"/>
              <a:r>
                <a:rPr lang="en-US" sz="2000">
                  <a:solidFill>
                    <a:srgbClr val="FC0128"/>
                  </a:solidFill>
                </a:rPr>
                <a:t>S2</a:t>
              </a:r>
              <a:endParaRPr lang="en-US" sz="2400">
                <a:solidFill>
                  <a:srgbClr val="FC0128"/>
                </a:solidFill>
                <a:latin typeface="Americana XBd BT" charset="0"/>
              </a:endParaRPr>
            </a:p>
          </p:txBody>
        </p:sp>
        <p:sp>
          <p:nvSpPr>
            <p:cNvPr id="96269" name="Rectangle 14"/>
            <p:cNvSpPr>
              <a:spLocks noChangeArrowheads="1"/>
            </p:cNvSpPr>
            <p:nvPr/>
          </p:nvSpPr>
          <p:spPr bwMode="auto">
            <a:xfrm>
              <a:off x="427" y="2244"/>
              <a:ext cx="339" cy="263"/>
            </a:xfrm>
            <a:prstGeom prst="rect">
              <a:avLst/>
            </a:prstGeom>
            <a:noFill/>
            <a:ln w="12700">
              <a:noFill/>
              <a:miter lim="800000"/>
              <a:headEnd/>
              <a:tailEnd/>
            </a:ln>
          </p:spPr>
          <p:txBody>
            <a:bodyPr wrap="none" lIns="90488" tIns="44450" rIns="90488" bIns="44450">
              <a:spAutoFit/>
            </a:bodyPr>
            <a:lstStyle/>
            <a:p>
              <a:pPr algn="ctr" eaLnBrk="0" hangingPunct="0"/>
              <a:r>
                <a:rPr lang="en-US" sz="2000">
                  <a:solidFill>
                    <a:srgbClr val="00FF00"/>
                  </a:solidFill>
                </a:rPr>
                <a:t>S3</a:t>
              </a:r>
              <a:endParaRPr lang="en-US" sz="2400">
                <a:solidFill>
                  <a:srgbClr val="00FF00"/>
                </a:solidFill>
                <a:latin typeface="Americana XBd BT" charset="0"/>
              </a:endParaRPr>
            </a:p>
          </p:txBody>
        </p:sp>
        <p:sp>
          <p:nvSpPr>
            <p:cNvPr id="96270" name="Arc 15"/>
            <p:cNvSpPr>
              <a:spLocks/>
            </p:cNvSpPr>
            <p:nvPr/>
          </p:nvSpPr>
          <p:spPr bwMode="auto">
            <a:xfrm>
              <a:off x="1256" y="2231"/>
              <a:ext cx="191" cy="2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50800" cap="rnd">
              <a:solidFill>
                <a:schemeClr val="tx1"/>
              </a:solidFill>
              <a:round/>
              <a:headEnd/>
              <a:tailEnd/>
            </a:ln>
          </p:spPr>
          <p:txBody>
            <a:bodyPr wrap="none" anchor="ctr"/>
            <a:lstStyle/>
            <a:p>
              <a:endParaRPr lang="en-GB"/>
            </a:p>
          </p:txBody>
        </p:sp>
        <p:sp>
          <p:nvSpPr>
            <p:cNvPr id="96271" name="Arc 16"/>
            <p:cNvSpPr>
              <a:spLocks/>
            </p:cNvSpPr>
            <p:nvPr/>
          </p:nvSpPr>
          <p:spPr bwMode="auto">
            <a:xfrm rot="5880000">
              <a:off x="1815" y="2208"/>
              <a:ext cx="266" cy="2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50800" cap="rnd">
              <a:solidFill>
                <a:schemeClr val="tx1"/>
              </a:solidFill>
              <a:round/>
              <a:headEnd/>
              <a:tailEnd/>
            </a:ln>
          </p:spPr>
          <p:txBody>
            <a:bodyPr wrap="none" anchor="ctr"/>
            <a:lstStyle/>
            <a:p>
              <a:endParaRPr lang="en-GB"/>
            </a:p>
          </p:txBody>
        </p:sp>
        <p:sp>
          <p:nvSpPr>
            <p:cNvPr id="96272" name="Oval 17"/>
            <p:cNvSpPr>
              <a:spLocks noChangeArrowheads="1"/>
            </p:cNvSpPr>
            <p:nvPr/>
          </p:nvSpPr>
          <p:spPr bwMode="auto">
            <a:xfrm>
              <a:off x="1459" y="2326"/>
              <a:ext cx="80" cy="63"/>
            </a:xfrm>
            <a:prstGeom prst="ellipse">
              <a:avLst/>
            </a:prstGeom>
            <a:solidFill>
              <a:srgbClr val="FE9B03"/>
            </a:solidFill>
            <a:ln w="12700">
              <a:solidFill>
                <a:srgbClr val="FE9B03"/>
              </a:solidFill>
              <a:round/>
              <a:headEnd/>
              <a:tailEnd/>
            </a:ln>
          </p:spPr>
          <p:txBody>
            <a:bodyPr wrap="none" anchor="ctr"/>
            <a:lstStyle/>
            <a:p>
              <a:endParaRPr lang="en-US"/>
            </a:p>
          </p:txBody>
        </p:sp>
        <p:sp>
          <p:nvSpPr>
            <p:cNvPr id="96273" name="Oval 18"/>
            <p:cNvSpPr>
              <a:spLocks noChangeArrowheads="1"/>
            </p:cNvSpPr>
            <p:nvPr/>
          </p:nvSpPr>
          <p:spPr bwMode="auto">
            <a:xfrm>
              <a:off x="400" y="2500"/>
              <a:ext cx="80" cy="63"/>
            </a:xfrm>
            <a:prstGeom prst="ellipse">
              <a:avLst/>
            </a:prstGeom>
            <a:solidFill>
              <a:srgbClr val="FE9B03"/>
            </a:solidFill>
            <a:ln w="12700">
              <a:solidFill>
                <a:srgbClr val="FE9B03"/>
              </a:solidFill>
              <a:round/>
              <a:headEnd/>
              <a:tailEnd/>
            </a:ln>
          </p:spPr>
          <p:txBody>
            <a:bodyPr wrap="none" anchor="ctr"/>
            <a:lstStyle/>
            <a:p>
              <a:endParaRPr lang="en-US"/>
            </a:p>
          </p:txBody>
        </p:sp>
        <p:sp>
          <p:nvSpPr>
            <p:cNvPr id="96274" name="Rectangle 19"/>
            <p:cNvSpPr>
              <a:spLocks noChangeArrowheads="1"/>
            </p:cNvSpPr>
            <p:nvPr/>
          </p:nvSpPr>
          <p:spPr bwMode="auto">
            <a:xfrm>
              <a:off x="427" y="2418"/>
              <a:ext cx="339" cy="263"/>
            </a:xfrm>
            <a:prstGeom prst="rect">
              <a:avLst/>
            </a:prstGeom>
            <a:noFill/>
            <a:ln w="12700">
              <a:noFill/>
              <a:miter lim="800000"/>
              <a:headEnd/>
              <a:tailEnd/>
            </a:ln>
          </p:spPr>
          <p:txBody>
            <a:bodyPr wrap="none" lIns="90488" tIns="44450" rIns="90488" bIns="44450">
              <a:spAutoFit/>
            </a:bodyPr>
            <a:lstStyle/>
            <a:p>
              <a:pPr algn="ctr" eaLnBrk="0" hangingPunct="0"/>
              <a:r>
                <a:rPr lang="en-US" sz="2000">
                  <a:solidFill>
                    <a:srgbClr val="FE9B03"/>
                  </a:solidFill>
                </a:rPr>
                <a:t>S4</a:t>
              </a:r>
              <a:endParaRPr lang="en-US" sz="2400">
                <a:solidFill>
                  <a:srgbClr val="FE9B03"/>
                </a:solidFill>
                <a:latin typeface="Americana XBd BT" charset="0"/>
              </a:endParaRPr>
            </a:p>
          </p:txBody>
        </p:sp>
        <p:sp>
          <p:nvSpPr>
            <p:cNvPr id="96275" name="Oval 20"/>
            <p:cNvSpPr>
              <a:spLocks noChangeArrowheads="1"/>
            </p:cNvSpPr>
            <p:nvPr/>
          </p:nvSpPr>
          <p:spPr bwMode="auto">
            <a:xfrm>
              <a:off x="1945" y="1944"/>
              <a:ext cx="139" cy="168"/>
            </a:xfrm>
            <a:prstGeom prst="ellipse">
              <a:avLst/>
            </a:prstGeom>
            <a:solidFill>
              <a:schemeClr val="tx2"/>
            </a:solidFill>
            <a:ln w="12700">
              <a:solidFill>
                <a:srgbClr val="FFFF00"/>
              </a:solidFill>
              <a:round/>
              <a:headEnd/>
              <a:tailEnd/>
            </a:ln>
          </p:spPr>
          <p:txBody>
            <a:bodyPr wrap="none" anchor="ctr"/>
            <a:lstStyle/>
            <a:p>
              <a:endParaRPr lang="en-US"/>
            </a:p>
          </p:txBody>
        </p:sp>
        <p:sp>
          <p:nvSpPr>
            <p:cNvPr id="96276" name="Oval 21"/>
            <p:cNvSpPr>
              <a:spLocks noChangeArrowheads="1"/>
            </p:cNvSpPr>
            <p:nvPr/>
          </p:nvSpPr>
          <p:spPr bwMode="auto">
            <a:xfrm>
              <a:off x="1172" y="1944"/>
              <a:ext cx="139" cy="168"/>
            </a:xfrm>
            <a:prstGeom prst="ellipse">
              <a:avLst/>
            </a:prstGeom>
            <a:solidFill>
              <a:schemeClr val="tx2"/>
            </a:solidFill>
            <a:ln w="12700">
              <a:solidFill>
                <a:srgbClr val="FFFF00"/>
              </a:solidFill>
              <a:round/>
              <a:headEnd/>
              <a:tailEnd/>
            </a:ln>
          </p:spPr>
          <p:txBody>
            <a:bodyPr wrap="none" anchor="ctr"/>
            <a:lstStyle/>
            <a:p>
              <a:endParaRPr lang="en-US"/>
            </a:p>
          </p:txBody>
        </p:sp>
        <p:sp>
          <p:nvSpPr>
            <p:cNvPr id="96277" name="Oval 22"/>
            <p:cNvSpPr>
              <a:spLocks noChangeArrowheads="1"/>
            </p:cNvSpPr>
            <p:nvPr/>
          </p:nvSpPr>
          <p:spPr bwMode="auto">
            <a:xfrm>
              <a:off x="122" y="3191"/>
              <a:ext cx="139" cy="167"/>
            </a:xfrm>
            <a:prstGeom prst="ellipse">
              <a:avLst/>
            </a:prstGeom>
            <a:solidFill>
              <a:schemeClr val="tx2"/>
            </a:solidFill>
            <a:ln w="12700">
              <a:solidFill>
                <a:srgbClr val="FFFF00"/>
              </a:solidFill>
              <a:round/>
              <a:headEnd/>
              <a:tailEnd/>
            </a:ln>
          </p:spPr>
          <p:txBody>
            <a:bodyPr wrap="none" anchor="ctr"/>
            <a:lstStyle/>
            <a:p>
              <a:endParaRPr lang="en-US"/>
            </a:p>
          </p:txBody>
        </p:sp>
        <p:sp>
          <p:nvSpPr>
            <p:cNvPr id="96278" name="Rectangle 23"/>
            <p:cNvSpPr>
              <a:spLocks noChangeArrowheads="1"/>
            </p:cNvSpPr>
            <p:nvPr/>
          </p:nvSpPr>
          <p:spPr bwMode="auto">
            <a:xfrm>
              <a:off x="246" y="3160"/>
              <a:ext cx="1606" cy="243"/>
            </a:xfrm>
            <a:prstGeom prst="rect">
              <a:avLst/>
            </a:prstGeom>
            <a:noFill/>
            <a:ln w="12700">
              <a:noFill/>
              <a:miter lim="800000"/>
              <a:headEnd/>
              <a:tailEnd/>
            </a:ln>
          </p:spPr>
          <p:txBody>
            <a:bodyPr wrap="none" lIns="90488" tIns="44450" rIns="90488" bIns="44450">
              <a:spAutoFit/>
            </a:bodyPr>
            <a:lstStyle/>
            <a:p>
              <a:pPr algn="ctr" eaLnBrk="0" hangingPunct="0"/>
              <a:r>
                <a:rPr lang="en-US">
                  <a:solidFill>
                    <a:schemeClr val="tx2"/>
                  </a:solidFill>
                </a:rPr>
                <a:t>Posterior Iliac Spines</a:t>
              </a:r>
              <a:endParaRPr lang="en-US" sz="2000">
                <a:solidFill>
                  <a:schemeClr val="tx2"/>
                </a:solidFill>
                <a:latin typeface="Transit521 BT" pitchFamily="18" charset="0"/>
              </a:endParaRPr>
            </a:p>
          </p:txBody>
        </p:sp>
        <p:sp>
          <p:nvSpPr>
            <p:cNvPr id="96279" name="Line 24"/>
            <p:cNvSpPr>
              <a:spLocks noChangeShapeType="1"/>
            </p:cNvSpPr>
            <p:nvPr/>
          </p:nvSpPr>
          <p:spPr bwMode="auto">
            <a:xfrm flipH="1">
              <a:off x="939" y="2326"/>
              <a:ext cx="406" cy="688"/>
            </a:xfrm>
            <a:prstGeom prst="line">
              <a:avLst/>
            </a:prstGeom>
            <a:noFill/>
            <a:ln w="12700">
              <a:solidFill>
                <a:schemeClr val="tx1"/>
              </a:solidFill>
              <a:round/>
              <a:headEnd type="triangle" w="med" len="med"/>
              <a:tailEnd/>
            </a:ln>
          </p:spPr>
          <p:txBody>
            <a:bodyPr wrap="none" anchor="ctr"/>
            <a:lstStyle/>
            <a:p>
              <a:endParaRPr lang="en-GB"/>
            </a:p>
          </p:txBody>
        </p:sp>
        <p:sp>
          <p:nvSpPr>
            <p:cNvPr id="96280" name="Rectangle 25"/>
            <p:cNvSpPr>
              <a:spLocks noChangeArrowheads="1"/>
            </p:cNvSpPr>
            <p:nvPr/>
          </p:nvSpPr>
          <p:spPr bwMode="auto">
            <a:xfrm>
              <a:off x="228" y="2976"/>
              <a:ext cx="1019" cy="243"/>
            </a:xfrm>
            <a:prstGeom prst="rect">
              <a:avLst/>
            </a:prstGeom>
            <a:noFill/>
            <a:ln w="12700">
              <a:noFill/>
              <a:miter lim="800000"/>
              <a:headEnd/>
              <a:tailEnd/>
            </a:ln>
          </p:spPr>
          <p:txBody>
            <a:bodyPr wrap="none" lIns="90488" tIns="44450" rIns="90488" bIns="44450">
              <a:spAutoFit/>
            </a:bodyPr>
            <a:lstStyle/>
            <a:p>
              <a:pPr algn="ctr" eaLnBrk="0" hangingPunct="0"/>
              <a:r>
                <a:rPr lang="en-US"/>
                <a:t>Sciatic notch</a:t>
              </a:r>
              <a:endParaRPr lang="en-US" sz="2000">
                <a:latin typeface="Transit521 BT" pitchFamily="18" charset="0"/>
              </a:endParaRPr>
            </a:p>
          </p:txBody>
        </p:sp>
      </p:grpSp>
    </p:spTree>
    <p:extLst>
      <p:ext uri="{BB962C8B-B14F-4D97-AF65-F5344CB8AC3E}">
        <p14:creationId xmlns:p14="http://schemas.microsoft.com/office/powerpoint/2010/main" xmlns="" val="1773548725"/>
      </p:ext>
    </p:extLst>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Sacral Nerve Modulation</a:t>
            </a:r>
            <a:endParaRPr lang="en-GB" b="1" dirty="0">
              <a:solidFill>
                <a:srgbClr val="0070C0"/>
              </a:solidFill>
            </a:endParaRPr>
          </a:p>
        </p:txBody>
      </p:sp>
      <p:pic>
        <p:nvPicPr>
          <p:cNvPr id="6" name="Picture 5" descr="Test%20stim%20L.jpg"/>
          <p:cNvPicPr>
            <a:picLocks noChangeAspect="1"/>
          </p:cNvPicPr>
          <p:nvPr/>
        </p:nvPicPr>
        <p:blipFill>
          <a:blip r:embed="rId3" cstate="print"/>
          <a:stretch>
            <a:fillRect/>
          </a:stretch>
        </p:blipFill>
        <p:spPr>
          <a:xfrm>
            <a:off x="4343400" y="1676400"/>
            <a:ext cx="4619244" cy="4650246"/>
          </a:xfrm>
          <a:prstGeom prst="rect">
            <a:avLst/>
          </a:prstGeom>
        </p:spPr>
      </p:pic>
      <p:sp>
        <p:nvSpPr>
          <p:cNvPr id="8" name="Content Placeholder 7"/>
          <p:cNvSpPr>
            <a:spLocks noGrp="1"/>
          </p:cNvSpPr>
          <p:nvPr>
            <p:ph idx="1"/>
          </p:nvPr>
        </p:nvSpPr>
        <p:spPr>
          <a:xfrm>
            <a:off x="381000" y="1600200"/>
            <a:ext cx="8229600" cy="4525963"/>
          </a:xfrm>
        </p:spPr>
        <p:txBody>
          <a:bodyPr/>
          <a:lstStyle/>
          <a:p>
            <a:pPr>
              <a:buNone/>
            </a:pPr>
            <a:r>
              <a:rPr lang="en-GB" b="1" dirty="0" smtClean="0"/>
              <a:t>Test stimulation</a:t>
            </a:r>
          </a:p>
          <a:p>
            <a:pPr>
              <a:buNone/>
            </a:pPr>
            <a:endParaRPr lang="en-GB" b="1" dirty="0" smtClean="0"/>
          </a:p>
          <a:p>
            <a:r>
              <a:rPr lang="en-GB" dirty="0" smtClean="0"/>
              <a:t>S3 stimulation</a:t>
            </a:r>
          </a:p>
          <a:p>
            <a:r>
              <a:rPr lang="en-GB" dirty="0" smtClean="0"/>
              <a:t>Anal &amp; toe response</a:t>
            </a:r>
          </a:p>
          <a:p>
            <a:r>
              <a:rPr lang="en-GB" dirty="0" smtClean="0"/>
              <a:t>2 weeks</a:t>
            </a:r>
          </a:p>
          <a:p>
            <a:r>
              <a:rPr lang="en-GB" dirty="0" smtClean="0"/>
              <a:t>Bowel diary</a:t>
            </a:r>
          </a:p>
          <a:p>
            <a:r>
              <a:rPr lang="en-GB" dirty="0" smtClean="0"/>
              <a:t>50% improvement</a:t>
            </a:r>
            <a:endParaRPr lang="en-GB" dirty="0"/>
          </a:p>
        </p:txBody>
      </p:sp>
    </p:spTree>
    <p:extLst>
      <p:ext uri="{BB962C8B-B14F-4D97-AF65-F5344CB8AC3E}">
        <p14:creationId xmlns:p14="http://schemas.microsoft.com/office/powerpoint/2010/main" xmlns="" val="311749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Pathophysiology</a:t>
            </a:r>
            <a:endParaRPr lang="en-GB" b="1" dirty="0">
              <a:solidFill>
                <a:srgbClr val="0070C0"/>
              </a:solidFill>
            </a:endParaRPr>
          </a:p>
        </p:txBody>
      </p:sp>
      <p:sp>
        <p:nvSpPr>
          <p:cNvPr id="3" name="Content Placeholder 2"/>
          <p:cNvSpPr>
            <a:spLocks noGrp="1"/>
          </p:cNvSpPr>
          <p:nvPr>
            <p:ph idx="1"/>
          </p:nvPr>
        </p:nvSpPr>
        <p:spPr/>
        <p:txBody>
          <a:bodyPr/>
          <a:lstStyle/>
          <a:p>
            <a:pPr>
              <a:buNone/>
            </a:pPr>
            <a:r>
              <a:rPr lang="en-GB" dirty="0" smtClean="0"/>
              <a:t>Complex, multifactorial aetiology</a:t>
            </a:r>
          </a:p>
          <a:p>
            <a:pPr>
              <a:buNone/>
            </a:pPr>
            <a:endParaRPr lang="en-GB" sz="1600" dirty="0" smtClean="0"/>
          </a:p>
          <a:p>
            <a:r>
              <a:rPr lang="en-GB" dirty="0" smtClean="0"/>
              <a:t>Stool frequency</a:t>
            </a:r>
          </a:p>
          <a:p>
            <a:r>
              <a:rPr lang="en-GB" dirty="0" smtClean="0"/>
              <a:t>Stool consistency</a:t>
            </a:r>
          </a:p>
          <a:p>
            <a:r>
              <a:rPr lang="en-GB" dirty="0" smtClean="0"/>
              <a:t>Rectal sensitivity</a:t>
            </a:r>
          </a:p>
          <a:p>
            <a:r>
              <a:rPr lang="en-GB" dirty="0" smtClean="0"/>
              <a:t>Rectal evacuation</a:t>
            </a:r>
          </a:p>
          <a:p>
            <a:r>
              <a:rPr lang="en-GB" dirty="0" smtClean="0"/>
              <a:t>Anal sphincter dysfunction</a:t>
            </a:r>
            <a:endParaRPr lang="en-GB" dirty="0"/>
          </a:p>
        </p:txBody>
      </p:sp>
      <p:pic>
        <p:nvPicPr>
          <p:cNvPr id="5" name="Picture 2"/>
          <p:cNvPicPr>
            <a:picLocks noChangeAspect="1" noChangeArrowheads="1"/>
          </p:cNvPicPr>
          <p:nvPr/>
        </p:nvPicPr>
        <p:blipFill>
          <a:blip r:embed="rId3"/>
          <a:srcRect/>
          <a:stretch>
            <a:fillRect/>
          </a:stretch>
        </p:blipFill>
        <p:spPr bwMode="auto">
          <a:xfrm>
            <a:off x="5562600" y="2286000"/>
            <a:ext cx="2949943" cy="3840163"/>
          </a:xfrm>
          <a:prstGeom prst="rect">
            <a:avLst/>
          </a:prstGeom>
          <a:noFill/>
          <a:ln w="9525">
            <a:noFill/>
            <a:miter lim="800000"/>
            <a:headEnd/>
            <a:tailEnd/>
          </a:ln>
          <a:effectLst/>
        </p:spPr>
      </p:pic>
    </p:spTree>
    <p:extLst>
      <p:ext uri="{BB962C8B-B14F-4D97-AF65-F5344CB8AC3E}">
        <p14:creationId xmlns:p14="http://schemas.microsoft.com/office/powerpoint/2010/main" xmlns="" val="405161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Sacral Nerve Modulation</a:t>
            </a:r>
            <a:endParaRPr lang="en-GB" b="1" dirty="0">
              <a:solidFill>
                <a:srgbClr val="0070C0"/>
              </a:solidFill>
            </a:endParaRPr>
          </a:p>
        </p:txBody>
      </p:sp>
      <p:sp>
        <p:nvSpPr>
          <p:cNvPr id="3" name="Content Placeholder 2"/>
          <p:cNvSpPr>
            <a:spLocks noGrp="1"/>
          </p:cNvSpPr>
          <p:nvPr>
            <p:ph idx="1"/>
          </p:nvPr>
        </p:nvSpPr>
        <p:spPr/>
        <p:txBody>
          <a:bodyPr/>
          <a:lstStyle/>
          <a:p>
            <a:pPr>
              <a:buNone/>
            </a:pPr>
            <a:r>
              <a:rPr lang="en-GB" b="1" dirty="0" smtClean="0"/>
              <a:t>Permanent Implant</a:t>
            </a:r>
          </a:p>
          <a:p>
            <a:endParaRPr lang="en-GB" dirty="0" smtClean="0"/>
          </a:p>
          <a:p>
            <a:r>
              <a:rPr lang="en-GB" dirty="0" smtClean="0"/>
              <a:t>S3 implant</a:t>
            </a:r>
          </a:p>
          <a:p>
            <a:r>
              <a:rPr lang="en-GB" dirty="0" err="1" smtClean="0"/>
              <a:t>Interstim</a:t>
            </a:r>
            <a:r>
              <a:rPr lang="en-GB" dirty="0" smtClean="0"/>
              <a:t> buried in</a:t>
            </a:r>
          </a:p>
          <a:p>
            <a:pPr>
              <a:buNone/>
            </a:pPr>
            <a:r>
              <a:rPr lang="en-GB" dirty="0" smtClean="0"/>
              <a:t>	buttock</a:t>
            </a:r>
          </a:p>
          <a:p>
            <a:r>
              <a:rPr lang="en-GB" dirty="0" smtClean="0"/>
              <a:t>Remote programmer</a:t>
            </a:r>
            <a:endParaRPr lang="en-GB" dirty="0"/>
          </a:p>
        </p:txBody>
      </p:sp>
      <p:pic>
        <p:nvPicPr>
          <p:cNvPr id="4" name="Picture 3" descr="implantwithtinedlead2.jpg"/>
          <p:cNvPicPr>
            <a:picLocks noChangeAspect="1"/>
          </p:cNvPicPr>
          <p:nvPr/>
        </p:nvPicPr>
        <p:blipFill>
          <a:blip r:embed="rId3" cstate="print"/>
          <a:srcRect l="4360" t="6987" r="6267" b="4505"/>
          <a:stretch>
            <a:fillRect/>
          </a:stretch>
        </p:blipFill>
        <p:spPr>
          <a:xfrm>
            <a:off x="5334000" y="1371600"/>
            <a:ext cx="3124200" cy="2895600"/>
          </a:xfrm>
          <a:prstGeom prst="rect">
            <a:avLst/>
          </a:prstGeom>
        </p:spPr>
      </p:pic>
      <p:pic>
        <p:nvPicPr>
          <p:cNvPr id="5" name="Picture 4" descr="Tined%20lead.jpg"/>
          <p:cNvPicPr>
            <a:picLocks noChangeAspect="1"/>
          </p:cNvPicPr>
          <p:nvPr/>
        </p:nvPicPr>
        <p:blipFill>
          <a:blip r:embed="rId4" cstate="print"/>
          <a:stretch>
            <a:fillRect/>
          </a:stretch>
        </p:blipFill>
        <p:spPr>
          <a:xfrm>
            <a:off x="4572000" y="4419600"/>
            <a:ext cx="2103120" cy="2103120"/>
          </a:xfrm>
          <a:prstGeom prst="rect">
            <a:avLst/>
          </a:prstGeom>
        </p:spPr>
      </p:pic>
      <p:pic>
        <p:nvPicPr>
          <p:cNvPr id="6" name="Content Placeholder 3" descr="11002099944is.jpg"/>
          <p:cNvPicPr>
            <a:picLocks noChangeAspect="1"/>
          </p:cNvPicPr>
          <p:nvPr/>
        </p:nvPicPr>
        <p:blipFill>
          <a:blip r:embed="rId5" cstate="print"/>
          <a:stretch>
            <a:fillRect/>
          </a:stretch>
        </p:blipFill>
        <p:spPr>
          <a:xfrm>
            <a:off x="6934200" y="4416172"/>
            <a:ext cx="1981200" cy="2070354"/>
          </a:xfrm>
          <a:prstGeom prst="rect">
            <a:avLst/>
          </a:prstGeom>
        </p:spPr>
      </p:pic>
    </p:spTree>
    <p:extLst>
      <p:ext uri="{BB962C8B-B14F-4D97-AF65-F5344CB8AC3E}">
        <p14:creationId xmlns:p14="http://schemas.microsoft.com/office/powerpoint/2010/main" xmlns="" val="15034546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b="1" dirty="0" smtClean="0">
                <a:solidFill>
                  <a:srgbClr val="0070C0"/>
                </a:solidFill>
                <a:ea typeface="ＭＳ Ｐゴシック" pitchFamily="34" charset="-128"/>
              </a:rPr>
              <a:t>Posterior </a:t>
            </a:r>
            <a:r>
              <a:rPr lang="en-US" b="1" dirty="0" err="1" smtClean="0">
                <a:solidFill>
                  <a:srgbClr val="0070C0"/>
                </a:solidFill>
                <a:ea typeface="ＭＳ Ｐゴシック" pitchFamily="34" charset="-128"/>
              </a:rPr>
              <a:t>Tibial</a:t>
            </a:r>
            <a:r>
              <a:rPr lang="en-US" b="1" dirty="0" smtClean="0">
                <a:solidFill>
                  <a:srgbClr val="0070C0"/>
                </a:solidFill>
                <a:ea typeface="ＭＳ Ｐゴシック" pitchFamily="34" charset="-128"/>
              </a:rPr>
              <a:t> Nerve Stimulation</a:t>
            </a:r>
          </a:p>
        </p:txBody>
      </p:sp>
      <p:pic>
        <p:nvPicPr>
          <p:cNvPr id="98306" name="Content Placeholder 8" descr="ptns_foto.jpg"/>
          <p:cNvPicPr>
            <a:picLocks noGrp="1" noChangeAspect="1"/>
          </p:cNvPicPr>
          <p:nvPr>
            <p:ph idx="1"/>
          </p:nvPr>
        </p:nvPicPr>
        <p:blipFill>
          <a:blip r:embed="rId3" cstate="print"/>
          <a:srcRect l="-58186" r="-58186"/>
          <a:stretch>
            <a:fillRect/>
          </a:stretch>
        </p:blipFill>
        <p:spPr>
          <a:xfrm>
            <a:off x="3581400" y="1676400"/>
            <a:ext cx="6878638" cy="4038600"/>
          </a:xfrm>
        </p:spPr>
      </p:pic>
      <p:pic>
        <p:nvPicPr>
          <p:cNvPr id="98307" name="Picture 9" descr="250px-Gray828.png"/>
          <p:cNvPicPr>
            <a:picLocks noChangeAspect="1"/>
          </p:cNvPicPr>
          <p:nvPr/>
        </p:nvPicPr>
        <p:blipFill>
          <a:blip r:embed="rId4"/>
          <a:srcRect/>
          <a:stretch>
            <a:fillRect/>
          </a:stretch>
        </p:blipFill>
        <p:spPr bwMode="auto">
          <a:xfrm>
            <a:off x="838200" y="1524000"/>
            <a:ext cx="3175000" cy="4191000"/>
          </a:xfrm>
          <a:prstGeom prst="rect">
            <a:avLst/>
          </a:prstGeom>
          <a:noFill/>
          <a:ln w="9525">
            <a:noFill/>
            <a:miter lim="800000"/>
            <a:headEnd/>
            <a:tailEnd/>
          </a:ln>
        </p:spPr>
      </p:pic>
    </p:spTree>
    <p:extLst>
      <p:ext uri="{BB962C8B-B14F-4D97-AF65-F5344CB8AC3E}">
        <p14:creationId xmlns:p14="http://schemas.microsoft.com/office/powerpoint/2010/main" xmlns="" val="4068156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Treatment Options</a:t>
            </a:r>
          </a:p>
        </p:txBody>
      </p:sp>
      <p:sp>
        <p:nvSpPr>
          <p:cNvPr id="94210" name="Rectangle 3"/>
          <p:cNvSpPr>
            <a:spLocks noGrp="1" noChangeArrowheads="1"/>
          </p:cNvSpPr>
          <p:nvPr>
            <p:ph type="body" idx="1"/>
          </p:nvPr>
        </p:nvSpPr>
        <p:spPr/>
        <p:txBody>
          <a:bodyPr/>
          <a:lstStyle/>
          <a:p>
            <a:pPr eaLnBrk="1" hangingPunct="1">
              <a:buNone/>
            </a:pPr>
            <a:r>
              <a:rPr lang="en-GB" b="1" dirty="0" smtClean="0">
                <a:ea typeface="ＭＳ Ｐゴシック" pitchFamily="34" charset="-128"/>
              </a:rPr>
              <a:t>Complex 2</a:t>
            </a:r>
            <a:r>
              <a:rPr lang="en-GB" b="1" baseline="30000" dirty="0" smtClean="0">
                <a:ea typeface="ＭＳ Ｐゴシック" pitchFamily="34" charset="-128"/>
              </a:rPr>
              <a:t>nd</a:t>
            </a:r>
            <a:r>
              <a:rPr lang="en-GB" b="1" dirty="0" smtClean="0">
                <a:ea typeface="ＭＳ Ｐゴシック" pitchFamily="34" charset="-128"/>
              </a:rPr>
              <a:t> line Surgery</a:t>
            </a:r>
          </a:p>
          <a:p>
            <a:pPr marL="342900" lvl="1" indent="-342900">
              <a:buFont typeface="Arial" pitchFamily="34" charset="0"/>
              <a:buChar char="•"/>
            </a:pPr>
            <a:endParaRPr lang="en-GB" sz="3200" dirty="0" smtClean="0">
              <a:ea typeface="ＭＳ Ｐゴシック" pitchFamily="34" charset="-128"/>
            </a:endParaRPr>
          </a:p>
          <a:p>
            <a:pPr marL="342900" lvl="1" indent="-342900">
              <a:buFont typeface="Arial" pitchFamily="34" charset="0"/>
              <a:buChar char="•"/>
            </a:pPr>
            <a:r>
              <a:rPr lang="en-GB" sz="3200" dirty="0" smtClean="0">
                <a:ea typeface="ＭＳ Ｐゴシック" pitchFamily="34" charset="-128"/>
              </a:rPr>
              <a:t>Stimulated </a:t>
            </a:r>
            <a:r>
              <a:rPr lang="en-GB" sz="3200" dirty="0" err="1" smtClean="0">
                <a:ea typeface="ＭＳ Ｐゴシック" pitchFamily="34" charset="-128"/>
              </a:rPr>
              <a:t>gracilis</a:t>
            </a:r>
            <a:r>
              <a:rPr lang="en-GB" sz="3200" dirty="0" smtClean="0">
                <a:ea typeface="ＭＳ Ｐゴシック" pitchFamily="34" charset="-128"/>
              </a:rPr>
              <a:t> neo-sphincter</a:t>
            </a:r>
          </a:p>
          <a:p>
            <a:pPr marL="342900" lvl="1" indent="-342900">
              <a:buFont typeface="Arial" pitchFamily="34" charset="0"/>
              <a:buChar char="•"/>
            </a:pPr>
            <a:endParaRPr lang="en-GB" sz="3200" dirty="0" smtClean="0">
              <a:ea typeface="ＭＳ Ｐゴシック" pitchFamily="34" charset="-128"/>
            </a:endParaRPr>
          </a:p>
          <a:p>
            <a:pPr marL="342900" lvl="1" indent="-342900">
              <a:buFont typeface="Arial" pitchFamily="34" charset="0"/>
              <a:buChar char="•"/>
            </a:pPr>
            <a:r>
              <a:rPr lang="en-GB" sz="3200" dirty="0" smtClean="0">
                <a:ea typeface="ＭＳ Ｐゴシック" pitchFamily="34" charset="-128"/>
              </a:rPr>
              <a:t>Artificial bowel sphincter</a:t>
            </a:r>
            <a:endParaRPr lang="en-GB" dirty="0" smtClean="0">
              <a:ea typeface="ＭＳ Ｐゴシック" pitchFamily="34" charset="-128"/>
            </a:endParaRPr>
          </a:p>
          <a:p>
            <a:pPr eaLnBrk="1" hangingPunct="1"/>
            <a:endParaRPr lang="en-GB" dirty="0" smtClean="0">
              <a:ea typeface="ＭＳ Ｐゴシック" pitchFamily="34" charset="-128"/>
            </a:endParaRPr>
          </a:p>
          <a:p>
            <a:pPr eaLnBrk="1" hangingPunct="1"/>
            <a:endParaRPr lang="en-GB" dirty="0" smtClean="0">
              <a:ea typeface="ＭＳ Ｐゴシック" pitchFamily="34" charset="-128"/>
            </a:endParaRPr>
          </a:p>
          <a:p>
            <a:pPr lvl="1" eaLnBrk="1" hangingPunct="1"/>
            <a:endParaRPr lang="en-GB" sz="3200" dirty="0" smtClean="0">
              <a:ea typeface="ＭＳ Ｐゴシック" pitchFamily="34" charset="-128"/>
            </a:endParaRPr>
          </a:p>
          <a:p>
            <a:pPr lvl="1" eaLnBrk="1" hangingPunct="1"/>
            <a:endParaRPr lang="en-GB" dirty="0" smtClean="0">
              <a:ea typeface="ＭＳ Ｐゴシック" pitchFamily="34" charset="-128"/>
            </a:endParaRPr>
          </a:p>
        </p:txBody>
      </p:sp>
    </p:spTree>
    <p:extLst>
      <p:ext uri="{BB962C8B-B14F-4D97-AF65-F5344CB8AC3E}">
        <p14:creationId xmlns:p14="http://schemas.microsoft.com/office/powerpoint/2010/main" xmlns="" val="2314927533"/>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normAutofit/>
          </a:bodyPr>
          <a:lstStyle/>
          <a:p>
            <a:pPr eaLnBrk="1" hangingPunct="1"/>
            <a:r>
              <a:rPr lang="en-GB" b="1" dirty="0" smtClean="0">
                <a:solidFill>
                  <a:srgbClr val="0070C0"/>
                </a:solidFill>
                <a:ea typeface="ＭＳ Ｐゴシック" pitchFamily="34" charset="-128"/>
              </a:rPr>
              <a:t>Stimulated </a:t>
            </a:r>
            <a:r>
              <a:rPr lang="en-GB" b="1" dirty="0" err="1" smtClean="0">
                <a:solidFill>
                  <a:srgbClr val="0070C0"/>
                </a:solidFill>
                <a:ea typeface="ＭＳ Ｐゴシック" pitchFamily="34" charset="-128"/>
              </a:rPr>
              <a:t>Gracilis</a:t>
            </a:r>
            <a:endParaRPr lang="en-GB" b="1" dirty="0" smtClean="0">
              <a:solidFill>
                <a:srgbClr val="0070C0"/>
              </a:solidFill>
              <a:ea typeface="ＭＳ Ｐゴシック" pitchFamily="34" charset="-128"/>
            </a:endParaRPr>
          </a:p>
        </p:txBody>
      </p:sp>
      <p:sp>
        <p:nvSpPr>
          <p:cNvPr id="99330" name="Rectangle 3"/>
          <p:cNvSpPr>
            <a:spLocks noGrp="1" noChangeArrowheads="1"/>
          </p:cNvSpPr>
          <p:nvPr>
            <p:ph type="body" idx="1"/>
          </p:nvPr>
        </p:nvSpPr>
        <p:spPr/>
        <p:txBody>
          <a:bodyPr/>
          <a:lstStyle/>
          <a:p>
            <a:pPr eaLnBrk="1" hangingPunct="1"/>
            <a:r>
              <a:rPr lang="en-GB" dirty="0" err="1" smtClean="0">
                <a:ea typeface="ＭＳ Ｐゴシック" pitchFamily="34" charset="-128"/>
              </a:rPr>
              <a:t>Gracilis</a:t>
            </a:r>
            <a:r>
              <a:rPr lang="en-GB" dirty="0" smtClean="0">
                <a:ea typeface="ＭＳ Ｐゴシック" pitchFamily="34" charset="-128"/>
              </a:rPr>
              <a:t> muscle is mobilised</a:t>
            </a:r>
          </a:p>
          <a:p>
            <a:pPr eaLnBrk="1" hangingPunct="1">
              <a:buFontTx/>
              <a:buNone/>
            </a:pPr>
            <a:r>
              <a:rPr lang="en-GB" dirty="0" smtClean="0">
                <a:latin typeface="Symbol" pitchFamily="18" charset="2"/>
                <a:ea typeface="ＭＳ Ｐゴシック" pitchFamily="34" charset="-128"/>
              </a:rPr>
              <a:t>	</a:t>
            </a:r>
            <a:r>
              <a:rPr lang="en-GB" dirty="0" err="1" smtClean="0">
                <a:latin typeface="Symbol" pitchFamily="18" charset="2"/>
                <a:ea typeface="ＭＳ Ｐゴシック" pitchFamily="34" charset="-128"/>
              </a:rPr>
              <a:t>a/g</a:t>
            </a:r>
            <a:r>
              <a:rPr lang="en-GB" dirty="0" smtClean="0">
                <a:ea typeface="ＭＳ Ｐゴシック" pitchFamily="34" charset="-128"/>
              </a:rPr>
              <a:t> wrap configuration is used</a:t>
            </a:r>
          </a:p>
          <a:p>
            <a:pPr eaLnBrk="1" hangingPunct="1"/>
            <a:r>
              <a:rPr lang="en-GB" dirty="0" smtClean="0">
                <a:ea typeface="ＭＳ Ｐゴシック" pitchFamily="34" charset="-128"/>
              </a:rPr>
              <a:t>Neurovascular bundle identified</a:t>
            </a:r>
          </a:p>
          <a:p>
            <a:pPr eaLnBrk="1" hangingPunct="1"/>
            <a:r>
              <a:rPr lang="en-GB" dirty="0" smtClean="0">
                <a:ea typeface="ＭＳ Ｐゴシック" pitchFamily="34" charset="-128"/>
              </a:rPr>
              <a:t>Chronic nerve stimulation coverts the fast twitch muscle to a slow twitch muscle</a:t>
            </a:r>
          </a:p>
          <a:p>
            <a:pPr eaLnBrk="1" hangingPunct="1"/>
            <a:r>
              <a:rPr lang="en-GB" dirty="0" smtClean="0">
                <a:ea typeface="ＭＳ Ｐゴシック" pitchFamily="34" charset="-128"/>
              </a:rPr>
              <a:t>Requires defunctioning stoma during period of adaptation</a:t>
            </a:r>
          </a:p>
          <a:p>
            <a:pPr eaLnBrk="1" hangingPunct="1">
              <a:buFont typeface="Symbol" pitchFamily="18" charset="2"/>
              <a:buChar char=" "/>
            </a:pPr>
            <a:endParaRPr lang="en-GB" dirty="0" smtClean="0">
              <a:latin typeface="Symbol" pitchFamily="18" charset="2"/>
              <a:ea typeface="ＭＳ Ｐゴシック" pitchFamily="34" charset="-128"/>
            </a:endParaRPr>
          </a:p>
          <a:p>
            <a:pPr eaLnBrk="1" hangingPunct="1">
              <a:buFont typeface="Symbol" pitchFamily="18" charset="2"/>
              <a:buChar char=" "/>
            </a:pPr>
            <a:endParaRPr lang="en-GB" dirty="0" smtClean="0">
              <a:latin typeface="Symbol" pitchFamily="18" charset="2"/>
              <a:ea typeface="ＭＳ Ｐゴシック" pitchFamily="34" charset="-128"/>
            </a:endParaRPr>
          </a:p>
        </p:txBody>
      </p:sp>
    </p:spTree>
    <p:extLst>
      <p:ext uri="{BB962C8B-B14F-4D97-AF65-F5344CB8AC3E}">
        <p14:creationId xmlns:p14="http://schemas.microsoft.com/office/powerpoint/2010/main" xmlns="" val="1045279952"/>
      </p:ext>
    </p:extLst>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Artificial Bowel Sphincter</a:t>
            </a:r>
            <a:endParaRPr lang="en-GB" b="1" dirty="0">
              <a:solidFill>
                <a:srgbClr val="0070C0"/>
              </a:solidFill>
            </a:endParaRPr>
          </a:p>
        </p:txBody>
      </p:sp>
      <p:pic>
        <p:nvPicPr>
          <p:cNvPr id="4" name="Picture 3" descr="5013[1].jpg"/>
          <p:cNvPicPr>
            <a:picLocks noChangeAspect="1"/>
          </p:cNvPicPr>
          <p:nvPr/>
        </p:nvPicPr>
        <p:blipFill>
          <a:blip r:embed="rId3"/>
          <a:stretch>
            <a:fillRect/>
          </a:stretch>
        </p:blipFill>
        <p:spPr>
          <a:xfrm>
            <a:off x="533400" y="2057400"/>
            <a:ext cx="3505200" cy="3169774"/>
          </a:xfrm>
          <a:prstGeom prst="rect">
            <a:avLst/>
          </a:prstGeom>
        </p:spPr>
      </p:pic>
      <p:pic>
        <p:nvPicPr>
          <p:cNvPr id="5" name="Picture 4" descr="9439.jpg"/>
          <p:cNvPicPr>
            <a:picLocks noChangeAspect="1"/>
          </p:cNvPicPr>
          <p:nvPr/>
        </p:nvPicPr>
        <p:blipFill>
          <a:blip r:embed="rId4"/>
          <a:stretch>
            <a:fillRect/>
          </a:stretch>
        </p:blipFill>
        <p:spPr>
          <a:xfrm>
            <a:off x="3886200" y="1447800"/>
            <a:ext cx="5080000" cy="4064000"/>
          </a:xfrm>
          <a:prstGeom prst="rect">
            <a:avLst/>
          </a:prstGeom>
        </p:spPr>
      </p:pic>
    </p:spTree>
    <p:extLst>
      <p:ext uri="{BB962C8B-B14F-4D97-AF65-F5344CB8AC3E}">
        <p14:creationId xmlns:p14="http://schemas.microsoft.com/office/powerpoint/2010/main" xmlns="" val="8390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r="45799"/>
          <a:stretch>
            <a:fillRect/>
          </a:stretch>
        </p:blipFill>
        <p:spPr bwMode="auto">
          <a:xfrm>
            <a:off x="4800600" y="3429000"/>
            <a:ext cx="4138613" cy="3139045"/>
          </a:xfrm>
          <a:prstGeom prst="rect">
            <a:avLst/>
          </a:prstGeom>
          <a:noFill/>
          <a:ln w="9525">
            <a:noFill/>
            <a:miter lim="800000"/>
            <a:headEnd/>
            <a:tailEnd/>
          </a:ln>
          <a:effectLst/>
        </p:spPr>
      </p:pic>
      <p:sp>
        <p:nvSpPr>
          <p:cNvPr id="2" name="Title 1"/>
          <p:cNvSpPr>
            <a:spLocks noGrp="1"/>
          </p:cNvSpPr>
          <p:nvPr>
            <p:ph type="title"/>
          </p:nvPr>
        </p:nvSpPr>
        <p:spPr>
          <a:xfrm>
            <a:off x="304800" y="304800"/>
            <a:ext cx="8534400" cy="1143000"/>
          </a:xfrm>
        </p:spPr>
        <p:txBody>
          <a:bodyPr>
            <a:normAutofit fontScale="90000"/>
          </a:bodyPr>
          <a:lstStyle/>
          <a:p>
            <a:r>
              <a:rPr lang="en-GB" b="1" dirty="0" smtClean="0">
                <a:solidFill>
                  <a:srgbClr val="0070C0"/>
                </a:solidFill>
              </a:rPr>
              <a:t>Magnetic Anal Sphincter Augmentation</a:t>
            </a:r>
            <a:endParaRPr lang="en-GB" b="1" dirty="0">
              <a:solidFill>
                <a:srgbClr val="0070C0"/>
              </a:solidFill>
            </a:endParaRPr>
          </a:p>
        </p:txBody>
      </p:sp>
      <p:pic>
        <p:nvPicPr>
          <p:cNvPr id="1026" name="Picture 2"/>
          <p:cNvPicPr>
            <a:picLocks noChangeAspect="1" noChangeArrowheads="1"/>
          </p:cNvPicPr>
          <p:nvPr/>
        </p:nvPicPr>
        <p:blipFill>
          <a:blip r:embed="rId4"/>
          <a:srcRect/>
          <a:stretch>
            <a:fillRect/>
          </a:stretch>
        </p:blipFill>
        <p:spPr bwMode="auto">
          <a:xfrm>
            <a:off x="381000" y="1447800"/>
            <a:ext cx="5273052" cy="3148012"/>
          </a:xfrm>
          <a:prstGeom prst="rect">
            <a:avLst/>
          </a:prstGeom>
          <a:noFill/>
          <a:ln w="9525">
            <a:noFill/>
            <a:miter lim="800000"/>
            <a:headEnd/>
            <a:tailEnd/>
          </a:ln>
          <a:effectLst/>
        </p:spPr>
      </p:pic>
    </p:spTree>
    <p:extLst>
      <p:ext uri="{BB962C8B-B14F-4D97-AF65-F5344CB8AC3E}">
        <p14:creationId xmlns:p14="http://schemas.microsoft.com/office/powerpoint/2010/main" xmlns="" val="31723936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Stoma</a:t>
            </a:r>
            <a:endParaRPr lang="en-GB" b="1" dirty="0">
              <a:solidFill>
                <a:srgbClr val="0070C0"/>
              </a:solidFill>
            </a:endParaRPr>
          </a:p>
        </p:txBody>
      </p:sp>
      <p:sp>
        <p:nvSpPr>
          <p:cNvPr id="3" name="Content Placeholder 2"/>
          <p:cNvSpPr>
            <a:spLocks noGrp="1"/>
          </p:cNvSpPr>
          <p:nvPr>
            <p:ph idx="1"/>
          </p:nvPr>
        </p:nvSpPr>
        <p:spPr>
          <a:xfrm>
            <a:off x="457200" y="1828800"/>
            <a:ext cx="8229600" cy="4297363"/>
          </a:xfrm>
        </p:spPr>
        <p:txBody>
          <a:bodyPr/>
          <a:lstStyle/>
          <a:p>
            <a:r>
              <a:rPr lang="en-GB" dirty="0" smtClean="0"/>
              <a:t>Often considered treatment of last resort</a:t>
            </a:r>
          </a:p>
          <a:p>
            <a:endParaRPr lang="en-GB" dirty="0" smtClean="0"/>
          </a:p>
          <a:p>
            <a:r>
              <a:rPr lang="en-GB" dirty="0" smtClean="0"/>
              <a:t>Better a continent stoma than an incontinent bottom</a:t>
            </a:r>
          </a:p>
          <a:p>
            <a:endParaRPr lang="en-GB" dirty="0" smtClean="0"/>
          </a:p>
          <a:p>
            <a:r>
              <a:rPr lang="en-GB" dirty="0" smtClean="0"/>
              <a:t>QoL often better</a:t>
            </a:r>
            <a:endParaRPr lang="en-GB" dirty="0"/>
          </a:p>
        </p:txBody>
      </p:sp>
      <p:pic>
        <p:nvPicPr>
          <p:cNvPr id="4" name="Picture 3" descr="h9991314_002[1].jpg"/>
          <p:cNvPicPr>
            <a:picLocks noChangeAspect="1"/>
          </p:cNvPicPr>
          <p:nvPr/>
        </p:nvPicPr>
        <p:blipFill>
          <a:blip r:embed="rId3"/>
          <a:stretch>
            <a:fillRect/>
          </a:stretch>
        </p:blipFill>
        <p:spPr>
          <a:xfrm>
            <a:off x="4267200" y="3733800"/>
            <a:ext cx="4381500" cy="2857500"/>
          </a:xfrm>
          <a:prstGeom prst="rect">
            <a:avLst/>
          </a:prstGeom>
        </p:spPr>
      </p:pic>
    </p:spTree>
    <p:extLst>
      <p:ext uri="{BB962C8B-B14F-4D97-AF65-F5344CB8AC3E}">
        <p14:creationId xmlns:p14="http://schemas.microsoft.com/office/powerpoint/2010/main" xmlns="" val="2658692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76092"/>
                </a:solidFill>
              </a:rPr>
              <a:t>NIHR HTA Surgery call 2012</a:t>
            </a:r>
            <a:endParaRPr lang="en-US" b="1" dirty="0">
              <a:solidFill>
                <a:srgbClr val="376092"/>
              </a:solidFill>
            </a:endParaRPr>
          </a:p>
        </p:txBody>
      </p:sp>
      <p:sp>
        <p:nvSpPr>
          <p:cNvPr id="3" name="Content Placeholder 2"/>
          <p:cNvSpPr>
            <a:spLocks noGrp="1"/>
          </p:cNvSpPr>
          <p:nvPr>
            <p:ph idx="1"/>
          </p:nvPr>
        </p:nvSpPr>
        <p:spPr/>
        <p:txBody>
          <a:bodyPr/>
          <a:lstStyle/>
          <a:p>
            <a:r>
              <a:rPr lang="en-US" dirty="0" smtClean="0"/>
              <a:t>Ideal opportunity to undertake rigorous prospective evaluation of new technology prior to widespread adoption in NHS</a:t>
            </a:r>
          </a:p>
          <a:p>
            <a:endParaRPr lang="en-US" dirty="0"/>
          </a:p>
          <a:p>
            <a:r>
              <a:rPr lang="en-US" dirty="0" err="1" smtClean="0"/>
              <a:t>Fenix</a:t>
            </a:r>
            <a:r>
              <a:rPr lang="en-US" dirty="0" smtClean="0"/>
              <a:t> MAS  v  SNS for treatment of adult faecal incontinence</a:t>
            </a:r>
          </a:p>
        </p:txBody>
      </p:sp>
    </p:spTree>
    <p:extLst>
      <p:ext uri="{BB962C8B-B14F-4D97-AF65-F5344CB8AC3E}">
        <p14:creationId xmlns:p14="http://schemas.microsoft.com/office/powerpoint/2010/main" xmlns="" val="125404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Objectives</a:t>
            </a:r>
          </a:p>
          <a:p>
            <a:pPr marL="0" indent="0">
              <a:buNone/>
            </a:pPr>
            <a:endParaRPr lang="en-US" b="1" dirty="0" smtClean="0"/>
          </a:p>
          <a:p>
            <a:r>
              <a:rPr lang="en-US" dirty="0" smtClean="0"/>
              <a:t>Short-term safety and efficacy of FENIX and SNS</a:t>
            </a:r>
          </a:p>
          <a:p>
            <a:r>
              <a:rPr lang="en-US" dirty="0" smtClean="0"/>
              <a:t>Impact of FENIX and SNS on </a:t>
            </a:r>
            <a:r>
              <a:rPr lang="en-US" dirty="0" err="1" smtClean="0"/>
              <a:t>QoL</a:t>
            </a:r>
            <a:r>
              <a:rPr lang="en-US" dirty="0" smtClean="0"/>
              <a:t> and cost effectiveness</a:t>
            </a:r>
          </a:p>
          <a:p>
            <a:pPr marL="0" indent="0">
              <a:buNone/>
            </a:pPr>
            <a:endParaRPr lang="en-US" dirty="0" smtClean="0"/>
          </a:p>
        </p:txBody>
      </p:sp>
      <p:pic>
        <p:nvPicPr>
          <p:cNvPr id="4" name="Picture 3" descr="Log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300" y="142843"/>
            <a:ext cx="8648700" cy="1320800"/>
          </a:xfrm>
          <a:prstGeom prst="rect">
            <a:avLst/>
          </a:prstGeom>
        </p:spPr>
      </p:pic>
    </p:spTree>
    <p:extLst>
      <p:ext uri="{BB962C8B-B14F-4D97-AF65-F5344CB8AC3E}">
        <p14:creationId xmlns:p14="http://schemas.microsoft.com/office/powerpoint/2010/main" xmlns="" val="1361229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952051"/>
          </a:xfrm>
        </p:spPr>
        <p:txBody>
          <a:bodyPr>
            <a:normAutofit fontScale="85000" lnSpcReduction="20000"/>
          </a:bodyPr>
          <a:lstStyle/>
          <a:p>
            <a:pPr marL="0" indent="0">
              <a:buNone/>
            </a:pPr>
            <a:endParaRPr lang="en-US" b="1" dirty="0" smtClean="0"/>
          </a:p>
          <a:p>
            <a:pPr marL="0" indent="0">
              <a:buNone/>
            </a:pPr>
            <a:r>
              <a:rPr lang="en-US" b="1" dirty="0" smtClean="0"/>
              <a:t>Primary outcome</a:t>
            </a:r>
          </a:p>
          <a:p>
            <a:r>
              <a:rPr lang="en-US" dirty="0" smtClean="0"/>
              <a:t>Proportion of patients with FENIX or SNS in situ at 18-months follow-up and with ≥50% improvement in CCIS</a:t>
            </a:r>
          </a:p>
          <a:p>
            <a:pPr marL="0" indent="0">
              <a:buNone/>
            </a:pPr>
            <a:endParaRPr lang="en-US" b="1" dirty="0" smtClean="0"/>
          </a:p>
          <a:p>
            <a:pPr marL="0" indent="0">
              <a:buNone/>
            </a:pPr>
            <a:r>
              <a:rPr lang="en-US" b="1" dirty="0" smtClean="0"/>
              <a:t>Secondary outcomes</a:t>
            </a:r>
          </a:p>
          <a:p>
            <a:r>
              <a:rPr lang="en-US" dirty="0" smtClean="0"/>
              <a:t>Length of stay</a:t>
            </a:r>
          </a:p>
          <a:p>
            <a:r>
              <a:rPr lang="en-US" dirty="0" smtClean="0"/>
              <a:t>Complications</a:t>
            </a:r>
          </a:p>
          <a:p>
            <a:r>
              <a:rPr lang="en-US" dirty="0" smtClean="0"/>
              <a:t>Re-interventions</a:t>
            </a:r>
          </a:p>
          <a:p>
            <a:r>
              <a:rPr lang="en-US" dirty="0" err="1" smtClean="0"/>
              <a:t>Consitpation</a:t>
            </a:r>
            <a:endParaRPr lang="en-US" dirty="0" smtClean="0"/>
          </a:p>
          <a:p>
            <a:r>
              <a:rPr lang="en-US" dirty="0" err="1" smtClean="0"/>
              <a:t>QoL</a:t>
            </a:r>
            <a:endParaRPr lang="en-US" dirty="0" smtClean="0"/>
          </a:p>
          <a:p>
            <a:r>
              <a:rPr lang="en-US" dirty="0" smtClean="0"/>
              <a:t>Cost effectiveness</a:t>
            </a:r>
          </a:p>
          <a:p>
            <a:pPr marL="0" indent="0">
              <a:buNone/>
            </a:pPr>
            <a:endParaRPr lang="en-US" dirty="0" smtClean="0"/>
          </a:p>
        </p:txBody>
      </p:sp>
      <p:pic>
        <p:nvPicPr>
          <p:cNvPr id="5" name="Picture 4" descr="Log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300" y="142843"/>
            <a:ext cx="8648700" cy="1320800"/>
          </a:xfrm>
          <a:prstGeom prst="rect">
            <a:avLst/>
          </a:prstGeom>
        </p:spPr>
      </p:pic>
    </p:spTree>
    <p:extLst>
      <p:ext uri="{BB962C8B-B14F-4D97-AF65-F5344CB8AC3E}">
        <p14:creationId xmlns:p14="http://schemas.microsoft.com/office/powerpoint/2010/main" xmlns="" val="414687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Terminology</a:t>
            </a:r>
            <a:endParaRPr lang="en-GB" b="1" dirty="0">
              <a:solidFill>
                <a:srgbClr val="0070C0"/>
              </a:solidFill>
            </a:endParaRPr>
          </a:p>
        </p:txBody>
      </p:sp>
      <p:sp>
        <p:nvSpPr>
          <p:cNvPr id="3" name="Content Placeholder 2"/>
          <p:cNvSpPr>
            <a:spLocks noGrp="1"/>
          </p:cNvSpPr>
          <p:nvPr>
            <p:ph idx="1"/>
          </p:nvPr>
        </p:nvSpPr>
        <p:spPr/>
        <p:txBody>
          <a:bodyPr/>
          <a:lstStyle/>
          <a:p>
            <a:r>
              <a:rPr lang="en-GB" b="1" dirty="0" smtClean="0"/>
              <a:t>Faecal incontinence</a:t>
            </a:r>
          </a:p>
          <a:p>
            <a:pPr lvl="1"/>
            <a:r>
              <a:rPr lang="en-GB" dirty="0" smtClean="0"/>
              <a:t>Incontinence of liquid or stool</a:t>
            </a:r>
          </a:p>
          <a:p>
            <a:r>
              <a:rPr lang="en-GB" b="1" dirty="0" smtClean="0"/>
              <a:t>Anal incontinence</a:t>
            </a:r>
          </a:p>
          <a:p>
            <a:pPr lvl="1"/>
            <a:r>
              <a:rPr lang="en-GB" dirty="0" smtClean="0"/>
              <a:t>Incontinence of flatus</a:t>
            </a:r>
          </a:p>
          <a:p>
            <a:r>
              <a:rPr lang="en-GB" b="1" dirty="0" smtClean="0"/>
              <a:t>Urge Incontinence</a:t>
            </a:r>
            <a:r>
              <a:rPr lang="en-GB" dirty="0" smtClean="0"/>
              <a:t>: loss of faeces due to inability to suppress an urgency to defaecate</a:t>
            </a:r>
          </a:p>
          <a:p>
            <a:r>
              <a:rPr lang="en-GB" b="1" dirty="0" smtClean="0"/>
              <a:t>Passive Incontinence</a:t>
            </a:r>
            <a:r>
              <a:rPr lang="en-GB" dirty="0" smtClean="0"/>
              <a:t>: loss of faeces without patient’s awareness</a:t>
            </a:r>
          </a:p>
          <a:p>
            <a:endParaRPr lang="en-GB" dirty="0" smtClean="0"/>
          </a:p>
          <a:p>
            <a:endParaRPr lang="en-GB" dirty="0" smtClean="0"/>
          </a:p>
        </p:txBody>
      </p:sp>
    </p:spTree>
    <p:extLst>
      <p:ext uri="{BB962C8B-B14F-4D97-AF65-F5344CB8AC3E}">
        <p14:creationId xmlns:p14="http://schemas.microsoft.com/office/powerpoint/2010/main" xmlns="" val="2477761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952051"/>
          </a:xfrm>
        </p:spPr>
        <p:txBody>
          <a:bodyPr>
            <a:normAutofit fontScale="92500" lnSpcReduction="10000"/>
          </a:bodyPr>
          <a:lstStyle/>
          <a:p>
            <a:pPr marL="0" indent="0">
              <a:buNone/>
            </a:pPr>
            <a:r>
              <a:rPr lang="en-US" b="1" dirty="0" smtClean="0"/>
              <a:t>Design</a:t>
            </a:r>
          </a:p>
          <a:p>
            <a:r>
              <a:rPr lang="en-US" dirty="0" smtClean="0"/>
              <a:t>UK, multi-centre, prospective, parallel-group, </a:t>
            </a:r>
            <a:r>
              <a:rPr lang="en-US" dirty="0" err="1" smtClean="0"/>
              <a:t>randomised</a:t>
            </a:r>
            <a:r>
              <a:rPr lang="en-US" dirty="0" smtClean="0"/>
              <a:t> controlled, </a:t>
            </a:r>
            <a:r>
              <a:rPr lang="en-US" dirty="0" err="1" smtClean="0"/>
              <a:t>unblinded</a:t>
            </a:r>
            <a:r>
              <a:rPr lang="en-US" dirty="0" smtClean="0"/>
              <a:t> study</a:t>
            </a:r>
          </a:p>
          <a:p>
            <a:r>
              <a:rPr lang="en-US" dirty="0" smtClean="0"/>
              <a:t>350 patients (</a:t>
            </a:r>
            <a:r>
              <a:rPr lang="en-US" dirty="0" err="1" smtClean="0"/>
              <a:t>randomised</a:t>
            </a:r>
            <a:r>
              <a:rPr lang="en-US" dirty="0" smtClean="0"/>
              <a:t> 1:1)</a:t>
            </a:r>
          </a:p>
          <a:p>
            <a:pPr marL="0" indent="0">
              <a:buNone/>
            </a:pPr>
            <a:endParaRPr lang="en-US" b="1" dirty="0" smtClean="0"/>
          </a:p>
          <a:p>
            <a:pPr marL="0" indent="0">
              <a:buNone/>
            </a:pPr>
            <a:r>
              <a:rPr lang="en-US" b="1" dirty="0" smtClean="0"/>
              <a:t>Eligibility</a:t>
            </a:r>
          </a:p>
          <a:p>
            <a:r>
              <a:rPr lang="en-US" dirty="0" smtClean="0"/>
              <a:t>Failed medical management</a:t>
            </a:r>
          </a:p>
          <a:p>
            <a:r>
              <a:rPr lang="en-US" dirty="0" smtClean="0"/>
              <a:t>Moderate to severe FI</a:t>
            </a:r>
          </a:p>
          <a:p>
            <a:pPr lvl="1"/>
            <a:r>
              <a:rPr lang="en-US" dirty="0" smtClean="0"/>
              <a:t>Incontinence &gt; 6 months, suffering ≥2 incontinent episodes per week</a:t>
            </a:r>
            <a:endParaRPr lang="en-US" dirty="0"/>
          </a:p>
          <a:p>
            <a:pPr marL="0" indent="0">
              <a:buNone/>
            </a:pPr>
            <a:endParaRPr lang="en-US" dirty="0" smtClean="0"/>
          </a:p>
        </p:txBody>
      </p:sp>
      <p:pic>
        <p:nvPicPr>
          <p:cNvPr id="5" name="Picture 4" descr="Logo.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300" y="142843"/>
            <a:ext cx="8648700" cy="1320800"/>
          </a:xfrm>
          <a:prstGeom prst="rect">
            <a:avLst/>
          </a:prstGeom>
        </p:spPr>
      </p:pic>
    </p:spTree>
    <p:extLst>
      <p:ext uri="{BB962C8B-B14F-4D97-AF65-F5344CB8AC3E}">
        <p14:creationId xmlns:p14="http://schemas.microsoft.com/office/powerpoint/2010/main" xmlns="" val="3119015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edjcrof\Desktop\WFH\Safari trial scheme picture.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6564" y="0"/>
            <a:ext cx="5416885" cy="6857999"/>
          </a:xfrm>
          <a:prstGeom prst="rect">
            <a:avLst/>
          </a:prstGeom>
          <a:noFill/>
          <a:ln>
            <a:noFill/>
          </a:ln>
        </p:spPr>
      </p:pic>
    </p:spTree>
    <p:extLst>
      <p:ext uri="{BB962C8B-B14F-4D97-AF65-F5344CB8AC3E}">
        <p14:creationId xmlns:p14="http://schemas.microsoft.com/office/powerpoint/2010/main" xmlns="" val="1757198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ctrTitle"/>
          </p:nvPr>
        </p:nvSpPr>
        <p:spPr>
          <a:xfrm>
            <a:off x="685800" y="765175"/>
            <a:ext cx="7772400" cy="2835275"/>
          </a:xfrm>
          <a:solidFill>
            <a:schemeClr val="tx1"/>
          </a:solidFill>
        </p:spPr>
        <p:txBody>
          <a:bodyPr/>
          <a:lstStyle/>
          <a:p>
            <a:pPr eaLnBrk="1" hangingPunct="1"/>
            <a:r>
              <a:rPr lang="en-GB" b="1">
                <a:solidFill>
                  <a:schemeClr val="bg1"/>
                </a:solidFill>
                <a:latin typeface="Arial" charset="0"/>
              </a:rPr>
              <a:t>IMPRESS Network</a:t>
            </a:r>
            <a:br>
              <a:rPr lang="en-GB" b="1">
                <a:solidFill>
                  <a:schemeClr val="bg1"/>
                </a:solidFill>
                <a:latin typeface="Arial" charset="0"/>
              </a:rPr>
            </a:br>
            <a:r>
              <a:rPr lang="en-GB" u="sng">
                <a:solidFill>
                  <a:schemeClr val="bg1"/>
                </a:solidFill>
                <a:latin typeface="Arial" charset="0"/>
              </a:rPr>
              <a:t>I</a:t>
            </a:r>
            <a:r>
              <a:rPr lang="en-GB">
                <a:solidFill>
                  <a:schemeClr val="bg1"/>
                </a:solidFill>
                <a:latin typeface="Arial" charset="0"/>
              </a:rPr>
              <a:t>ncontinence </a:t>
            </a:r>
            <a:r>
              <a:rPr lang="en-GB" u="sng">
                <a:solidFill>
                  <a:schemeClr val="bg1"/>
                </a:solidFill>
                <a:latin typeface="Arial" charset="0"/>
              </a:rPr>
              <a:t>M</a:t>
            </a:r>
            <a:r>
              <a:rPr lang="en-GB">
                <a:solidFill>
                  <a:schemeClr val="bg1"/>
                </a:solidFill>
                <a:latin typeface="Arial" charset="0"/>
              </a:rPr>
              <a:t>anagement and </a:t>
            </a:r>
            <a:r>
              <a:rPr lang="en-GB" u="sng">
                <a:solidFill>
                  <a:schemeClr val="bg1"/>
                </a:solidFill>
                <a:latin typeface="Arial" charset="0"/>
              </a:rPr>
              <a:t>PR</a:t>
            </a:r>
            <a:r>
              <a:rPr lang="en-GB">
                <a:solidFill>
                  <a:schemeClr val="bg1"/>
                </a:solidFill>
                <a:latin typeface="Arial" charset="0"/>
              </a:rPr>
              <a:t>evention through </a:t>
            </a:r>
            <a:r>
              <a:rPr lang="en-GB" u="sng">
                <a:solidFill>
                  <a:schemeClr val="bg1"/>
                </a:solidFill>
                <a:latin typeface="Arial" charset="0"/>
              </a:rPr>
              <a:t>E</a:t>
            </a:r>
            <a:r>
              <a:rPr lang="en-GB">
                <a:solidFill>
                  <a:schemeClr val="bg1"/>
                </a:solidFill>
                <a:latin typeface="Arial" charset="0"/>
              </a:rPr>
              <a:t>ngineering and </a:t>
            </a:r>
            <a:r>
              <a:rPr lang="en-GB" u="sng">
                <a:solidFill>
                  <a:schemeClr val="bg1"/>
                </a:solidFill>
                <a:latin typeface="Arial" charset="0"/>
              </a:rPr>
              <a:t>S</a:t>
            </a:r>
            <a:r>
              <a:rPr lang="en-GB">
                <a:solidFill>
                  <a:schemeClr val="bg1"/>
                </a:solidFill>
                <a:latin typeface="Arial" charset="0"/>
              </a:rPr>
              <a:t>cience</a:t>
            </a:r>
            <a:r>
              <a:rPr lang="en-GB" u="sng">
                <a:solidFill>
                  <a:schemeClr val="bg1"/>
                </a:solidFill>
                <a:latin typeface="Arial" charset="0"/>
              </a:rPr>
              <a:t>S</a:t>
            </a:r>
            <a:endParaRPr lang="en-GB">
              <a:solidFill>
                <a:schemeClr val="bg1"/>
              </a:solidFill>
              <a:latin typeface="Arial" charset="0"/>
            </a:endParaRPr>
          </a:p>
        </p:txBody>
      </p:sp>
      <p:pic>
        <p:nvPicPr>
          <p:cNvPr id="25602"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6238" y="3730625"/>
            <a:ext cx="3168650" cy="164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Box 1"/>
          <p:cNvSpPr txBox="1">
            <a:spLocks noChangeArrowheads="1"/>
          </p:cNvSpPr>
          <p:nvPr/>
        </p:nvSpPr>
        <p:spPr bwMode="auto">
          <a:xfrm>
            <a:off x="1619250" y="5500688"/>
            <a:ext cx="5765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t>ENTERIC Bowel Function HTC (London)</a:t>
            </a:r>
          </a:p>
          <a:p>
            <a:pPr algn="ctr" eaLnBrk="1" hangingPunct="1"/>
            <a:r>
              <a:rPr lang="en-GB"/>
              <a:t>D4D HTC (Sheffield)</a:t>
            </a:r>
          </a:p>
          <a:p>
            <a:pPr algn="ctr" eaLnBrk="1" hangingPunct="1"/>
            <a:r>
              <a:rPr lang="en-GB"/>
              <a:t>Colorectal Therapies HTC (Leeds)</a:t>
            </a:r>
          </a:p>
        </p:txBody>
      </p:sp>
    </p:spTree>
    <p:extLst>
      <p:ext uri="{BB962C8B-B14F-4D97-AF65-F5344CB8AC3E}">
        <p14:creationId xmlns:p14="http://schemas.microsoft.com/office/powerpoint/2010/main" xmlns="" val="2688332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44"/>
          <p:cNvGrpSpPr>
            <a:grpSpLocks/>
          </p:cNvGrpSpPr>
          <p:nvPr/>
        </p:nvGrpSpPr>
        <p:grpSpPr bwMode="auto">
          <a:xfrm>
            <a:off x="-1739900" y="-603250"/>
            <a:ext cx="13296900" cy="8496300"/>
            <a:chOff x="-1740024" y="-1449842"/>
            <a:chExt cx="13776176" cy="9343338"/>
          </a:xfrm>
        </p:grpSpPr>
        <p:grpSp>
          <p:nvGrpSpPr>
            <p:cNvPr id="35842" name="Group 34"/>
            <p:cNvGrpSpPr>
              <a:grpSpLocks/>
            </p:cNvGrpSpPr>
            <p:nvPr/>
          </p:nvGrpSpPr>
          <p:grpSpPr bwMode="auto">
            <a:xfrm>
              <a:off x="395536" y="-557333"/>
              <a:ext cx="8424936" cy="8450829"/>
              <a:chOff x="395536" y="-557333"/>
              <a:chExt cx="8424936" cy="8450829"/>
            </a:xfrm>
          </p:grpSpPr>
          <p:sp>
            <p:nvSpPr>
              <p:cNvPr id="34" name="Block Arc 33"/>
              <p:cNvSpPr>
                <a:spLocks/>
              </p:cNvSpPr>
              <p:nvPr/>
            </p:nvSpPr>
            <p:spPr bwMode="auto">
              <a:xfrm>
                <a:off x="394823" y="-531569"/>
                <a:ext cx="8425902" cy="8425065"/>
              </a:xfrm>
              <a:custGeom>
                <a:avLst/>
                <a:gdLst>
                  <a:gd name="T0" fmla="*/ 0 w 8424936"/>
                  <a:gd name="T1" fmla="*/ 4212468 h 8424936"/>
                  <a:gd name="T2" fmla="*/ 2116690 w 8424936"/>
                  <a:gd name="T3" fmla="*/ 558347 h 8424936"/>
                  <a:gd name="T4" fmla="*/ 6339562 w 8424936"/>
                  <a:gd name="T5" fmla="*/ 576487 h 8424936"/>
                  <a:gd name="T6" fmla="*/ 8424780 w 8424936"/>
                  <a:gd name="T7" fmla="*/ 4248658 h 8424936"/>
                  <a:gd name="T8" fmla="*/ 8240702 w 8424936"/>
                  <a:gd name="T9" fmla="*/ 4247077 h 8424936"/>
                  <a:gd name="T10" fmla="*/ 6246608 w 8424936"/>
                  <a:gd name="T11" fmla="*/ 735380 h 8424936"/>
                  <a:gd name="T12" fmla="*/ 2208276 w 8424936"/>
                  <a:gd name="T13" fmla="*/ 718032 h 8424936"/>
                  <a:gd name="T14" fmla="*/ 184085 w 8424936"/>
                  <a:gd name="T15" fmla="*/ 4212468 h 8424936"/>
                  <a:gd name="T16" fmla="*/ 0 w 8424936"/>
                  <a:gd name="T17" fmla="*/ 4212468 h 84249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24936" h="8424936">
                    <a:moveTo>
                      <a:pt x="0" y="4212468"/>
                    </a:moveTo>
                    <a:cubicBezTo>
                      <a:pt x="0" y="2703187"/>
                      <a:pt x="807459" y="1309241"/>
                      <a:pt x="2116690" y="558347"/>
                    </a:cubicBezTo>
                    <a:cubicBezTo>
                      <a:pt x="3425921" y="-192547"/>
                      <a:pt x="5036830" y="-185627"/>
                      <a:pt x="6339562" y="576487"/>
                    </a:cubicBezTo>
                    <a:cubicBezTo>
                      <a:pt x="7642294" y="1338601"/>
                      <a:pt x="8437747" y="2739433"/>
                      <a:pt x="8424780" y="4248658"/>
                    </a:cubicBezTo>
                    <a:lnTo>
                      <a:pt x="8240702" y="4247077"/>
                    </a:lnTo>
                    <a:cubicBezTo>
                      <a:pt x="8253102" y="2803805"/>
                      <a:pt x="7492410" y="1464190"/>
                      <a:pt x="6246608" y="735380"/>
                    </a:cubicBezTo>
                    <a:cubicBezTo>
                      <a:pt x="5000806" y="6570"/>
                      <a:pt x="3460293" y="-47"/>
                      <a:pt x="2208276" y="718032"/>
                    </a:cubicBezTo>
                    <a:cubicBezTo>
                      <a:pt x="956258" y="1436112"/>
                      <a:pt x="184085" y="2769143"/>
                      <a:pt x="184085" y="4212468"/>
                    </a:cubicBezTo>
                    <a:lnTo>
                      <a:pt x="0" y="4212468"/>
                    </a:lnTo>
                    <a:close/>
                  </a:path>
                </a:pathLst>
              </a:custGeom>
              <a:gradFill rotWithShape="1">
                <a:gsLst>
                  <a:gs pos="0">
                    <a:srgbClr val="FFFFFF"/>
                  </a:gs>
                  <a:gs pos="35001">
                    <a:srgbClr val="FFFFFF"/>
                  </a:gs>
                  <a:gs pos="100000">
                    <a:srgbClr val="FFFFFF"/>
                  </a:gs>
                </a:gsLst>
                <a:lin ang="16200000" scaled="1"/>
              </a:gradFill>
              <a:ln w="9525" cap="flat" cmpd="sng">
                <a:solidFill>
                  <a:srgbClr val="F9F9F9"/>
                </a:solidFill>
                <a:prstDash val="solid"/>
                <a:round/>
                <a:headEnd/>
                <a:tailEnd/>
              </a:ln>
              <a:effectLst>
                <a:outerShdw blurRad="40000" dist="20000" dir="5400000" rotWithShape="0">
                  <a:srgbClr val="000000">
                    <a:alpha val="37999"/>
                  </a:srgbClr>
                </a:outerShdw>
              </a:effectLst>
            </p:spPr>
            <p:txBody>
              <a:bodyPr anchor="ctr"/>
              <a:lstStyle/>
              <a:p>
                <a:pPr>
                  <a:defRPr/>
                </a:pPr>
                <a:endParaRPr lang="en-US">
                  <a:cs typeface="+mn-cs"/>
                </a:endParaRPr>
              </a:p>
            </p:txBody>
          </p:sp>
          <p:sp>
            <p:nvSpPr>
              <p:cNvPr id="26" name="Rectangle 25"/>
              <p:cNvSpPr/>
              <p:nvPr/>
            </p:nvSpPr>
            <p:spPr>
              <a:xfrm>
                <a:off x="467544" y="-557333"/>
                <a:ext cx="8280920" cy="7586733"/>
              </a:xfrm>
              <a:prstGeom prst="rect">
                <a:avLst/>
              </a:prstGeom>
              <a:noFill/>
            </p:spPr>
            <p:txBody>
              <a:bodyPr spcFirstLastPara="1" wrap="none">
                <a:prstTxWarp prst="textArchUp">
                  <a:avLst>
                    <a:gd name="adj" fmla="val 10774163"/>
                  </a:avLst>
                </a:prstTxWarp>
                <a:spAutoFit/>
              </a:bodyPr>
              <a:lstStyle/>
              <a:p>
                <a:pPr algn="ctr">
                  <a:defRPr/>
                </a:pPr>
                <a:r>
                  <a:rPr lang="en-US" b="1" spc="600" dirty="0">
                    <a:ln w="12700">
                      <a:solidFill>
                        <a:schemeClr val="accent3">
                          <a:lumMod val="50000"/>
                        </a:schemeClr>
                      </a:solidFill>
                      <a:prstDash val="solid"/>
                    </a:ln>
                    <a:solidFill>
                      <a:schemeClr val="accent3">
                        <a:lumMod val="20000"/>
                        <a:lumOff val="80000"/>
                      </a:schemeClr>
                    </a:solidFill>
                    <a:ea typeface="+mn-ea"/>
                    <a:cs typeface="+mn-cs"/>
                  </a:rPr>
                  <a:t>Clinical		Adoption</a:t>
                </a:r>
              </a:p>
            </p:txBody>
          </p:sp>
        </p:grpSp>
        <p:sp>
          <p:nvSpPr>
            <p:cNvPr id="36" name="Up Arrow 35"/>
            <p:cNvSpPr>
              <a:spLocks noChangeArrowheads="1"/>
            </p:cNvSpPr>
            <p:nvPr/>
          </p:nvSpPr>
          <p:spPr bwMode="auto">
            <a:xfrm rot="16200000" flipH="1">
              <a:off x="1850715" y="2189202"/>
              <a:ext cx="216475" cy="2983522"/>
            </a:xfrm>
            <a:prstGeom prst="upArrow">
              <a:avLst>
                <a:gd name="adj1" fmla="val 50000"/>
                <a:gd name="adj2" fmla="val 50005"/>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endParaRPr lang="en-GB">
                <a:solidFill>
                  <a:schemeClr val="dk1"/>
                </a:solidFill>
                <a:latin typeface="+mn-lt"/>
                <a:ea typeface="+mn-ea"/>
                <a:cs typeface="+mn-cs"/>
              </a:endParaRPr>
            </a:p>
          </p:txBody>
        </p:sp>
        <p:sp>
          <p:nvSpPr>
            <p:cNvPr id="37" name="Up Arrow 36"/>
            <p:cNvSpPr>
              <a:spLocks noChangeArrowheads="1"/>
            </p:cNvSpPr>
            <p:nvPr/>
          </p:nvSpPr>
          <p:spPr bwMode="auto">
            <a:xfrm rot="5400000">
              <a:off x="7120398" y="2189202"/>
              <a:ext cx="216475" cy="2983522"/>
            </a:xfrm>
            <a:prstGeom prst="upArrow">
              <a:avLst>
                <a:gd name="adj1" fmla="val 50000"/>
                <a:gd name="adj2" fmla="val 50005"/>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endParaRPr lang="en-GB">
                <a:solidFill>
                  <a:schemeClr val="dk1"/>
                </a:solidFill>
                <a:latin typeface="+mn-lt"/>
                <a:ea typeface="+mn-ea"/>
                <a:cs typeface="+mn-cs"/>
              </a:endParaRPr>
            </a:p>
          </p:txBody>
        </p:sp>
        <p:sp>
          <p:nvSpPr>
            <p:cNvPr id="38" name="Up Arrow 37"/>
            <p:cNvSpPr>
              <a:spLocks noChangeArrowheads="1"/>
            </p:cNvSpPr>
            <p:nvPr/>
          </p:nvSpPr>
          <p:spPr bwMode="auto">
            <a:xfrm>
              <a:off x="4468795" y="-459992"/>
              <a:ext cx="217103" cy="3056835"/>
            </a:xfrm>
            <a:prstGeom prst="upArrow">
              <a:avLst>
                <a:gd name="adj1" fmla="val 50000"/>
                <a:gd name="adj2" fmla="val 49970"/>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endParaRPr lang="en-GB">
                <a:solidFill>
                  <a:schemeClr val="dk1"/>
                </a:solidFill>
                <a:latin typeface="+mn-lt"/>
                <a:ea typeface="+mn-ea"/>
                <a:cs typeface="+mn-cs"/>
              </a:endParaRPr>
            </a:p>
          </p:txBody>
        </p:sp>
        <p:sp>
          <p:nvSpPr>
            <p:cNvPr id="8" name="Block Arc 7"/>
            <p:cNvSpPr/>
            <p:nvPr/>
          </p:nvSpPr>
          <p:spPr>
            <a:xfrm>
              <a:off x="2549406" y="1764113"/>
              <a:ext cx="4075617" cy="4076362"/>
            </a:xfrm>
            <a:prstGeom prst="blockArc">
              <a:avLst>
                <a:gd name="adj1" fmla="val 5400000"/>
                <a:gd name="adj2" fmla="val 108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Block Arc 8"/>
            <p:cNvSpPr/>
            <p:nvPr/>
          </p:nvSpPr>
          <p:spPr>
            <a:xfrm>
              <a:off x="2549406" y="1764113"/>
              <a:ext cx="4075617" cy="4076362"/>
            </a:xfrm>
            <a:prstGeom prst="blockArc">
              <a:avLst>
                <a:gd name="adj1" fmla="val 0"/>
                <a:gd name="adj2" fmla="val 54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 name="Pie 3"/>
            <p:cNvSpPr>
              <a:spLocks/>
            </p:cNvSpPr>
            <p:nvPr/>
          </p:nvSpPr>
          <p:spPr bwMode="auto">
            <a:xfrm>
              <a:off x="1778033" y="1058824"/>
              <a:ext cx="5674285" cy="5673739"/>
            </a:xfrm>
            <a:custGeom>
              <a:avLst/>
              <a:gdLst>
                <a:gd name="T0" fmla="*/ 4432759 w 5674515"/>
                <a:gd name="T1" fmla="*/ 5183404 h 5674515"/>
                <a:gd name="T2" fmla="*/ 1270176 w 5674515"/>
                <a:gd name="T3" fmla="*/ 5202482 h 5674515"/>
                <a:gd name="T4" fmla="*/ 2837258 w 5674515"/>
                <a:gd name="T5" fmla="*/ 2837258 h 5674515"/>
                <a:gd name="T6" fmla="*/ 4432759 w 5674515"/>
                <a:gd name="T7" fmla="*/ 5183404 h 56745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74515" h="5674515">
                  <a:moveTo>
                    <a:pt x="4432759" y="5183404"/>
                  </a:moveTo>
                  <a:cubicBezTo>
                    <a:pt x="3480190" y="5831201"/>
                    <a:pt x="2230491" y="5838739"/>
                    <a:pt x="1270176" y="5202482"/>
                  </a:cubicBezTo>
                  <a:lnTo>
                    <a:pt x="2837258" y="2837258"/>
                  </a:lnTo>
                  <a:lnTo>
                    <a:pt x="4432759" y="5183404"/>
                  </a:lnTo>
                  <a:close/>
                </a:path>
              </a:pathLst>
            </a:custGeom>
            <a:gradFill rotWithShape="1">
              <a:gsLst>
                <a:gs pos="0">
                  <a:srgbClr val="85AAAD"/>
                </a:gs>
                <a:gs pos="80000">
                  <a:srgbClr val="AFDEE2"/>
                </a:gs>
                <a:gs pos="100000">
                  <a:srgbClr val="AFE0E4"/>
                </a:gs>
              </a:gsLst>
              <a:lin ang="16200000"/>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cs typeface="+mn-cs"/>
              </a:endParaRPr>
            </a:p>
          </p:txBody>
        </p:sp>
        <p:graphicFrame>
          <p:nvGraphicFramePr>
            <p:cNvPr id="18" name="Diagram 17"/>
            <p:cNvGraphicFramePr/>
            <p:nvPr/>
          </p:nvGraphicFramePr>
          <p:xfrm>
            <a:off x="2776872" y="2448272"/>
            <a:ext cx="3739344" cy="249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lock Arc 6"/>
            <p:cNvSpPr/>
            <p:nvPr/>
          </p:nvSpPr>
          <p:spPr>
            <a:xfrm>
              <a:off x="2549406" y="1764113"/>
              <a:ext cx="4075617" cy="4076362"/>
            </a:xfrm>
            <a:prstGeom prst="blockArc">
              <a:avLst>
                <a:gd name="adj1" fmla="val 10800000"/>
                <a:gd name="adj2" fmla="val 162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Block Arc 9"/>
            <p:cNvSpPr/>
            <p:nvPr/>
          </p:nvSpPr>
          <p:spPr>
            <a:xfrm>
              <a:off x="2549406" y="1764113"/>
              <a:ext cx="4075617" cy="4076362"/>
            </a:xfrm>
            <a:prstGeom prst="blockArc">
              <a:avLst>
                <a:gd name="adj1" fmla="val 16200000"/>
                <a:gd name="adj2" fmla="val 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Block Arc 15"/>
            <p:cNvSpPr>
              <a:spLocks/>
            </p:cNvSpPr>
            <p:nvPr/>
          </p:nvSpPr>
          <p:spPr bwMode="auto">
            <a:xfrm>
              <a:off x="1131657" y="332585"/>
              <a:ext cx="6962101" cy="6962114"/>
            </a:xfrm>
            <a:custGeom>
              <a:avLst/>
              <a:gdLst>
                <a:gd name="T0" fmla="*/ 0 w 6962283"/>
                <a:gd name="T1" fmla="*/ 3481142 h 6962283"/>
                <a:gd name="T2" fmla="*/ 1749212 w 6962283"/>
                <a:gd name="T3" fmla="*/ 461412 h 6962283"/>
                <a:gd name="T4" fmla="*/ 5238952 w 6962283"/>
                <a:gd name="T5" fmla="*/ 476403 h 6962283"/>
                <a:gd name="T6" fmla="*/ 6962156 w 6962283"/>
                <a:gd name="T7" fmla="*/ 3511049 h 6962283"/>
                <a:gd name="T8" fmla="*/ 6810034 w 6962283"/>
                <a:gd name="T9" fmla="*/ 3509742 h 6962283"/>
                <a:gd name="T10" fmla="*/ 5162134 w 6962283"/>
                <a:gd name="T11" fmla="*/ 607710 h 6962283"/>
                <a:gd name="T12" fmla="*/ 1824896 w 6962283"/>
                <a:gd name="T13" fmla="*/ 593374 h 6962283"/>
                <a:gd name="T14" fmla="*/ 152125 w 6962283"/>
                <a:gd name="T15" fmla="*/ 3481141 h 6962283"/>
                <a:gd name="T16" fmla="*/ 0 w 6962283"/>
                <a:gd name="T17" fmla="*/ 3481142 h 6962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62283" h="6962283">
                  <a:moveTo>
                    <a:pt x="0" y="3481142"/>
                  </a:moveTo>
                  <a:cubicBezTo>
                    <a:pt x="0" y="2233887"/>
                    <a:pt x="667276" y="1081944"/>
                    <a:pt x="1749212" y="461412"/>
                  </a:cubicBezTo>
                  <a:cubicBezTo>
                    <a:pt x="2831148" y="-159119"/>
                    <a:pt x="4162387" y="-153401"/>
                    <a:pt x="5238952" y="476403"/>
                  </a:cubicBezTo>
                  <a:cubicBezTo>
                    <a:pt x="6315517" y="1106207"/>
                    <a:pt x="6972871" y="2263841"/>
                    <a:pt x="6962156" y="3511049"/>
                  </a:cubicBezTo>
                  <a:lnTo>
                    <a:pt x="6810034" y="3509742"/>
                  </a:lnTo>
                  <a:cubicBezTo>
                    <a:pt x="6820281" y="2317036"/>
                    <a:pt x="6191653" y="1209991"/>
                    <a:pt x="5162134" y="607710"/>
                  </a:cubicBezTo>
                  <a:cubicBezTo>
                    <a:pt x="4132615" y="5429"/>
                    <a:pt x="2859551" y="-40"/>
                    <a:pt x="1824896" y="593374"/>
                  </a:cubicBezTo>
                  <a:cubicBezTo>
                    <a:pt x="790241" y="1186788"/>
                    <a:pt x="152125" y="2288392"/>
                    <a:pt x="152125" y="3481141"/>
                  </a:cubicBezTo>
                  <a:lnTo>
                    <a:pt x="0" y="3481142"/>
                  </a:lnTo>
                  <a:close/>
                </a:path>
              </a:pathLst>
            </a:custGeom>
            <a:gradFill rotWithShape="1">
              <a:gsLst>
                <a:gs pos="0">
                  <a:srgbClr val="A8A8EA"/>
                </a:gs>
                <a:gs pos="35001">
                  <a:srgbClr val="C3C3EF"/>
                </a:gs>
                <a:gs pos="100000">
                  <a:srgbClr val="E8E8FA"/>
                </a:gs>
              </a:gsLst>
              <a:lin ang="16200000" scaled="1"/>
            </a:gradFill>
            <a:ln w="9525" cap="flat" cmpd="sng">
              <a:solidFill>
                <a:srgbClr val="2F2F98"/>
              </a:solidFill>
              <a:prstDash val="solid"/>
              <a:round/>
              <a:headEnd/>
              <a:tailEnd/>
            </a:ln>
            <a:effectLst>
              <a:outerShdw blurRad="40000" dist="20000" dir="5400000" rotWithShape="0">
                <a:srgbClr val="000000">
                  <a:alpha val="37999"/>
                </a:srgbClr>
              </a:outerShdw>
            </a:effectLst>
          </p:spPr>
          <p:txBody>
            <a:bodyPr anchor="ctr"/>
            <a:lstStyle/>
            <a:p>
              <a:pPr>
                <a:defRPr/>
              </a:pPr>
              <a:endParaRPr lang="en-US">
                <a:cs typeface="+mn-cs"/>
              </a:endParaRPr>
            </a:p>
          </p:txBody>
        </p:sp>
        <p:graphicFrame>
          <p:nvGraphicFramePr>
            <p:cNvPr id="19" name="Diagram 18"/>
            <p:cNvGraphicFramePr/>
            <p:nvPr/>
          </p:nvGraphicFramePr>
          <p:xfrm>
            <a:off x="-1740024" y="213285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0" name="Diagram 19"/>
            <p:cNvGraphicFramePr/>
            <p:nvPr/>
          </p:nvGraphicFramePr>
          <p:xfrm>
            <a:off x="5940152" y="1988840"/>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1" name="Diagram 20"/>
            <p:cNvGraphicFramePr/>
            <p:nvPr/>
          </p:nvGraphicFramePr>
          <p:xfrm>
            <a:off x="1331640" y="-603448"/>
            <a:ext cx="6096000" cy="406399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5856" name="Rectangle 23"/>
            <p:cNvSpPr>
              <a:spLocks noChangeArrowheads="1"/>
            </p:cNvSpPr>
            <p:nvPr/>
          </p:nvSpPr>
          <p:spPr bwMode="auto">
            <a:xfrm>
              <a:off x="3707903" y="5210616"/>
              <a:ext cx="180020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sz="1400">
                  <a:solidFill>
                    <a:schemeClr val="bg1"/>
                  </a:solidFill>
                </a:rPr>
                <a:t>Academic Network:</a:t>
              </a:r>
              <a:br>
                <a:rPr lang="en-GB" sz="1400">
                  <a:solidFill>
                    <a:schemeClr val="bg1"/>
                  </a:solidFill>
                </a:rPr>
              </a:br>
              <a:r>
                <a:rPr lang="en-GB" sz="1400">
                  <a:solidFill>
                    <a:schemeClr val="bg1"/>
                  </a:solidFill>
                </a:rPr>
                <a:t>Science + Engineering Expertise</a:t>
              </a:r>
            </a:p>
          </p:txBody>
        </p:sp>
        <p:sp>
          <p:nvSpPr>
            <p:cNvPr id="25" name="Block Arc 24"/>
            <p:cNvSpPr>
              <a:spLocks/>
            </p:cNvSpPr>
            <p:nvPr/>
          </p:nvSpPr>
          <p:spPr bwMode="auto">
            <a:xfrm rot="-8100000">
              <a:off x="3453455" y="2590407"/>
              <a:ext cx="2292191" cy="2291096"/>
            </a:xfrm>
            <a:custGeom>
              <a:avLst/>
              <a:gdLst>
                <a:gd name="T0" fmla="*/ 826378 w 2291281"/>
                <a:gd name="T1" fmla="*/ 45384 h 2291281"/>
                <a:gd name="T2" fmla="*/ 2128622 w 2291281"/>
                <a:gd name="T3" fmla="*/ 557218 h 2291281"/>
                <a:gd name="T4" fmla="*/ 1964577 w 2291281"/>
                <a:gd name="T5" fmla="*/ 1946788 h 2291281"/>
                <a:gd name="T6" fmla="*/ 578944 w 2291281"/>
                <a:gd name="T7" fmla="*/ 2141306 h 2291281"/>
                <a:gd name="T8" fmla="*/ 38639 w 2291281"/>
                <a:gd name="T9" fmla="*/ 850614 h 2291281"/>
                <a:gd name="T10" fmla="*/ 154963 w 2291281"/>
                <a:gd name="T11" fmla="*/ 881615 h 2291281"/>
                <a:gd name="T12" fmla="*/ 638493 w 2291281"/>
                <a:gd name="T13" fmla="*/ 2036681 h 2291281"/>
                <a:gd name="T14" fmla="*/ 1878523 w 2291281"/>
                <a:gd name="T15" fmla="*/ 1862603 h 2291281"/>
                <a:gd name="T16" fmla="*/ 2025330 w 2291281"/>
                <a:gd name="T17" fmla="*/ 619049 h 2291281"/>
                <a:gd name="T18" fmla="*/ 859925 w 2291281"/>
                <a:gd name="T19" fmla="*/ 160999 h 2291281"/>
                <a:gd name="T20" fmla="*/ 826378 w 2291281"/>
                <a:gd name="T21" fmla="*/ 45384 h 2291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91281" h="2291281">
                  <a:moveTo>
                    <a:pt x="826378" y="45384"/>
                  </a:moveTo>
                  <a:cubicBezTo>
                    <a:pt x="1326332" y="-99688"/>
                    <a:pt x="1861245" y="110554"/>
                    <a:pt x="2128622" y="557218"/>
                  </a:cubicBezTo>
                  <a:cubicBezTo>
                    <a:pt x="2396000" y="1003882"/>
                    <a:pt x="2328616" y="1574665"/>
                    <a:pt x="1964577" y="1946788"/>
                  </a:cubicBezTo>
                  <a:cubicBezTo>
                    <a:pt x="1600538" y="2318911"/>
                    <a:pt x="1031372" y="2398811"/>
                    <a:pt x="578944" y="2141306"/>
                  </a:cubicBezTo>
                  <a:cubicBezTo>
                    <a:pt x="126516" y="1883801"/>
                    <a:pt x="-95421" y="1353633"/>
                    <a:pt x="38639" y="850614"/>
                  </a:cubicBezTo>
                  <a:lnTo>
                    <a:pt x="154963" y="881615"/>
                  </a:lnTo>
                  <a:cubicBezTo>
                    <a:pt x="34991" y="1331777"/>
                    <a:pt x="233607" y="1806234"/>
                    <a:pt x="638493" y="2036681"/>
                  </a:cubicBezTo>
                  <a:cubicBezTo>
                    <a:pt x="1043380" y="2267128"/>
                    <a:pt x="1552737" y="2195623"/>
                    <a:pt x="1878523" y="1862603"/>
                  </a:cubicBezTo>
                  <a:cubicBezTo>
                    <a:pt x="2204309" y="1529583"/>
                    <a:pt x="2264612" y="1018778"/>
                    <a:pt x="2025330" y="619049"/>
                  </a:cubicBezTo>
                  <a:cubicBezTo>
                    <a:pt x="1786048" y="219320"/>
                    <a:pt x="1307344" y="31170"/>
                    <a:pt x="859925" y="160999"/>
                  </a:cubicBezTo>
                  <a:lnTo>
                    <a:pt x="826378" y="45384"/>
                  </a:lnTo>
                  <a:close/>
                </a:path>
              </a:pathLst>
            </a:custGeom>
            <a:gradFill rotWithShape="1">
              <a:gsLst>
                <a:gs pos="0">
                  <a:srgbClr val="85AAAD"/>
                </a:gs>
                <a:gs pos="80000">
                  <a:srgbClr val="AFDEE2"/>
                </a:gs>
                <a:gs pos="100000">
                  <a:srgbClr val="AFE0E4"/>
                </a:gs>
              </a:gsLst>
              <a:lin ang="16200000"/>
            </a:gradFill>
            <a:ln w="9525" cap="flat" cmpd="sng">
              <a:solidFill>
                <a:srgbClr val="B6DCDF"/>
              </a:solidFill>
              <a:prstDash val="solid"/>
              <a:round/>
              <a:headEnd/>
              <a:tailEnd/>
            </a:ln>
            <a:effectLst>
              <a:outerShdw blurRad="40000" dist="23000" dir="5400000" rotWithShape="0">
                <a:srgbClr val="000000">
                  <a:alpha val="34999"/>
                </a:srgbClr>
              </a:outerShdw>
            </a:effectLst>
          </p:spPr>
          <p:txBody>
            <a:bodyPr/>
            <a:lstStyle/>
            <a:p>
              <a:pPr>
                <a:defRPr/>
              </a:pPr>
              <a:endParaRPr lang="en-US">
                <a:cs typeface="+mn-cs"/>
              </a:endParaRPr>
            </a:p>
          </p:txBody>
        </p:sp>
        <p:sp>
          <p:nvSpPr>
            <p:cNvPr id="27" name="Rectangle 26"/>
            <p:cNvSpPr/>
            <p:nvPr/>
          </p:nvSpPr>
          <p:spPr>
            <a:xfrm>
              <a:off x="1331640" y="-1449842"/>
              <a:ext cx="6624736" cy="7984011"/>
            </a:xfrm>
            <a:prstGeom prst="rect">
              <a:avLst/>
            </a:prstGeom>
            <a:noFill/>
          </p:spPr>
          <p:txBody>
            <a:bodyPr spcFirstLastPara="1" wrap="none">
              <a:prstTxWarp prst="textArchDown">
                <a:avLst>
                  <a:gd name="adj" fmla="val 94802"/>
                </a:avLst>
              </a:prstTxWarp>
              <a:spAutoFit/>
            </a:bodyPr>
            <a:lstStyle/>
            <a:p>
              <a:pPr algn="ctr">
                <a:defRPr/>
              </a:pPr>
              <a:r>
                <a:rPr lang="en-US" sz="2400" spc="300"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a typeface="+mn-ea"/>
                  <a:cs typeface="+mn-cs"/>
                </a:rPr>
                <a:t>Academia</a:t>
              </a:r>
            </a:p>
          </p:txBody>
        </p:sp>
        <p:sp>
          <p:nvSpPr>
            <p:cNvPr id="29" name="Up Arrow 28"/>
            <p:cNvSpPr>
              <a:spLocks noChangeArrowheads="1"/>
            </p:cNvSpPr>
            <p:nvPr/>
          </p:nvSpPr>
          <p:spPr bwMode="auto">
            <a:xfrm rot="8740631">
              <a:off x="5264840" y="4564321"/>
              <a:ext cx="215458" cy="989849"/>
            </a:xfrm>
            <a:prstGeom prst="upArrow">
              <a:avLst>
                <a:gd name="adj1" fmla="val 50000"/>
                <a:gd name="adj2" fmla="val 49991"/>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endParaRPr lang="en-GB">
                <a:solidFill>
                  <a:schemeClr val="dk1"/>
                </a:solidFill>
                <a:latin typeface="+mn-lt"/>
                <a:ea typeface="+mn-ea"/>
                <a:cs typeface="+mn-cs"/>
              </a:endParaRPr>
            </a:p>
          </p:txBody>
        </p:sp>
        <p:sp>
          <p:nvSpPr>
            <p:cNvPr id="30" name="Up Arrow 29"/>
            <p:cNvSpPr>
              <a:spLocks noChangeArrowheads="1"/>
            </p:cNvSpPr>
            <p:nvPr/>
          </p:nvSpPr>
          <p:spPr bwMode="auto">
            <a:xfrm rot="12859369" flipH="1">
              <a:off x="3727026" y="4545117"/>
              <a:ext cx="217103" cy="1047459"/>
            </a:xfrm>
            <a:prstGeom prst="upArrow">
              <a:avLst>
                <a:gd name="adj1" fmla="val 50000"/>
                <a:gd name="adj2" fmla="val 50005"/>
              </a:avLst>
            </a:prstGeom>
            <a:gradFill rotWithShape="1">
              <a:gsLst>
                <a:gs pos="0">
                  <a:srgbClr val="CFFFFF"/>
                </a:gs>
                <a:gs pos="35001">
                  <a:srgbClr val="DDFEFF"/>
                </a:gs>
                <a:gs pos="100000">
                  <a:srgbClr val="F0FFFF"/>
                </a:gs>
              </a:gsLst>
              <a:lin ang="16200000" scaled="1"/>
            </a:gradFill>
            <a:ln w="9525">
              <a:solidFill>
                <a:srgbClr val="B6DCDF"/>
              </a:solidFill>
              <a:miter lim="800000"/>
              <a:headEnd/>
              <a:tailEnd/>
            </a:ln>
            <a:effectLst>
              <a:outerShdw blurRad="40000" dist="20000" dir="5400000" rotWithShape="0">
                <a:srgbClr val="000000">
                  <a:alpha val="37999"/>
                </a:srgbClr>
              </a:outerShdw>
            </a:effectLst>
          </p:spPr>
          <p:txBody>
            <a:bodyPr anchor="ctr"/>
            <a:lstStyle/>
            <a:p>
              <a:pPr algn="ctr">
                <a:defRPr/>
              </a:pPr>
              <a:endParaRPr lang="en-GB">
                <a:solidFill>
                  <a:schemeClr val="dk1"/>
                </a:solidFill>
                <a:latin typeface="+mn-lt"/>
                <a:ea typeface="+mn-ea"/>
                <a:cs typeface="+mn-cs"/>
              </a:endParaRPr>
            </a:p>
          </p:txBody>
        </p:sp>
        <p:sp>
          <p:nvSpPr>
            <p:cNvPr id="31" name="Rectangle 30"/>
            <p:cNvSpPr/>
            <p:nvPr/>
          </p:nvSpPr>
          <p:spPr>
            <a:xfrm>
              <a:off x="1259632" y="285474"/>
              <a:ext cx="6696744" cy="6311878"/>
            </a:xfrm>
            <a:prstGeom prst="rect">
              <a:avLst/>
            </a:prstGeom>
            <a:noFill/>
          </p:spPr>
          <p:txBody>
            <a:bodyPr spcFirstLastPara="1" wrap="none">
              <a:prstTxWarp prst="textArchUp">
                <a:avLst>
                  <a:gd name="adj" fmla="val 10812091"/>
                </a:avLst>
              </a:prstTxWarp>
              <a:spAutoFit/>
            </a:bodyPr>
            <a:lstStyle/>
            <a:p>
              <a:pPr algn="ctr">
                <a:defRPr/>
              </a:pPr>
              <a:r>
                <a:rPr lang="en-US" b="1" spc="600" dirty="0">
                  <a:ln w="12700">
                    <a:solidFill>
                      <a:schemeClr val="accent2">
                        <a:lumMod val="75000"/>
                      </a:schemeClr>
                    </a:solidFill>
                    <a:prstDash val="solid"/>
                  </a:ln>
                  <a:solidFill>
                    <a:schemeClr val="accent2">
                      <a:lumMod val="20000"/>
                      <a:lumOff val="80000"/>
                    </a:schemeClr>
                  </a:solidFill>
                  <a:ea typeface="+mn-ea"/>
                  <a:cs typeface="+mn-cs"/>
                </a:rPr>
                <a:t>Commercial		Translation</a:t>
              </a:r>
            </a:p>
          </p:txBody>
        </p:sp>
        <p:sp>
          <p:nvSpPr>
            <p:cNvPr id="41" name="Block Arc 40"/>
            <p:cNvSpPr/>
            <p:nvPr/>
          </p:nvSpPr>
          <p:spPr>
            <a:xfrm rot="2700000">
              <a:off x="2569592" y="2191376"/>
              <a:ext cx="4076363" cy="4077262"/>
            </a:xfrm>
            <a:prstGeom prst="blockArc">
              <a:avLst>
                <a:gd name="adj1" fmla="val 40607"/>
                <a:gd name="adj2" fmla="val 5345162"/>
                <a:gd name="adj3" fmla="val 1662"/>
              </a:avLst>
            </a:pr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Tree>
    <p:extLst>
      <p:ext uri="{BB962C8B-B14F-4D97-AF65-F5344CB8AC3E}">
        <p14:creationId xmlns:p14="http://schemas.microsoft.com/office/powerpoint/2010/main" xmlns="" val="3311886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p:cNvGrpSpPr>
            <a:grpSpLocks/>
          </p:cNvGrpSpPr>
          <p:nvPr/>
        </p:nvGrpSpPr>
        <p:grpSpPr bwMode="auto">
          <a:xfrm>
            <a:off x="76200" y="76200"/>
            <a:ext cx="8991600" cy="1258888"/>
            <a:chOff x="48" y="48"/>
            <a:chExt cx="5664" cy="793"/>
          </a:xfrm>
        </p:grpSpPr>
        <p:sp>
          <p:nvSpPr>
            <p:cNvPr id="36868" name="Rectangle 3"/>
            <p:cNvSpPr>
              <a:spLocks noChangeArrowheads="1"/>
            </p:cNvSpPr>
            <p:nvPr/>
          </p:nvSpPr>
          <p:spPr bwMode="ltGray">
            <a:xfrm>
              <a:off x="48" y="48"/>
              <a:ext cx="5664" cy="79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en-US" sz="2400">
                <a:solidFill>
                  <a:srgbClr val="8D010F"/>
                </a:solidFill>
                <a:latin typeface="Times" charset="0"/>
              </a:endParaRPr>
            </a:p>
          </p:txBody>
        </p:sp>
        <p:pic>
          <p:nvPicPr>
            <p:cNvPr id="36869" name="Picture 4" descr="LeedsUniWhit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02" y="278"/>
              <a:ext cx="1433" cy="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6866" name="Text Box 6"/>
          <p:cNvSpPr txBox="1">
            <a:spLocks noChangeArrowheads="1"/>
          </p:cNvSpPr>
          <p:nvPr/>
        </p:nvSpPr>
        <p:spPr bwMode="ltGray">
          <a:xfrm>
            <a:off x="355600" y="188913"/>
            <a:ext cx="4876800" cy="83978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3600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chemeClr val="bg1"/>
                </a:solidFill>
              </a:rPr>
              <a:t>IMPRESS plans</a:t>
            </a:r>
            <a:endParaRPr lang="en-US" sz="1400">
              <a:solidFill>
                <a:schemeClr val="bg1"/>
              </a:solidFill>
            </a:endParaRPr>
          </a:p>
        </p:txBody>
      </p:sp>
      <p:sp>
        <p:nvSpPr>
          <p:cNvPr id="36867" name="TextBox 1"/>
          <p:cNvSpPr txBox="1">
            <a:spLocks noChangeArrowheads="1"/>
          </p:cNvSpPr>
          <p:nvPr/>
        </p:nvSpPr>
        <p:spPr bwMode="auto">
          <a:xfrm>
            <a:off x="76200" y="1844675"/>
            <a:ext cx="89916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a:t>STAGE I - Learning and Information Exchange; Educating Scientists and Engineers</a:t>
            </a:r>
          </a:p>
          <a:p>
            <a:pPr eaLnBrk="1" hangingPunct="1"/>
            <a:r>
              <a:rPr lang="en-GB" sz="1800" b="1"/>
              <a:t>- </a:t>
            </a:r>
            <a:r>
              <a:rPr lang="en-GB" sz="1800" b="1">
                <a:solidFill>
                  <a:srgbClr val="0033CC"/>
                </a:solidFill>
              </a:rPr>
              <a:t>Technology advocates recruited.  </a:t>
            </a:r>
            <a:r>
              <a:rPr lang="ja-JP" altLang="en-GB" sz="1800" b="1">
                <a:solidFill>
                  <a:srgbClr val="0033CC"/>
                </a:solidFill>
              </a:rPr>
              <a:t>“</a:t>
            </a:r>
            <a:r>
              <a:rPr lang="en-GB" altLang="ja-JP" sz="1800" b="1">
                <a:solidFill>
                  <a:srgbClr val="0033CC"/>
                </a:solidFill>
              </a:rPr>
              <a:t>Teachers</a:t>
            </a:r>
            <a:r>
              <a:rPr lang="ja-JP" altLang="en-GB" sz="1800" b="1">
                <a:solidFill>
                  <a:srgbClr val="0033CC"/>
                </a:solidFill>
              </a:rPr>
              <a:t>”</a:t>
            </a:r>
            <a:r>
              <a:rPr lang="en-GB" altLang="ja-JP" sz="1800" b="1">
                <a:solidFill>
                  <a:srgbClr val="0033CC"/>
                </a:solidFill>
              </a:rPr>
              <a:t> – to convey aetiology, physiology, anatomy, biomechanics, biology and biochemistry of incontinence</a:t>
            </a:r>
          </a:p>
          <a:p>
            <a:pPr eaLnBrk="1" hangingPunct="1"/>
            <a:endParaRPr lang="en-GB" sz="1800" b="1"/>
          </a:p>
          <a:p>
            <a:pPr eaLnBrk="1" hangingPunct="1"/>
            <a:r>
              <a:rPr lang="en-GB" sz="1800" b="1"/>
              <a:t>STAGE II – Health Care Professional Shadowing</a:t>
            </a:r>
          </a:p>
          <a:p>
            <a:pPr eaLnBrk="1" hangingPunct="1"/>
            <a:r>
              <a:rPr lang="en-GB" sz="1800" b="1"/>
              <a:t>- </a:t>
            </a:r>
            <a:r>
              <a:rPr lang="en-GB" sz="1800" b="1">
                <a:solidFill>
                  <a:srgbClr val="0033CC"/>
                </a:solidFill>
              </a:rPr>
              <a:t>Appreciate first hand the complexities and diversity of incontinence conditions</a:t>
            </a:r>
          </a:p>
          <a:p>
            <a:pPr eaLnBrk="1" hangingPunct="1"/>
            <a:endParaRPr lang="en-GB" sz="1800" b="1"/>
          </a:p>
          <a:p>
            <a:pPr eaLnBrk="1" hangingPunct="1"/>
            <a:r>
              <a:rPr lang="en-GB" sz="1800" b="1"/>
              <a:t>STAGE III – Patient Focus Groups</a:t>
            </a:r>
          </a:p>
          <a:p>
            <a:pPr eaLnBrk="1" hangingPunct="1"/>
            <a:r>
              <a:rPr lang="en-GB" sz="1800" b="1"/>
              <a:t>- </a:t>
            </a:r>
            <a:r>
              <a:rPr lang="en-GB" sz="1800" b="1">
                <a:solidFill>
                  <a:srgbClr val="0033CC"/>
                </a:solidFill>
              </a:rPr>
              <a:t>A series of </a:t>
            </a:r>
            <a:r>
              <a:rPr lang="ja-JP" altLang="en-GB" sz="1800" b="1">
                <a:solidFill>
                  <a:srgbClr val="0033CC"/>
                </a:solidFill>
              </a:rPr>
              <a:t>“</a:t>
            </a:r>
            <a:r>
              <a:rPr lang="en-GB" altLang="ja-JP" sz="1800" b="1">
                <a:solidFill>
                  <a:srgbClr val="0033CC"/>
                </a:solidFill>
              </a:rPr>
              <a:t>exchange sessions</a:t>
            </a:r>
            <a:r>
              <a:rPr lang="ja-JP" altLang="en-GB" sz="1800" b="1">
                <a:solidFill>
                  <a:srgbClr val="0033CC"/>
                </a:solidFill>
              </a:rPr>
              <a:t>”</a:t>
            </a:r>
            <a:r>
              <a:rPr lang="en-GB" altLang="ja-JP" sz="1800" b="1">
                <a:solidFill>
                  <a:srgbClr val="0033CC"/>
                </a:solidFill>
              </a:rPr>
              <a:t> with patients </a:t>
            </a:r>
          </a:p>
          <a:p>
            <a:pPr eaLnBrk="1" hangingPunct="1"/>
            <a:endParaRPr lang="en-GB" sz="1800" b="1"/>
          </a:p>
          <a:p>
            <a:pPr eaLnBrk="1" hangingPunct="1"/>
            <a:r>
              <a:rPr lang="en-GB" sz="1800" b="1"/>
              <a:t>STAGE IV – Expanding the Network to Solve Problems – starting at month 12</a:t>
            </a:r>
          </a:p>
          <a:p>
            <a:pPr eaLnBrk="1" hangingPunct="1"/>
            <a:endParaRPr lang="en-GB" sz="1800" b="1"/>
          </a:p>
          <a:p>
            <a:pPr eaLnBrk="1" hangingPunct="1"/>
            <a:r>
              <a:rPr lang="en-GB" sz="1800" b="1"/>
              <a:t>STAGE V  – Proof of Concept Projects</a:t>
            </a:r>
          </a:p>
          <a:p>
            <a:pPr eaLnBrk="1" hangingPunct="1"/>
            <a:endParaRPr lang="en-GB" sz="1800" b="1"/>
          </a:p>
        </p:txBody>
      </p:sp>
      <p:sp>
        <p:nvSpPr>
          <p:cNvPr id="2" name="TextBox 1"/>
          <p:cNvSpPr txBox="1"/>
          <p:nvPr/>
        </p:nvSpPr>
        <p:spPr>
          <a:xfrm>
            <a:off x="1470488" y="5977178"/>
            <a:ext cx="5881838" cy="400110"/>
          </a:xfrm>
          <a:prstGeom prst="rect">
            <a:avLst/>
          </a:prstGeom>
          <a:noFill/>
        </p:spPr>
        <p:txBody>
          <a:bodyPr wrap="none" rtlCol="0">
            <a:spAutoFit/>
          </a:bodyPr>
          <a:lstStyle/>
          <a:p>
            <a:r>
              <a:rPr lang="en-US" sz="2000" b="1" dirty="0" smtClean="0"/>
              <a:t>CONTACT: PROF ANNE NEVILLE </a:t>
            </a:r>
            <a:r>
              <a:rPr lang="en-US" sz="2000" b="1" dirty="0" smtClean="0">
                <a:hlinkClick r:id="rId4"/>
              </a:rPr>
              <a:t>a.neville@leeds.ac.uk</a:t>
            </a:r>
            <a:r>
              <a:rPr lang="en-US" sz="2000" b="1" dirty="0" smtClean="0"/>
              <a:t> </a:t>
            </a:r>
            <a:endParaRPr lang="en-US" sz="2000" b="1" dirty="0"/>
          </a:p>
        </p:txBody>
      </p:sp>
    </p:spTree>
    <p:extLst>
      <p:ext uri="{BB962C8B-B14F-4D97-AF65-F5344CB8AC3E}">
        <p14:creationId xmlns:p14="http://schemas.microsoft.com/office/powerpoint/2010/main" xmlns="" val="1935242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GB" b="1" dirty="0" smtClean="0">
                <a:solidFill>
                  <a:srgbClr val="0070C0"/>
                </a:solidFill>
                <a:ea typeface="ＭＳ Ｐゴシック" pitchFamily="34" charset="-128"/>
              </a:rPr>
              <a:t>Summary</a:t>
            </a:r>
          </a:p>
        </p:txBody>
      </p:sp>
      <p:sp>
        <p:nvSpPr>
          <p:cNvPr id="100354" name="Rectangle 3"/>
          <p:cNvSpPr>
            <a:spLocks noGrp="1" noChangeArrowheads="1"/>
          </p:cNvSpPr>
          <p:nvPr>
            <p:ph type="body" idx="1"/>
          </p:nvPr>
        </p:nvSpPr>
        <p:spPr/>
        <p:txBody>
          <a:bodyPr/>
          <a:lstStyle/>
          <a:p>
            <a:pPr eaLnBrk="1" hangingPunct="1"/>
            <a:r>
              <a:rPr lang="en-GB" dirty="0" smtClean="0">
                <a:ea typeface="ＭＳ Ｐゴシック" pitchFamily="34" charset="-128"/>
              </a:rPr>
              <a:t>Faecal incontinence: a common, under-reported condition</a:t>
            </a:r>
          </a:p>
          <a:p>
            <a:pPr eaLnBrk="1" hangingPunct="1"/>
            <a:r>
              <a:rPr lang="en-GB" dirty="0" smtClean="0">
                <a:ea typeface="ＭＳ Ｐゴシック" pitchFamily="34" charset="-128"/>
              </a:rPr>
              <a:t>Multifactorial aetiology</a:t>
            </a:r>
          </a:p>
          <a:p>
            <a:pPr eaLnBrk="1" hangingPunct="1"/>
            <a:r>
              <a:rPr lang="en-GB" dirty="0" smtClean="0">
                <a:ea typeface="ＭＳ Ｐゴシック" pitchFamily="34" charset="-128"/>
              </a:rPr>
              <a:t>Careful patient-centred assessment</a:t>
            </a:r>
          </a:p>
          <a:p>
            <a:pPr eaLnBrk="1" hangingPunct="1"/>
            <a:r>
              <a:rPr lang="en-GB" dirty="0" smtClean="0">
                <a:ea typeface="ＭＳ Ｐゴシック" pitchFamily="34" charset="-128"/>
              </a:rPr>
              <a:t>Many causes simple and reversible</a:t>
            </a:r>
          </a:p>
          <a:p>
            <a:pPr eaLnBrk="1" hangingPunct="1"/>
            <a:r>
              <a:rPr lang="en-GB" dirty="0" smtClean="0">
                <a:ea typeface="ＭＳ Ｐゴシック" pitchFamily="34" charset="-128"/>
              </a:rPr>
              <a:t>Refractory cases referred for specialist opinion</a:t>
            </a:r>
          </a:p>
          <a:p>
            <a:pPr eaLnBrk="1" hangingPunct="1"/>
            <a:r>
              <a:rPr lang="en-GB" dirty="0" smtClean="0">
                <a:ea typeface="ＭＳ Ｐゴシック" pitchFamily="34" charset="-128"/>
              </a:rPr>
              <a:t>Expanding array of surgical options &amp; research opportunities</a:t>
            </a:r>
          </a:p>
        </p:txBody>
      </p:sp>
    </p:spTree>
    <p:extLst>
      <p:ext uri="{BB962C8B-B14F-4D97-AF65-F5344CB8AC3E}">
        <p14:creationId xmlns:p14="http://schemas.microsoft.com/office/powerpoint/2010/main" xmlns="" val="3587397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1039"/>
            <a:ext cx="8458200" cy="2667000"/>
          </a:xfrm>
        </p:spPr>
        <p:txBody>
          <a:bodyPr rtlCol="0">
            <a:normAutofit fontScale="90000"/>
          </a:bodyPr>
          <a:lstStyle/>
          <a:p>
            <a:pPr fontAlgn="auto">
              <a:spcAft>
                <a:spcPts val="0"/>
              </a:spcAft>
              <a:defRPr/>
            </a:pPr>
            <a:r>
              <a:rPr lang="en-GB" b="1" dirty="0" smtClean="0">
                <a:solidFill>
                  <a:schemeClr val="accent1">
                    <a:lumMod val="75000"/>
                  </a:schemeClr>
                </a:solidFill>
              </a:rPr>
              <a:t>Chartered Physiotherapists Promoting Continence</a:t>
            </a:r>
            <a:br>
              <a:rPr lang="en-GB" b="1" dirty="0" smtClean="0">
                <a:solidFill>
                  <a:schemeClr val="accent1">
                    <a:lumMod val="75000"/>
                  </a:schemeClr>
                </a:solidFill>
              </a:rPr>
            </a:br>
            <a:r>
              <a:rPr lang="en-GB" b="1" dirty="0" smtClean="0">
                <a:solidFill>
                  <a:schemeClr val="accent1">
                    <a:lumMod val="75000"/>
                  </a:schemeClr>
                </a:solidFill>
              </a:rPr>
              <a:t/>
            </a:r>
            <a:br>
              <a:rPr lang="en-GB" b="1" dirty="0" smtClean="0">
                <a:solidFill>
                  <a:schemeClr val="accent1">
                    <a:lumMod val="75000"/>
                  </a:schemeClr>
                </a:solidFill>
              </a:rPr>
            </a:br>
            <a:r>
              <a:rPr lang="en-GB" sz="4000" dirty="0" smtClean="0">
                <a:solidFill>
                  <a:srgbClr val="17375E"/>
                </a:solidFill>
              </a:rPr>
              <a:t> Advances in Surgery for Faecal Incontinence</a:t>
            </a:r>
            <a:endParaRPr lang="en-GB" sz="4900" dirty="0">
              <a:solidFill>
                <a:srgbClr val="17375E"/>
              </a:solidFill>
            </a:endParaRPr>
          </a:p>
        </p:txBody>
      </p:sp>
      <p:pic>
        <p:nvPicPr>
          <p:cNvPr id="14338" name="Picture 2" descr="C:\Users\David\Documents\Colorectal Unit\LOGO_alt.jpg"/>
          <p:cNvPicPr>
            <a:picLocks noChangeAspect="1" noChangeArrowheads="1"/>
          </p:cNvPicPr>
          <p:nvPr/>
        </p:nvPicPr>
        <p:blipFill>
          <a:blip r:embed="rId3" cstate="print"/>
          <a:srcRect/>
          <a:stretch>
            <a:fillRect/>
          </a:stretch>
        </p:blipFill>
        <p:spPr bwMode="auto">
          <a:xfrm>
            <a:off x="505869" y="5029200"/>
            <a:ext cx="1246731" cy="1427163"/>
          </a:xfrm>
          <a:prstGeom prst="rect">
            <a:avLst/>
          </a:prstGeom>
          <a:noFill/>
          <a:ln w="9525">
            <a:noFill/>
            <a:miter lim="800000"/>
            <a:headEnd/>
            <a:tailEnd/>
          </a:ln>
        </p:spPr>
      </p:pic>
      <p:sp>
        <p:nvSpPr>
          <p:cNvPr id="14339" name="TextBox 4"/>
          <p:cNvSpPr txBox="1">
            <a:spLocks noChangeArrowheads="1"/>
          </p:cNvSpPr>
          <p:nvPr/>
        </p:nvSpPr>
        <p:spPr bwMode="auto">
          <a:xfrm>
            <a:off x="533400" y="6248400"/>
            <a:ext cx="1111250" cy="461963"/>
          </a:xfrm>
          <a:prstGeom prst="rect">
            <a:avLst/>
          </a:prstGeom>
          <a:noFill/>
          <a:ln w="9525">
            <a:noFill/>
            <a:miter lim="800000"/>
            <a:headEnd/>
            <a:tailEnd/>
          </a:ln>
        </p:spPr>
        <p:txBody>
          <a:bodyPr wrap="none">
            <a:spAutoFit/>
          </a:bodyPr>
          <a:lstStyle/>
          <a:p>
            <a:pPr algn="ctr"/>
            <a:r>
              <a:rPr lang="en-GB" sz="1200" i="1">
                <a:latin typeface="Calibri" pitchFamily="34" charset="0"/>
              </a:rPr>
              <a:t>John Goligher </a:t>
            </a:r>
          </a:p>
          <a:p>
            <a:pPr algn="ctr"/>
            <a:r>
              <a:rPr lang="en-GB" sz="1200" i="1">
                <a:latin typeface="Calibri" pitchFamily="34" charset="0"/>
              </a:rPr>
              <a:t>Colorectal Unit</a:t>
            </a:r>
          </a:p>
        </p:txBody>
      </p:sp>
      <p:pic>
        <p:nvPicPr>
          <p:cNvPr id="14340" name="Picture 5" descr="Uni Logo.gif"/>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40000" contrast="20000"/>
                    </a14:imgEffect>
                  </a14:imgLayer>
                </a14:imgProps>
              </a:ext>
            </a:extLst>
          </a:blip>
          <a:srcRect/>
          <a:stretch>
            <a:fillRect/>
          </a:stretch>
        </p:blipFill>
        <p:spPr bwMode="auto">
          <a:xfrm>
            <a:off x="6477000" y="5486400"/>
            <a:ext cx="2400300" cy="952500"/>
          </a:xfrm>
          <a:prstGeom prst="rect">
            <a:avLst/>
          </a:prstGeom>
          <a:noFill/>
          <a:ln w="9525">
            <a:noFill/>
            <a:miter lim="800000"/>
            <a:headEnd/>
            <a:tailEnd/>
          </a:ln>
        </p:spPr>
      </p:pic>
      <p:sp>
        <p:nvSpPr>
          <p:cNvPr id="3" name="Subtitle 2"/>
          <p:cNvSpPr>
            <a:spLocks noGrp="1"/>
          </p:cNvSpPr>
          <p:nvPr>
            <p:ph type="subTitle" idx="1"/>
          </p:nvPr>
        </p:nvSpPr>
        <p:spPr>
          <a:xfrm>
            <a:off x="914400" y="4419600"/>
            <a:ext cx="7391400" cy="1371600"/>
          </a:xfrm>
        </p:spPr>
        <p:txBody>
          <a:bodyPr rtlCol="0">
            <a:normAutofit/>
          </a:bodyPr>
          <a:lstStyle/>
          <a:p>
            <a:pPr fontAlgn="auto">
              <a:spcAft>
                <a:spcPts val="0"/>
              </a:spcAft>
              <a:buFont typeface="Arial" pitchFamily="34" charset="0"/>
              <a:buNone/>
              <a:defRPr/>
            </a:pPr>
            <a:r>
              <a:rPr lang="en-GB" sz="2800" dirty="0" smtClean="0">
                <a:solidFill>
                  <a:schemeClr val="tx1"/>
                </a:solidFill>
              </a:rPr>
              <a:t>David Jayne</a:t>
            </a:r>
          </a:p>
          <a:p>
            <a:pPr fontAlgn="auto">
              <a:spcAft>
                <a:spcPts val="0"/>
              </a:spcAft>
              <a:buFont typeface="Arial" pitchFamily="34" charset="0"/>
              <a:buNone/>
              <a:defRPr/>
            </a:pPr>
            <a:r>
              <a:rPr lang="en-GB" sz="2000" dirty="0" smtClean="0">
                <a:solidFill>
                  <a:schemeClr val="tx1"/>
                </a:solidFill>
              </a:rPr>
              <a:t>Professor of Surgery</a:t>
            </a:r>
          </a:p>
          <a:p>
            <a:pPr fontAlgn="auto">
              <a:spcAft>
                <a:spcPts val="0"/>
              </a:spcAft>
              <a:buFont typeface="Arial" pitchFamily="34" charset="0"/>
              <a:buNone/>
              <a:defRPr/>
            </a:pPr>
            <a:r>
              <a:rPr lang="en-GB" sz="2000" dirty="0" smtClean="0">
                <a:solidFill>
                  <a:schemeClr val="tx1"/>
                </a:solidFill>
              </a:rPr>
              <a:t>University of Leeds &amp; Leeds Teaching Hospitals NHS Trust</a:t>
            </a:r>
            <a:endParaRPr lang="en-GB" sz="2000" dirty="0">
              <a:solidFill>
                <a:schemeClr val="tx1"/>
              </a:solidFill>
            </a:endParaRPr>
          </a:p>
        </p:txBody>
      </p:sp>
    </p:spTree>
    <p:extLst>
      <p:ext uri="{BB962C8B-B14F-4D97-AF65-F5344CB8AC3E}">
        <p14:creationId xmlns:p14="http://schemas.microsoft.com/office/powerpoint/2010/main" xmlns="" val="291946327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Patient Evaluation</a:t>
            </a:r>
            <a:endParaRPr lang="en-GB"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GB" dirty="0" smtClean="0"/>
              <a:t>Patient centred approach considering individual needs and preferences</a:t>
            </a:r>
          </a:p>
          <a:p>
            <a:endParaRPr lang="en-GB" sz="1700" dirty="0" smtClean="0"/>
          </a:p>
          <a:p>
            <a:r>
              <a:rPr lang="en-GB" dirty="0" smtClean="0"/>
              <a:t>Detailed initial assessment</a:t>
            </a:r>
          </a:p>
          <a:p>
            <a:endParaRPr lang="en-GB" sz="1700" dirty="0" smtClean="0"/>
          </a:p>
          <a:p>
            <a:r>
              <a:rPr lang="en-GB" dirty="0" smtClean="0"/>
              <a:t>Structured approach to management</a:t>
            </a:r>
          </a:p>
          <a:p>
            <a:endParaRPr lang="en-GB" sz="1700" dirty="0" smtClean="0"/>
          </a:p>
          <a:p>
            <a:r>
              <a:rPr lang="en-GB" dirty="0" smtClean="0"/>
              <a:t>Address simple, reversible factors</a:t>
            </a:r>
          </a:p>
          <a:p>
            <a:endParaRPr lang="en-GB" sz="1800" dirty="0" smtClean="0"/>
          </a:p>
          <a:p>
            <a:r>
              <a:rPr lang="en-GB" dirty="0" smtClean="0"/>
              <a:t>Specialist referral where appropriate</a:t>
            </a:r>
            <a:endParaRPr lang="en-GB" dirty="0"/>
          </a:p>
        </p:txBody>
      </p:sp>
    </p:spTree>
    <p:extLst>
      <p:ext uri="{BB962C8B-B14F-4D97-AF65-F5344CB8AC3E}">
        <p14:creationId xmlns:p14="http://schemas.microsoft.com/office/powerpoint/2010/main" xmlns="" val="221582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History</a:t>
            </a:r>
            <a:endParaRPr lang="en-GB" b="1" dirty="0">
              <a:solidFill>
                <a:srgbClr val="0070C0"/>
              </a:solidFill>
            </a:endParaRPr>
          </a:p>
        </p:txBody>
      </p:sp>
      <p:sp>
        <p:nvSpPr>
          <p:cNvPr id="3" name="Content Placeholder 2"/>
          <p:cNvSpPr>
            <a:spLocks noGrp="1"/>
          </p:cNvSpPr>
          <p:nvPr>
            <p:ph idx="1"/>
          </p:nvPr>
        </p:nvSpPr>
        <p:spPr>
          <a:xfrm>
            <a:off x="457200" y="1371600"/>
            <a:ext cx="8229600" cy="5257800"/>
          </a:xfrm>
        </p:spPr>
        <p:txBody>
          <a:bodyPr>
            <a:noAutofit/>
          </a:bodyPr>
          <a:lstStyle/>
          <a:p>
            <a:pPr marL="342900" lvl="1" indent="-342900">
              <a:buFont typeface="Arial" pitchFamily="34" charset="0"/>
              <a:buChar char="•"/>
            </a:pPr>
            <a:r>
              <a:rPr lang="en-GB" dirty="0" smtClean="0"/>
              <a:t>Frequency of incontinent episodes</a:t>
            </a:r>
          </a:p>
          <a:p>
            <a:pPr marL="342900" lvl="1" indent="-342900">
              <a:buFont typeface="Arial" pitchFamily="34" charset="0"/>
              <a:buChar char="•"/>
            </a:pPr>
            <a:r>
              <a:rPr lang="en-GB" dirty="0" smtClean="0"/>
              <a:t>Stool consistency – Bristol stool chart</a:t>
            </a:r>
          </a:p>
          <a:p>
            <a:pPr marL="342900" lvl="1" indent="-342900">
              <a:buFont typeface="Arial" pitchFamily="34" charset="0"/>
              <a:buChar char="•"/>
            </a:pPr>
            <a:r>
              <a:rPr lang="en-GB" dirty="0" smtClean="0"/>
              <a:t>Use of medications </a:t>
            </a:r>
          </a:p>
          <a:p>
            <a:pPr marL="342900" lvl="1" indent="-342900">
              <a:buFont typeface="Arial" pitchFamily="34" charset="0"/>
              <a:buChar char="•"/>
            </a:pPr>
            <a:r>
              <a:rPr lang="en-GB" dirty="0" smtClean="0"/>
              <a:t>Use of incontinent aids /  pads</a:t>
            </a:r>
          </a:p>
          <a:p>
            <a:pPr marL="342900" lvl="1" indent="-342900">
              <a:buFont typeface="Arial" pitchFamily="34" charset="0"/>
              <a:buChar char="•"/>
            </a:pPr>
            <a:r>
              <a:rPr lang="en-GB" dirty="0" smtClean="0"/>
              <a:t>Impact on quality of life</a:t>
            </a:r>
          </a:p>
          <a:p>
            <a:pPr marL="342900" lvl="1" indent="-342900">
              <a:buFont typeface="Arial" pitchFamily="34" charset="0"/>
              <a:buChar char="•"/>
            </a:pPr>
            <a:r>
              <a:rPr lang="en-GB" dirty="0" smtClean="0"/>
              <a:t>Passive &amp;/or urge incontinence</a:t>
            </a:r>
          </a:p>
          <a:p>
            <a:pPr marL="342900" lvl="1" indent="-342900">
              <a:buFont typeface="Arial" pitchFamily="34" charset="0"/>
              <a:buChar char="•"/>
            </a:pPr>
            <a:r>
              <a:rPr lang="en-GB" dirty="0" smtClean="0"/>
              <a:t>Surgical history</a:t>
            </a:r>
          </a:p>
          <a:p>
            <a:pPr marL="342900" lvl="1" indent="-342900">
              <a:buFont typeface="Arial" pitchFamily="34" charset="0"/>
              <a:buChar char="•"/>
            </a:pPr>
            <a:r>
              <a:rPr lang="en-GB" dirty="0" smtClean="0"/>
              <a:t>Co-morbidities</a:t>
            </a:r>
          </a:p>
          <a:p>
            <a:pPr marL="742950" lvl="2" indent="-342900"/>
            <a:r>
              <a:rPr lang="en-GB" dirty="0" smtClean="0"/>
              <a:t>Neurological conditions, spinal injuries, obstetric injury, cognitive impairment, pelvic organ/rectal prolapse etc</a:t>
            </a:r>
          </a:p>
        </p:txBody>
      </p:sp>
    </p:spTree>
    <p:extLst>
      <p:ext uri="{BB962C8B-B14F-4D97-AF65-F5344CB8AC3E}">
        <p14:creationId xmlns:p14="http://schemas.microsoft.com/office/powerpoint/2010/main" xmlns="" val="2934017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Grading</a:t>
            </a:r>
            <a:endParaRPr lang="en-GB" b="1" dirty="0">
              <a:solidFill>
                <a:srgbClr val="0070C0"/>
              </a:solidFill>
            </a:endParaRPr>
          </a:p>
        </p:txBody>
      </p:sp>
      <p:sp>
        <p:nvSpPr>
          <p:cNvPr id="3" name="Content Placeholder 2"/>
          <p:cNvSpPr>
            <a:spLocks noGrp="1"/>
          </p:cNvSpPr>
          <p:nvPr>
            <p:ph idx="1"/>
          </p:nvPr>
        </p:nvSpPr>
        <p:spPr/>
        <p:txBody>
          <a:bodyPr/>
          <a:lstStyle/>
          <a:p>
            <a:pPr>
              <a:buNone/>
            </a:pPr>
            <a:r>
              <a:rPr lang="en-GB" b="1" dirty="0" smtClean="0"/>
              <a:t>Cleveland Clinic Incontinence Score (CCIS)</a:t>
            </a:r>
            <a:endParaRPr lang="en-GB" b="1" dirty="0"/>
          </a:p>
        </p:txBody>
      </p:sp>
      <p:graphicFrame>
        <p:nvGraphicFramePr>
          <p:cNvPr id="4" name="Table 3"/>
          <p:cNvGraphicFramePr>
            <a:graphicFrameLocks noGrp="1"/>
          </p:cNvGraphicFramePr>
          <p:nvPr/>
        </p:nvGraphicFramePr>
        <p:xfrm>
          <a:off x="609600" y="2743200"/>
          <a:ext cx="7848600" cy="2529840"/>
        </p:xfrm>
        <a:graphic>
          <a:graphicData uri="http://schemas.openxmlformats.org/drawingml/2006/table">
            <a:tbl>
              <a:tblPr firstRow="1" bandRow="1">
                <a:tableStyleId>{5C22544A-7EE6-4342-B048-85BDC9FD1C3A}</a:tableStyleId>
              </a:tblPr>
              <a:tblGrid>
                <a:gridCol w="1308100"/>
                <a:gridCol w="1308100"/>
                <a:gridCol w="1270000"/>
                <a:gridCol w="1447800"/>
                <a:gridCol w="1206500"/>
                <a:gridCol w="1308100"/>
              </a:tblGrid>
              <a:tr h="421640">
                <a:tc>
                  <a:txBody>
                    <a:bodyPr/>
                    <a:lstStyle/>
                    <a:p>
                      <a:pPr algn="ctr"/>
                      <a:endParaRPr lang="en-GB" sz="2000" dirty="0"/>
                    </a:p>
                  </a:txBody>
                  <a:tcPr/>
                </a:tc>
                <a:tc>
                  <a:txBody>
                    <a:bodyPr/>
                    <a:lstStyle/>
                    <a:p>
                      <a:pPr algn="ctr"/>
                      <a:r>
                        <a:rPr lang="en-GB" sz="2000" dirty="0" smtClean="0"/>
                        <a:t>Never</a:t>
                      </a:r>
                      <a:endParaRPr lang="en-GB" sz="2000" dirty="0"/>
                    </a:p>
                  </a:txBody>
                  <a:tcPr/>
                </a:tc>
                <a:tc>
                  <a:txBody>
                    <a:bodyPr/>
                    <a:lstStyle/>
                    <a:p>
                      <a:pPr algn="ctr"/>
                      <a:r>
                        <a:rPr lang="en-GB" sz="2000" dirty="0" smtClean="0"/>
                        <a:t>Rarely</a:t>
                      </a:r>
                      <a:endParaRPr lang="en-GB" sz="2000" dirty="0"/>
                    </a:p>
                  </a:txBody>
                  <a:tcPr/>
                </a:tc>
                <a:tc>
                  <a:txBody>
                    <a:bodyPr/>
                    <a:lstStyle/>
                    <a:p>
                      <a:pPr algn="ctr"/>
                      <a:r>
                        <a:rPr lang="en-GB" sz="2000" dirty="0" smtClean="0"/>
                        <a:t>Sometimes</a:t>
                      </a:r>
                      <a:endParaRPr lang="en-GB" sz="2000" dirty="0"/>
                    </a:p>
                  </a:txBody>
                  <a:tcPr/>
                </a:tc>
                <a:tc>
                  <a:txBody>
                    <a:bodyPr/>
                    <a:lstStyle/>
                    <a:p>
                      <a:pPr algn="ctr"/>
                      <a:r>
                        <a:rPr lang="en-GB" sz="2000" dirty="0" smtClean="0"/>
                        <a:t>Usually</a:t>
                      </a:r>
                      <a:endParaRPr lang="en-GB" sz="2000" dirty="0"/>
                    </a:p>
                  </a:txBody>
                  <a:tcPr/>
                </a:tc>
                <a:tc>
                  <a:txBody>
                    <a:bodyPr/>
                    <a:lstStyle/>
                    <a:p>
                      <a:pPr algn="ctr"/>
                      <a:r>
                        <a:rPr lang="en-GB" sz="2000" dirty="0" smtClean="0"/>
                        <a:t>Always</a:t>
                      </a:r>
                      <a:endParaRPr lang="en-GB" sz="2000" dirty="0"/>
                    </a:p>
                  </a:txBody>
                  <a:tcPr/>
                </a:tc>
              </a:tr>
              <a:tr h="421640">
                <a:tc>
                  <a:txBody>
                    <a:bodyPr/>
                    <a:lstStyle/>
                    <a:p>
                      <a:r>
                        <a:rPr lang="en-GB" sz="2000" dirty="0" smtClean="0"/>
                        <a:t>Solid</a:t>
                      </a:r>
                      <a:endParaRPr lang="en-GB" sz="2000" dirty="0"/>
                    </a:p>
                  </a:txBody>
                  <a:tcPr/>
                </a:tc>
                <a:tc>
                  <a:txBody>
                    <a:bodyPr/>
                    <a:lstStyle/>
                    <a:p>
                      <a:pPr algn="ctr"/>
                      <a:r>
                        <a:rPr lang="en-GB" sz="2000" dirty="0" smtClean="0"/>
                        <a:t>0</a:t>
                      </a:r>
                      <a:endParaRPr lang="en-GB" sz="2000" dirty="0"/>
                    </a:p>
                  </a:txBody>
                  <a:tcPr/>
                </a:tc>
                <a:tc>
                  <a:txBody>
                    <a:bodyPr/>
                    <a:lstStyle/>
                    <a:p>
                      <a:pPr algn="ctr"/>
                      <a:r>
                        <a:rPr lang="en-GB" sz="2000" dirty="0" smtClean="0"/>
                        <a:t>1</a:t>
                      </a:r>
                      <a:endParaRPr lang="en-GB" sz="2000" dirty="0"/>
                    </a:p>
                  </a:txBody>
                  <a:tcPr/>
                </a:tc>
                <a:tc>
                  <a:txBody>
                    <a:bodyPr/>
                    <a:lstStyle/>
                    <a:p>
                      <a:pPr algn="ctr"/>
                      <a:r>
                        <a:rPr lang="en-GB" sz="2000" dirty="0" smtClean="0"/>
                        <a:t>2</a:t>
                      </a:r>
                      <a:endParaRPr lang="en-GB" sz="2000" dirty="0"/>
                    </a:p>
                  </a:txBody>
                  <a:tcPr/>
                </a:tc>
                <a:tc>
                  <a:txBody>
                    <a:bodyPr/>
                    <a:lstStyle/>
                    <a:p>
                      <a:pPr algn="ctr"/>
                      <a:r>
                        <a:rPr lang="en-GB" sz="2000" dirty="0" smtClean="0"/>
                        <a:t>3</a:t>
                      </a:r>
                      <a:endParaRPr lang="en-GB" sz="2000" dirty="0"/>
                    </a:p>
                  </a:txBody>
                  <a:tcPr/>
                </a:tc>
                <a:tc>
                  <a:txBody>
                    <a:bodyPr/>
                    <a:lstStyle/>
                    <a:p>
                      <a:pPr algn="ctr"/>
                      <a:r>
                        <a:rPr lang="en-GB" sz="2000" dirty="0" smtClean="0"/>
                        <a:t>4</a:t>
                      </a:r>
                      <a:endParaRPr lang="en-GB" sz="2000" dirty="0"/>
                    </a:p>
                  </a:txBody>
                  <a:tcPr/>
                </a:tc>
              </a:tr>
              <a:tr h="421640">
                <a:tc>
                  <a:txBody>
                    <a:bodyPr/>
                    <a:lstStyle/>
                    <a:p>
                      <a:r>
                        <a:rPr lang="en-GB" sz="2000" dirty="0" smtClean="0"/>
                        <a:t>Liquid</a:t>
                      </a:r>
                      <a:endParaRPr lang="en-GB" sz="2000" dirty="0"/>
                    </a:p>
                  </a:txBody>
                  <a:tcPr/>
                </a:tc>
                <a:tc>
                  <a:txBody>
                    <a:bodyPr/>
                    <a:lstStyle/>
                    <a:p>
                      <a:pPr algn="ctr"/>
                      <a:r>
                        <a:rPr lang="en-GB" sz="2000" dirty="0" smtClean="0"/>
                        <a:t>0</a:t>
                      </a:r>
                      <a:endParaRPr lang="en-GB" sz="2000" dirty="0"/>
                    </a:p>
                  </a:txBody>
                  <a:tcPr/>
                </a:tc>
                <a:tc>
                  <a:txBody>
                    <a:bodyPr/>
                    <a:lstStyle/>
                    <a:p>
                      <a:pPr algn="ctr"/>
                      <a:r>
                        <a:rPr lang="en-GB" sz="2000" dirty="0" smtClean="0"/>
                        <a:t>1</a:t>
                      </a:r>
                      <a:endParaRPr lang="en-GB" sz="2000" dirty="0"/>
                    </a:p>
                  </a:txBody>
                  <a:tcPr/>
                </a:tc>
                <a:tc>
                  <a:txBody>
                    <a:bodyPr/>
                    <a:lstStyle/>
                    <a:p>
                      <a:pPr algn="ctr"/>
                      <a:r>
                        <a:rPr lang="en-GB" sz="2000" dirty="0" smtClean="0"/>
                        <a:t>2</a:t>
                      </a:r>
                      <a:endParaRPr lang="en-GB" sz="2000" dirty="0"/>
                    </a:p>
                  </a:txBody>
                  <a:tcPr/>
                </a:tc>
                <a:tc>
                  <a:txBody>
                    <a:bodyPr/>
                    <a:lstStyle/>
                    <a:p>
                      <a:pPr algn="ctr"/>
                      <a:r>
                        <a:rPr lang="en-GB" sz="2000" dirty="0" smtClean="0"/>
                        <a:t>3</a:t>
                      </a:r>
                      <a:endParaRPr lang="en-GB" sz="2000" dirty="0"/>
                    </a:p>
                  </a:txBody>
                  <a:tcPr/>
                </a:tc>
                <a:tc>
                  <a:txBody>
                    <a:bodyPr/>
                    <a:lstStyle/>
                    <a:p>
                      <a:pPr algn="ctr"/>
                      <a:r>
                        <a:rPr lang="en-GB" sz="2000" dirty="0" smtClean="0"/>
                        <a:t>4</a:t>
                      </a:r>
                      <a:endParaRPr lang="en-GB" sz="2000" dirty="0"/>
                    </a:p>
                  </a:txBody>
                  <a:tcPr/>
                </a:tc>
              </a:tr>
              <a:tr h="421640">
                <a:tc>
                  <a:txBody>
                    <a:bodyPr/>
                    <a:lstStyle/>
                    <a:p>
                      <a:r>
                        <a:rPr lang="en-GB" sz="2000" dirty="0" smtClean="0"/>
                        <a:t>Gas</a:t>
                      </a:r>
                      <a:endParaRPr lang="en-GB" sz="2000" dirty="0"/>
                    </a:p>
                  </a:txBody>
                  <a:tcPr/>
                </a:tc>
                <a:tc>
                  <a:txBody>
                    <a:bodyPr/>
                    <a:lstStyle/>
                    <a:p>
                      <a:pPr algn="ctr"/>
                      <a:r>
                        <a:rPr lang="en-GB" sz="2000" dirty="0" smtClean="0"/>
                        <a:t>0</a:t>
                      </a:r>
                      <a:endParaRPr lang="en-GB" sz="2000" dirty="0"/>
                    </a:p>
                  </a:txBody>
                  <a:tcPr/>
                </a:tc>
                <a:tc>
                  <a:txBody>
                    <a:bodyPr/>
                    <a:lstStyle/>
                    <a:p>
                      <a:pPr algn="ctr"/>
                      <a:r>
                        <a:rPr lang="en-GB" sz="2000" dirty="0" smtClean="0"/>
                        <a:t>1</a:t>
                      </a:r>
                      <a:endParaRPr lang="en-GB" sz="2000" dirty="0"/>
                    </a:p>
                  </a:txBody>
                  <a:tcPr/>
                </a:tc>
                <a:tc>
                  <a:txBody>
                    <a:bodyPr/>
                    <a:lstStyle/>
                    <a:p>
                      <a:pPr algn="ctr"/>
                      <a:r>
                        <a:rPr lang="en-GB" sz="2000" dirty="0" smtClean="0"/>
                        <a:t>2</a:t>
                      </a:r>
                      <a:endParaRPr lang="en-GB" sz="2000" dirty="0"/>
                    </a:p>
                  </a:txBody>
                  <a:tcPr/>
                </a:tc>
                <a:tc>
                  <a:txBody>
                    <a:bodyPr/>
                    <a:lstStyle/>
                    <a:p>
                      <a:pPr algn="ctr"/>
                      <a:r>
                        <a:rPr lang="en-GB" sz="2000" dirty="0" smtClean="0"/>
                        <a:t>3</a:t>
                      </a:r>
                      <a:endParaRPr lang="en-GB" sz="2000" dirty="0"/>
                    </a:p>
                  </a:txBody>
                  <a:tcPr/>
                </a:tc>
                <a:tc>
                  <a:txBody>
                    <a:bodyPr/>
                    <a:lstStyle/>
                    <a:p>
                      <a:pPr algn="ctr"/>
                      <a:r>
                        <a:rPr lang="en-GB" sz="2000" dirty="0" smtClean="0"/>
                        <a:t>4</a:t>
                      </a:r>
                      <a:endParaRPr lang="en-GB" sz="2000" dirty="0"/>
                    </a:p>
                  </a:txBody>
                  <a:tcPr/>
                </a:tc>
              </a:tr>
              <a:tr h="421640">
                <a:tc>
                  <a:txBody>
                    <a:bodyPr/>
                    <a:lstStyle/>
                    <a:p>
                      <a:r>
                        <a:rPr lang="en-GB" sz="2000" dirty="0" smtClean="0"/>
                        <a:t>Pads</a:t>
                      </a:r>
                      <a:endParaRPr lang="en-GB" sz="2000" dirty="0"/>
                    </a:p>
                  </a:txBody>
                  <a:tcPr/>
                </a:tc>
                <a:tc>
                  <a:txBody>
                    <a:bodyPr/>
                    <a:lstStyle/>
                    <a:p>
                      <a:pPr algn="ctr"/>
                      <a:r>
                        <a:rPr lang="en-GB" sz="2000" dirty="0" smtClean="0"/>
                        <a:t>0</a:t>
                      </a:r>
                      <a:endParaRPr lang="en-GB" sz="2000" dirty="0"/>
                    </a:p>
                  </a:txBody>
                  <a:tcPr/>
                </a:tc>
                <a:tc>
                  <a:txBody>
                    <a:bodyPr/>
                    <a:lstStyle/>
                    <a:p>
                      <a:pPr algn="ctr"/>
                      <a:r>
                        <a:rPr lang="en-GB" sz="2000" dirty="0" smtClean="0"/>
                        <a:t>1</a:t>
                      </a:r>
                      <a:endParaRPr lang="en-GB" sz="2000" dirty="0"/>
                    </a:p>
                  </a:txBody>
                  <a:tcPr/>
                </a:tc>
                <a:tc>
                  <a:txBody>
                    <a:bodyPr/>
                    <a:lstStyle/>
                    <a:p>
                      <a:pPr algn="ctr"/>
                      <a:r>
                        <a:rPr lang="en-GB" sz="2000" dirty="0" smtClean="0"/>
                        <a:t>2</a:t>
                      </a:r>
                      <a:endParaRPr lang="en-GB" sz="2000" dirty="0"/>
                    </a:p>
                  </a:txBody>
                  <a:tcPr/>
                </a:tc>
                <a:tc>
                  <a:txBody>
                    <a:bodyPr/>
                    <a:lstStyle/>
                    <a:p>
                      <a:pPr algn="ctr"/>
                      <a:r>
                        <a:rPr lang="en-GB" sz="2000" dirty="0" smtClean="0"/>
                        <a:t>3</a:t>
                      </a:r>
                      <a:endParaRPr lang="en-GB" sz="2000" dirty="0"/>
                    </a:p>
                  </a:txBody>
                  <a:tcPr/>
                </a:tc>
                <a:tc>
                  <a:txBody>
                    <a:bodyPr/>
                    <a:lstStyle/>
                    <a:p>
                      <a:pPr algn="ctr"/>
                      <a:r>
                        <a:rPr lang="en-GB" sz="2000" dirty="0" smtClean="0"/>
                        <a:t>4</a:t>
                      </a:r>
                      <a:endParaRPr lang="en-GB" sz="2000" dirty="0"/>
                    </a:p>
                  </a:txBody>
                  <a:tcPr/>
                </a:tc>
              </a:tr>
              <a:tr h="421640">
                <a:tc>
                  <a:txBody>
                    <a:bodyPr/>
                    <a:lstStyle/>
                    <a:p>
                      <a:r>
                        <a:rPr lang="en-GB" sz="2000" dirty="0" smtClean="0"/>
                        <a:t>Lifestyle</a:t>
                      </a:r>
                      <a:endParaRPr lang="en-GB" sz="2000" dirty="0"/>
                    </a:p>
                  </a:txBody>
                  <a:tcPr/>
                </a:tc>
                <a:tc>
                  <a:txBody>
                    <a:bodyPr/>
                    <a:lstStyle/>
                    <a:p>
                      <a:pPr algn="ctr"/>
                      <a:r>
                        <a:rPr lang="en-GB" sz="2000" dirty="0" smtClean="0"/>
                        <a:t>0</a:t>
                      </a:r>
                      <a:endParaRPr lang="en-GB" sz="2000" dirty="0"/>
                    </a:p>
                  </a:txBody>
                  <a:tcPr/>
                </a:tc>
                <a:tc>
                  <a:txBody>
                    <a:bodyPr/>
                    <a:lstStyle/>
                    <a:p>
                      <a:pPr algn="ctr"/>
                      <a:r>
                        <a:rPr lang="en-GB" sz="2000" dirty="0" smtClean="0"/>
                        <a:t>1</a:t>
                      </a:r>
                      <a:endParaRPr lang="en-GB" sz="2000" dirty="0"/>
                    </a:p>
                  </a:txBody>
                  <a:tcPr/>
                </a:tc>
                <a:tc>
                  <a:txBody>
                    <a:bodyPr/>
                    <a:lstStyle/>
                    <a:p>
                      <a:pPr algn="ctr"/>
                      <a:r>
                        <a:rPr lang="en-GB" sz="2000" dirty="0" smtClean="0"/>
                        <a:t>2</a:t>
                      </a:r>
                      <a:endParaRPr lang="en-GB" sz="2000" dirty="0"/>
                    </a:p>
                  </a:txBody>
                  <a:tcPr/>
                </a:tc>
                <a:tc>
                  <a:txBody>
                    <a:bodyPr/>
                    <a:lstStyle/>
                    <a:p>
                      <a:pPr algn="ctr"/>
                      <a:r>
                        <a:rPr lang="en-GB" sz="2000" dirty="0" smtClean="0"/>
                        <a:t>3</a:t>
                      </a:r>
                      <a:endParaRPr lang="en-GB" sz="2000" dirty="0"/>
                    </a:p>
                  </a:txBody>
                  <a:tcPr/>
                </a:tc>
                <a:tc>
                  <a:txBody>
                    <a:bodyPr/>
                    <a:lstStyle/>
                    <a:p>
                      <a:pPr algn="ctr"/>
                      <a:r>
                        <a:rPr lang="en-GB" sz="2000" dirty="0" smtClean="0"/>
                        <a:t>4</a:t>
                      </a:r>
                      <a:endParaRPr lang="en-GB" sz="2000" dirty="0"/>
                    </a:p>
                  </a:txBody>
                  <a:tcPr/>
                </a:tc>
              </a:tr>
            </a:tbl>
          </a:graphicData>
        </a:graphic>
      </p:graphicFrame>
    </p:spTree>
    <p:extLst>
      <p:ext uri="{BB962C8B-B14F-4D97-AF65-F5344CB8AC3E}">
        <p14:creationId xmlns:p14="http://schemas.microsoft.com/office/powerpoint/2010/main" xmlns="" val="771665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Examination</a:t>
            </a:r>
            <a:endParaRPr lang="en-GB"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GB" b="1" dirty="0" smtClean="0"/>
              <a:t>External appearance</a:t>
            </a:r>
          </a:p>
          <a:p>
            <a:pPr lvl="1"/>
            <a:r>
              <a:rPr lang="en-GB" dirty="0" smtClean="0"/>
              <a:t>Patulous anus, Perianal scarring, Excoriation</a:t>
            </a:r>
          </a:p>
          <a:p>
            <a:pPr lvl="1"/>
            <a:endParaRPr lang="en-GB" dirty="0" smtClean="0"/>
          </a:p>
          <a:p>
            <a:r>
              <a:rPr lang="en-GB" b="1" dirty="0" smtClean="0"/>
              <a:t>Digital rectal examination</a:t>
            </a:r>
          </a:p>
          <a:p>
            <a:pPr lvl="1"/>
            <a:r>
              <a:rPr lang="en-GB" dirty="0" smtClean="0"/>
              <a:t>Perianal sensation</a:t>
            </a:r>
          </a:p>
          <a:p>
            <a:pPr lvl="1"/>
            <a:r>
              <a:rPr lang="en-GB" dirty="0" smtClean="0"/>
              <a:t>Resting sphincter tone</a:t>
            </a:r>
          </a:p>
          <a:p>
            <a:pPr lvl="1"/>
            <a:r>
              <a:rPr lang="en-GB" dirty="0" smtClean="0"/>
              <a:t>Squeeze ability</a:t>
            </a:r>
          </a:p>
          <a:p>
            <a:pPr lvl="1"/>
            <a:r>
              <a:rPr lang="en-GB" dirty="0" smtClean="0"/>
              <a:t>Sphincter integrity</a:t>
            </a:r>
          </a:p>
          <a:p>
            <a:pPr lvl="1">
              <a:buNone/>
            </a:pPr>
            <a:endParaRPr lang="en-GB" dirty="0" smtClean="0"/>
          </a:p>
          <a:p>
            <a:r>
              <a:rPr lang="en-GB" b="1" dirty="0" smtClean="0"/>
              <a:t>Rigid sigmoidoscopy</a:t>
            </a:r>
          </a:p>
          <a:p>
            <a:pPr lvl="1"/>
            <a:r>
              <a:rPr lang="en-GB" dirty="0" smtClean="0"/>
              <a:t>Exclude colitis, malignancy etc.</a:t>
            </a:r>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xmlns="" val="3714733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TotalTime>
  <Words>1454</Words>
  <Application>Microsoft Office PowerPoint</Application>
  <PresentationFormat>On-screen Show (4:3)</PresentationFormat>
  <Paragraphs>434</Paragraphs>
  <Slides>56</Slides>
  <Notes>48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Chartered Physiotherapists Promoting Continence   Advances in Surgery for Faecal Incontinence</vt:lpstr>
      <vt:lpstr>Faecal Incontinence</vt:lpstr>
      <vt:lpstr>Faecal Incontinence</vt:lpstr>
      <vt:lpstr>Pathophysiology</vt:lpstr>
      <vt:lpstr>Terminology</vt:lpstr>
      <vt:lpstr>Patient Evaluation</vt:lpstr>
      <vt:lpstr>History</vt:lpstr>
      <vt:lpstr>Grading</vt:lpstr>
      <vt:lpstr>Examination</vt:lpstr>
      <vt:lpstr>Investigation</vt:lpstr>
      <vt:lpstr>Anorectal Physiology &amp; EAUS</vt:lpstr>
      <vt:lpstr>AR Physiology</vt:lpstr>
      <vt:lpstr>Normal values</vt:lpstr>
      <vt:lpstr>PNTML</vt:lpstr>
      <vt:lpstr>Endoanal Ultrasound Scan</vt:lpstr>
      <vt:lpstr>Endoanal Ultrasound Scan</vt:lpstr>
      <vt:lpstr>Endoanal Ultrasound Scan</vt:lpstr>
      <vt:lpstr>AR Physiology &amp; EAUS</vt:lpstr>
      <vt:lpstr>Classification</vt:lpstr>
      <vt:lpstr>Loose stool  &amp; IBS</vt:lpstr>
      <vt:lpstr>Loose stool &amp; IBS</vt:lpstr>
      <vt:lpstr>Loose stool &amp; IBS</vt:lpstr>
      <vt:lpstr>Passive Soiling</vt:lpstr>
      <vt:lpstr>Passive Soiling</vt:lpstr>
      <vt:lpstr>Passive Soiling</vt:lpstr>
      <vt:lpstr>IAS Bulking Agents</vt:lpstr>
      <vt:lpstr>Sphincter Failure</vt:lpstr>
      <vt:lpstr>Sphincter Failure</vt:lpstr>
      <vt:lpstr>Treatment</vt:lpstr>
      <vt:lpstr>Rectal Irrigation</vt:lpstr>
      <vt:lpstr>Treatment</vt:lpstr>
      <vt:lpstr>Anterior Sphincteroplasty</vt:lpstr>
      <vt:lpstr>Identification of EAS/IAS</vt:lpstr>
      <vt:lpstr>Mobilisation of EAS</vt:lpstr>
      <vt:lpstr>Overlapping Repair</vt:lpstr>
      <vt:lpstr>Perineal Reconstruction</vt:lpstr>
      <vt:lpstr>Anterior Sphincteroplasty</vt:lpstr>
      <vt:lpstr>Sacral Nerve Modulation</vt:lpstr>
      <vt:lpstr>Sacral Nerve Modulation</vt:lpstr>
      <vt:lpstr>Sacral Nerve Modulation</vt:lpstr>
      <vt:lpstr>Posterior Tibial Nerve Stimulation</vt:lpstr>
      <vt:lpstr>Treatment Options</vt:lpstr>
      <vt:lpstr>Stimulated Gracilis</vt:lpstr>
      <vt:lpstr>Artificial Bowel Sphincter</vt:lpstr>
      <vt:lpstr>Magnetic Anal Sphincter Augmentation</vt:lpstr>
      <vt:lpstr>Stoma</vt:lpstr>
      <vt:lpstr>NIHR HTA Surgery call 2012</vt:lpstr>
      <vt:lpstr>Slide 48</vt:lpstr>
      <vt:lpstr>Slide 49</vt:lpstr>
      <vt:lpstr>Slide 50</vt:lpstr>
      <vt:lpstr>Slide 51</vt:lpstr>
      <vt:lpstr>IMPRESS Network Incontinence Management and PRevention through Engineering and ScienceS</vt:lpstr>
      <vt:lpstr>Slide 53</vt:lpstr>
      <vt:lpstr>Slide 54</vt:lpstr>
      <vt:lpstr>Summary</vt:lpstr>
      <vt:lpstr>Chartered Physiotherapists Promoting Continence   Advances in Surgery for Faecal Incontinence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College of Physicians Yorkshire Region StR Training Day 12th Sept 2013  Surgical Management of  Constipation &amp; Incontinence</dc:title>
  <dc:creator>David Jayne</dc:creator>
  <cp:lastModifiedBy>User</cp:lastModifiedBy>
  <cp:revision>9</cp:revision>
  <dcterms:created xsi:type="dcterms:W3CDTF">2013-09-11T20:56:57Z</dcterms:created>
  <dcterms:modified xsi:type="dcterms:W3CDTF">2014-06-19T20:38:04Z</dcterms:modified>
</cp:coreProperties>
</file>