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66"/>
  </p:notesMasterIdLst>
  <p:sldIdLst>
    <p:sldId id="450" r:id="rId2"/>
    <p:sldId id="328" r:id="rId3"/>
    <p:sldId id="371" r:id="rId4"/>
    <p:sldId id="387" r:id="rId5"/>
    <p:sldId id="443" r:id="rId6"/>
    <p:sldId id="444" r:id="rId7"/>
    <p:sldId id="376" r:id="rId8"/>
    <p:sldId id="445" r:id="rId9"/>
    <p:sldId id="446" r:id="rId10"/>
    <p:sldId id="447" r:id="rId11"/>
    <p:sldId id="448" r:id="rId12"/>
    <p:sldId id="388" r:id="rId13"/>
    <p:sldId id="389" r:id="rId14"/>
    <p:sldId id="390" r:id="rId15"/>
    <p:sldId id="453" r:id="rId16"/>
    <p:sldId id="340" r:id="rId17"/>
    <p:sldId id="380" r:id="rId18"/>
    <p:sldId id="374" r:id="rId19"/>
    <p:sldId id="375" r:id="rId20"/>
    <p:sldId id="373" r:id="rId21"/>
    <p:sldId id="329" r:id="rId22"/>
    <p:sldId id="423" r:id="rId23"/>
    <p:sldId id="392" r:id="rId24"/>
    <p:sldId id="378" r:id="rId25"/>
    <p:sldId id="381" r:id="rId26"/>
    <p:sldId id="379" r:id="rId27"/>
    <p:sldId id="382" r:id="rId28"/>
    <p:sldId id="384" r:id="rId29"/>
    <p:sldId id="385" r:id="rId30"/>
    <p:sldId id="383" r:id="rId31"/>
    <p:sldId id="394" r:id="rId32"/>
    <p:sldId id="395" r:id="rId33"/>
    <p:sldId id="396" r:id="rId34"/>
    <p:sldId id="397" r:id="rId35"/>
    <p:sldId id="398" r:id="rId36"/>
    <p:sldId id="399" r:id="rId37"/>
    <p:sldId id="451" r:id="rId38"/>
    <p:sldId id="400" r:id="rId39"/>
    <p:sldId id="401" r:id="rId40"/>
    <p:sldId id="406" r:id="rId41"/>
    <p:sldId id="408" r:id="rId42"/>
    <p:sldId id="357" r:id="rId43"/>
    <p:sldId id="410" r:id="rId44"/>
    <p:sldId id="427" r:id="rId45"/>
    <p:sldId id="428" r:id="rId46"/>
    <p:sldId id="429" r:id="rId47"/>
    <p:sldId id="430" r:id="rId48"/>
    <p:sldId id="431" r:id="rId49"/>
    <p:sldId id="432" r:id="rId50"/>
    <p:sldId id="433" r:id="rId51"/>
    <p:sldId id="434" r:id="rId52"/>
    <p:sldId id="435" r:id="rId53"/>
    <p:sldId id="436" r:id="rId54"/>
    <p:sldId id="437" r:id="rId55"/>
    <p:sldId id="438" r:id="rId56"/>
    <p:sldId id="439" r:id="rId57"/>
    <p:sldId id="440" r:id="rId58"/>
    <p:sldId id="441" r:id="rId59"/>
    <p:sldId id="411" r:id="rId60"/>
    <p:sldId id="402" r:id="rId61"/>
    <p:sldId id="360" r:id="rId62"/>
    <p:sldId id="368" r:id="rId63"/>
    <p:sldId id="369" r:id="rId64"/>
    <p:sldId id="454" r:id="rId65"/>
  </p:sldIdLst>
  <p:sldSz cx="9144000" cy="6858000" type="screen4x3"/>
  <p:notesSz cx="6797675" cy="987425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65"/>
    <a:srgbClr val="FF9966"/>
    <a:srgbClr val="8AFC84"/>
    <a:srgbClr val="006666"/>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445" autoAdjust="0"/>
  </p:normalViewPr>
  <p:slideViewPr>
    <p:cSldViewPr>
      <p:cViewPr varScale="1">
        <p:scale>
          <a:sx n="95" d="100"/>
          <a:sy n="95" d="100"/>
        </p:scale>
        <p:origin x="-444" y="-102"/>
      </p:cViewPr>
      <p:guideLst>
        <p:guide orient="horz" pos="2160"/>
        <p:guide pos="2880"/>
      </p:guideLst>
    </p:cSldViewPr>
  </p:slideViewPr>
  <p:notesTextViewPr>
    <p:cViewPr>
      <p:scale>
        <a:sx n="200" d="100"/>
        <a:sy n="200" d="100"/>
      </p:scale>
      <p:origin x="0" y="0"/>
    </p:cViewPr>
  </p:notesTextViewPr>
  <p:sorterViewPr>
    <p:cViewPr>
      <p:scale>
        <a:sx n="66" d="100"/>
        <a:sy n="66" d="100"/>
      </p:scale>
      <p:origin x="0" y="5244"/>
    </p:cViewPr>
  </p:sorterViewPr>
  <p:notesViewPr>
    <p:cSldViewPr>
      <p:cViewPr varScale="1">
        <p:scale>
          <a:sx n="56" d="100"/>
          <a:sy n="56" d="100"/>
        </p:scale>
        <p:origin x="-1212" y="-96"/>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150A8A-FB13-4829-AFA3-75F365C73BBD}" type="doc">
      <dgm:prSet loTypeId="urn:microsoft.com/office/officeart/2005/8/layout/radial2" loCatId="relationship" qsTypeId="urn:microsoft.com/office/officeart/2005/8/quickstyle/simple2" qsCatId="simple" csTypeId="urn:microsoft.com/office/officeart/2005/8/colors/accent1_2" csCatId="accent1" phldr="1"/>
      <dgm:spPr/>
      <dgm:t>
        <a:bodyPr/>
        <a:lstStyle/>
        <a:p>
          <a:endParaRPr lang="en-GB"/>
        </a:p>
      </dgm:t>
    </dgm:pt>
    <dgm:pt modelId="{ECB64B94-94D8-4849-A979-9BA44B15BA0C}">
      <dgm:prSet phldrT="[Text]"/>
      <dgm:spPr/>
      <dgm:t>
        <a:bodyPr/>
        <a:lstStyle/>
        <a:p>
          <a:r>
            <a:rPr lang="en-GB" dirty="0" smtClean="0"/>
            <a:t>PFMT</a:t>
          </a:r>
        </a:p>
        <a:p>
          <a:r>
            <a:rPr lang="en-GB" dirty="0" smtClean="0"/>
            <a:t>group</a:t>
          </a:r>
          <a:endParaRPr lang="en-GB" dirty="0"/>
        </a:p>
      </dgm:t>
    </dgm:pt>
    <dgm:pt modelId="{64B6ABC0-5724-4922-87E3-05BE2C869519}" type="parTrans" cxnId="{E1064699-7DE6-4502-AA7F-7A5FA7F1A9C6}">
      <dgm:prSet/>
      <dgm:spPr>
        <a:ln>
          <a:headEnd type="triangle"/>
          <a:tailEnd type="triangle" w="lg" len="lg"/>
        </a:ln>
      </dgm:spPr>
      <dgm:t>
        <a:bodyPr/>
        <a:lstStyle/>
        <a:p>
          <a:endParaRPr lang="en-GB" dirty="0"/>
        </a:p>
      </dgm:t>
    </dgm:pt>
    <dgm:pt modelId="{C70D5E32-C1D2-4D3C-9238-97F78BE1321B}" type="sibTrans" cxnId="{E1064699-7DE6-4502-AA7F-7A5FA7F1A9C6}">
      <dgm:prSet/>
      <dgm:spPr/>
      <dgm:t>
        <a:bodyPr/>
        <a:lstStyle/>
        <a:p>
          <a:endParaRPr lang="en-GB"/>
        </a:p>
      </dgm:t>
    </dgm:pt>
    <dgm:pt modelId="{C0195B45-7425-43A8-8398-4D68385A6541}">
      <dgm:prSet phldrT="[Text]"/>
      <dgm:spPr/>
      <dgm:t>
        <a:bodyPr/>
        <a:lstStyle/>
        <a:p>
          <a:r>
            <a:rPr lang="en-GB" dirty="0" smtClean="0"/>
            <a:t>16 weeks</a:t>
          </a:r>
          <a:endParaRPr lang="en-GB" dirty="0"/>
        </a:p>
      </dgm:t>
    </dgm:pt>
    <dgm:pt modelId="{B4A6747D-7567-48C7-A022-4DC4E1B1C513}" type="parTrans" cxnId="{7CC9EB11-7E30-4CCC-B0CA-0266939D2350}">
      <dgm:prSet/>
      <dgm:spPr/>
      <dgm:t>
        <a:bodyPr/>
        <a:lstStyle/>
        <a:p>
          <a:endParaRPr lang="en-GB"/>
        </a:p>
      </dgm:t>
    </dgm:pt>
    <dgm:pt modelId="{63AEB2E5-ED9A-4EFF-AAC8-522ABEB091BC}" type="sibTrans" cxnId="{7CC9EB11-7E30-4CCC-B0CA-0266939D2350}">
      <dgm:prSet/>
      <dgm:spPr/>
      <dgm:t>
        <a:bodyPr/>
        <a:lstStyle/>
        <a:p>
          <a:endParaRPr lang="en-GB"/>
        </a:p>
      </dgm:t>
    </dgm:pt>
    <dgm:pt modelId="{EDD780FA-3D9D-4D3E-A7EC-B95CF6410864}">
      <dgm:prSet phldrT="[Text]"/>
      <dgm:spPr/>
      <dgm:t>
        <a:bodyPr/>
        <a:lstStyle/>
        <a:p>
          <a:r>
            <a:rPr lang="en-GB" dirty="0" smtClean="0"/>
            <a:t>Taught exercises, lifestyle advice</a:t>
          </a:r>
          <a:endParaRPr lang="en-GB" dirty="0"/>
        </a:p>
      </dgm:t>
    </dgm:pt>
    <dgm:pt modelId="{53380DC1-4603-48C2-B543-E894A261CFEB}" type="parTrans" cxnId="{70BFAC43-6C47-4B94-8B8F-68174CF36B1E}">
      <dgm:prSet/>
      <dgm:spPr/>
      <dgm:t>
        <a:bodyPr/>
        <a:lstStyle/>
        <a:p>
          <a:endParaRPr lang="en-GB"/>
        </a:p>
      </dgm:t>
    </dgm:pt>
    <dgm:pt modelId="{FBA02301-DA42-471F-8AC7-83C0151AFAC4}" type="sibTrans" cxnId="{70BFAC43-6C47-4B94-8B8F-68174CF36B1E}">
      <dgm:prSet/>
      <dgm:spPr/>
      <dgm:t>
        <a:bodyPr/>
        <a:lstStyle/>
        <a:p>
          <a:endParaRPr lang="en-GB"/>
        </a:p>
      </dgm:t>
    </dgm:pt>
    <dgm:pt modelId="{9EAFBCE6-A1A9-4AE3-9F1C-6A0740215128}">
      <dgm:prSet phldrT="[Text]"/>
      <dgm:spPr/>
      <dgm:t>
        <a:bodyPr/>
        <a:lstStyle/>
        <a:p>
          <a:r>
            <a:rPr lang="en-GB" dirty="0" smtClean="0"/>
            <a:t>Control group</a:t>
          </a:r>
          <a:endParaRPr lang="en-GB" dirty="0"/>
        </a:p>
      </dgm:t>
    </dgm:pt>
    <dgm:pt modelId="{54FC6612-2B76-4ADA-BE1E-C0E086C3BA15}" type="parTrans" cxnId="{64685BDE-EFE7-4E06-BA2F-DB556E86BAEE}">
      <dgm:prSet/>
      <dgm:spPr>
        <a:ln>
          <a:tailEnd type="triangle" w="lg" len="lg"/>
        </a:ln>
      </dgm:spPr>
      <dgm:t>
        <a:bodyPr/>
        <a:lstStyle/>
        <a:p>
          <a:endParaRPr lang="en-GB" dirty="0"/>
        </a:p>
      </dgm:t>
    </dgm:pt>
    <dgm:pt modelId="{67C25E7F-B926-4455-AFC1-2A883C14918E}" type="sibTrans" cxnId="{64685BDE-EFE7-4E06-BA2F-DB556E86BAEE}">
      <dgm:prSet/>
      <dgm:spPr/>
      <dgm:t>
        <a:bodyPr/>
        <a:lstStyle/>
        <a:p>
          <a:endParaRPr lang="en-GB"/>
        </a:p>
      </dgm:t>
    </dgm:pt>
    <dgm:pt modelId="{C6D84EAD-2B63-4468-B840-55E1173896C3}">
      <dgm:prSet phldrT="[Text]"/>
      <dgm:spPr/>
      <dgm:t>
        <a:bodyPr/>
        <a:lstStyle/>
        <a:p>
          <a:r>
            <a:rPr lang="en-GB" dirty="0" smtClean="0"/>
            <a:t>No physio contact</a:t>
          </a:r>
          <a:endParaRPr lang="en-GB" dirty="0"/>
        </a:p>
      </dgm:t>
    </dgm:pt>
    <dgm:pt modelId="{ABFFEA60-C7CE-492F-95D6-96C395AD8C35}" type="parTrans" cxnId="{96031746-0D1D-4FCB-A303-BAA7F5A469A1}">
      <dgm:prSet/>
      <dgm:spPr/>
      <dgm:t>
        <a:bodyPr/>
        <a:lstStyle/>
        <a:p>
          <a:endParaRPr lang="en-GB"/>
        </a:p>
      </dgm:t>
    </dgm:pt>
    <dgm:pt modelId="{FABB0CF5-023F-4DAA-902F-F9334C068259}" type="sibTrans" cxnId="{96031746-0D1D-4FCB-A303-BAA7F5A469A1}">
      <dgm:prSet/>
      <dgm:spPr/>
      <dgm:t>
        <a:bodyPr/>
        <a:lstStyle/>
        <a:p>
          <a:endParaRPr lang="en-GB"/>
        </a:p>
      </dgm:t>
    </dgm:pt>
    <dgm:pt modelId="{32E53BCE-2FF7-470C-B73F-AD627160ACC2}">
      <dgm:prSet phldrT="[Text]"/>
      <dgm:spPr/>
      <dgm:t>
        <a:bodyPr/>
        <a:lstStyle/>
        <a:p>
          <a:r>
            <a:rPr lang="en-GB" dirty="0" smtClean="0"/>
            <a:t>Lifestyle leaflet only</a:t>
          </a:r>
          <a:endParaRPr lang="en-GB" dirty="0"/>
        </a:p>
      </dgm:t>
    </dgm:pt>
    <dgm:pt modelId="{E8CF8848-528E-481C-B120-A019085D13CB}" type="parTrans" cxnId="{FE7C59D8-9793-44F7-86CD-C7280EB3F7D3}">
      <dgm:prSet/>
      <dgm:spPr/>
      <dgm:t>
        <a:bodyPr/>
        <a:lstStyle/>
        <a:p>
          <a:endParaRPr lang="en-GB"/>
        </a:p>
      </dgm:t>
    </dgm:pt>
    <dgm:pt modelId="{4AA86583-2C4B-4FC9-B27E-B6AB20C4DEFF}" type="sibTrans" cxnId="{FE7C59D8-9793-44F7-86CD-C7280EB3F7D3}">
      <dgm:prSet/>
      <dgm:spPr/>
      <dgm:t>
        <a:bodyPr/>
        <a:lstStyle/>
        <a:p>
          <a:endParaRPr lang="en-GB"/>
        </a:p>
      </dgm:t>
    </dgm:pt>
    <dgm:pt modelId="{D933B43A-165A-4282-8854-DC0564BA29CA}">
      <dgm:prSet/>
      <dgm:spPr/>
      <dgm:t>
        <a:bodyPr/>
        <a:lstStyle/>
        <a:p>
          <a:r>
            <a:rPr lang="en-GB" dirty="0" smtClean="0"/>
            <a:t>5 physio appointments</a:t>
          </a:r>
          <a:endParaRPr lang="en-GB" dirty="0"/>
        </a:p>
      </dgm:t>
    </dgm:pt>
    <dgm:pt modelId="{294A161C-1401-421F-ACBF-37F2DDE42A8B}" type="parTrans" cxnId="{9EA31BDE-7945-4904-9D43-A7B57C009998}">
      <dgm:prSet/>
      <dgm:spPr/>
      <dgm:t>
        <a:bodyPr/>
        <a:lstStyle/>
        <a:p>
          <a:endParaRPr lang="en-GB"/>
        </a:p>
      </dgm:t>
    </dgm:pt>
    <dgm:pt modelId="{45A306A1-6C4D-492B-8FB0-6DC5241F6143}" type="sibTrans" cxnId="{9EA31BDE-7945-4904-9D43-A7B57C009998}">
      <dgm:prSet/>
      <dgm:spPr/>
      <dgm:t>
        <a:bodyPr/>
        <a:lstStyle/>
        <a:p>
          <a:endParaRPr lang="en-GB"/>
        </a:p>
      </dgm:t>
    </dgm:pt>
    <dgm:pt modelId="{456B6ADF-7464-4A18-922B-692876604625}">
      <dgm:prSet phldrT="[Text]"/>
      <dgm:spPr/>
      <dgm:t>
        <a:bodyPr/>
        <a:lstStyle/>
        <a:p>
          <a:r>
            <a:rPr lang="en-GB" dirty="0" smtClean="0"/>
            <a:t>Home exercise programme</a:t>
          </a:r>
          <a:endParaRPr lang="en-GB" dirty="0"/>
        </a:p>
      </dgm:t>
    </dgm:pt>
    <dgm:pt modelId="{10165180-8EBB-4F64-96E4-307CDB0C5FAB}" type="parTrans" cxnId="{271FA9F1-8062-4656-9909-CB96A496AE41}">
      <dgm:prSet/>
      <dgm:spPr/>
      <dgm:t>
        <a:bodyPr/>
        <a:lstStyle/>
        <a:p>
          <a:endParaRPr lang="en-GB"/>
        </a:p>
      </dgm:t>
    </dgm:pt>
    <dgm:pt modelId="{5F1E33B2-371B-40EB-BBF8-94F1F350DEDA}" type="sibTrans" cxnId="{271FA9F1-8062-4656-9909-CB96A496AE41}">
      <dgm:prSet/>
      <dgm:spPr/>
      <dgm:t>
        <a:bodyPr/>
        <a:lstStyle/>
        <a:p>
          <a:endParaRPr lang="en-GB"/>
        </a:p>
      </dgm:t>
    </dgm:pt>
    <dgm:pt modelId="{335FD460-B120-4856-B1CF-08383189590B}" type="pres">
      <dgm:prSet presAssocID="{D3150A8A-FB13-4829-AFA3-75F365C73BBD}" presName="composite" presStyleCnt="0">
        <dgm:presLayoutVars>
          <dgm:chMax val="5"/>
          <dgm:dir/>
          <dgm:animLvl val="ctr"/>
          <dgm:resizeHandles val="exact"/>
        </dgm:presLayoutVars>
      </dgm:prSet>
      <dgm:spPr/>
      <dgm:t>
        <a:bodyPr/>
        <a:lstStyle/>
        <a:p>
          <a:endParaRPr lang="en-GB"/>
        </a:p>
      </dgm:t>
    </dgm:pt>
    <dgm:pt modelId="{7F465D31-49CE-4DCF-9EE5-6B119EED8F83}" type="pres">
      <dgm:prSet presAssocID="{D3150A8A-FB13-4829-AFA3-75F365C73BBD}" presName="cycle" presStyleCnt="0"/>
      <dgm:spPr/>
    </dgm:pt>
    <dgm:pt modelId="{EBEF3EA4-A0A3-40C4-9834-B9CE98F2A52F}" type="pres">
      <dgm:prSet presAssocID="{D3150A8A-FB13-4829-AFA3-75F365C73BBD}" presName="centerShape" presStyleCnt="0"/>
      <dgm:spPr/>
    </dgm:pt>
    <dgm:pt modelId="{A518343F-58CE-48AF-9CF4-76671DADDE7B}" type="pres">
      <dgm:prSet presAssocID="{D3150A8A-FB13-4829-AFA3-75F365C73BBD}" presName="connSite" presStyleLbl="node1" presStyleIdx="0" presStyleCnt="3"/>
      <dgm:spPr/>
    </dgm:pt>
    <dgm:pt modelId="{02ACBD8F-EB14-4C8F-A2ED-8DD2A80BCAF7}" type="pres">
      <dgm:prSet presAssocID="{D3150A8A-FB13-4829-AFA3-75F365C73BBD}" presName="visible" presStyleLbl="node1" presStyleIdx="0" presStyleCnt="3" custScaleX="85675" custScaleY="77246" custLinFactNeighborX="-3962" custLinFactNeighborY="-7925"/>
      <dgm:spPr>
        <a:prstGeom prst="flowChartProcess">
          <a:avLst/>
        </a:prstGeom>
      </dgm:spPr>
    </dgm:pt>
    <dgm:pt modelId="{88EE4B75-FDF7-4179-B6F9-3093BADD8F3B}" type="pres">
      <dgm:prSet presAssocID="{64B6ABC0-5724-4922-87E3-05BE2C869519}" presName="Name25" presStyleLbl="parChTrans1D1" presStyleIdx="0" presStyleCnt="2"/>
      <dgm:spPr/>
      <dgm:t>
        <a:bodyPr/>
        <a:lstStyle/>
        <a:p>
          <a:endParaRPr lang="en-GB"/>
        </a:p>
      </dgm:t>
    </dgm:pt>
    <dgm:pt modelId="{8FDEAD6D-EE82-4816-B3F2-E3B1BB6B2DCB}" type="pres">
      <dgm:prSet presAssocID="{ECB64B94-94D8-4849-A979-9BA44B15BA0C}" presName="node" presStyleCnt="0"/>
      <dgm:spPr/>
    </dgm:pt>
    <dgm:pt modelId="{79828807-B46B-4533-918D-7934007894D2}" type="pres">
      <dgm:prSet presAssocID="{ECB64B94-94D8-4849-A979-9BA44B15BA0C}" presName="parentNode" presStyleLbl="node1" presStyleIdx="1" presStyleCnt="3" custLinFactNeighborX="2532" custLinFactNeighborY="2532">
        <dgm:presLayoutVars>
          <dgm:chMax val="1"/>
          <dgm:bulletEnabled val="1"/>
        </dgm:presLayoutVars>
      </dgm:prSet>
      <dgm:spPr/>
      <dgm:t>
        <a:bodyPr/>
        <a:lstStyle/>
        <a:p>
          <a:endParaRPr lang="en-GB"/>
        </a:p>
      </dgm:t>
    </dgm:pt>
    <dgm:pt modelId="{2CE0BC72-3A26-4BCD-A4F6-590F639C1BFA}" type="pres">
      <dgm:prSet presAssocID="{ECB64B94-94D8-4849-A979-9BA44B15BA0C}" presName="childNode" presStyleLbl="revTx" presStyleIdx="0" presStyleCnt="2">
        <dgm:presLayoutVars>
          <dgm:bulletEnabled val="1"/>
        </dgm:presLayoutVars>
      </dgm:prSet>
      <dgm:spPr/>
      <dgm:t>
        <a:bodyPr/>
        <a:lstStyle/>
        <a:p>
          <a:endParaRPr lang="en-GB"/>
        </a:p>
      </dgm:t>
    </dgm:pt>
    <dgm:pt modelId="{F4254274-7285-4F21-ADEC-AC92DFD23476}" type="pres">
      <dgm:prSet presAssocID="{54FC6612-2B76-4ADA-BE1E-C0E086C3BA15}" presName="Name25" presStyleLbl="parChTrans1D1" presStyleIdx="1" presStyleCnt="2"/>
      <dgm:spPr/>
      <dgm:t>
        <a:bodyPr/>
        <a:lstStyle/>
        <a:p>
          <a:endParaRPr lang="en-GB"/>
        </a:p>
      </dgm:t>
    </dgm:pt>
    <dgm:pt modelId="{18CCF624-C2D3-45A5-A698-2B328C2D44D5}" type="pres">
      <dgm:prSet presAssocID="{9EAFBCE6-A1A9-4AE3-9F1C-6A0740215128}" presName="node" presStyleCnt="0"/>
      <dgm:spPr/>
    </dgm:pt>
    <dgm:pt modelId="{027DCF68-0ADD-4AF6-BF1F-4387E47F67B7}" type="pres">
      <dgm:prSet presAssocID="{9EAFBCE6-A1A9-4AE3-9F1C-6A0740215128}" presName="parentNode" presStyleLbl="node1" presStyleIdx="2" presStyleCnt="3">
        <dgm:presLayoutVars>
          <dgm:chMax val="1"/>
          <dgm:bulletEnabled val="1"/>
        </dgm:presLayoutVars>
      </dgm:prSet>
      <dgm:spPr/>
      <dgm:t>
        <a:bodyPr/>
        <a:lstStyle/>
        <a:p>
          <a:endParaRPr lang="en-GB"/>
        </a:p>
      </dgm:t>
    </dgm:pt>
    <dgm:pt modelId="{A4613E34-5679-4342-BF4F-28A7EC221597}" type="pres">
      <dgm:prSet presAssocID="{9EAFBCE6-A1A9-4AE3-9F1C-6A0740215128}" presName="childNode" presStyleLbl="revTx" presStyleIdx="1" presStyleCnt="2">
        <dgm:presLayoutVars>
          <dgm:bulletEnabled val="1"/>
        </dgm:presLayoutVars>
      </dgm:prSet>
      <dgm:spPr/>
      <dgm:t>
        <a:bodyPr/>
        <a:lstStyle/>
        <a:p>
          <a:endParaRPr lang="en-GB"/>
        </a:p>
      </dgm:t>
    </dgm:pt>
  </dgm:ptLst>
  <dgm:cxnLst>
    <dgm:cxn modelId="{D3367729-F996-4A5E-B44C-2F774068FB5B}" type="presOf" srcId="{54FC6612-2B76-4ADA-BE1E-C0E086C3BA15}" destId="{F4254274-7285-4F21-ADEC-AC92DFD23476}" srcOrd="0" destOrd="0" presId="urn:microsoft.com/office/officeart/2005/8/layout/radial2"/>
    <dgm:cxn modelId="{40DB8B54-56A3-4E63-A2BF-201B4133ABAF}" type="presOf" srcId="{32E53BCE-2FF7-470C-B73F-AD627160ACC2}" destId="{A4613E34-5679-4342-BF4F-28A7EC221597}" srcOrd="0" destOrd="1" presId="urn:microsoft.com/office/officeart/2005/8/layout/radial2"/>
    <dgm:cxn modelId="{70BFAC43-6C47-4B94-8B8F-68174CF36B1E}" srcId="{ECB64B94-94D8-4849-A979-9BA44B15BA0C}" destId="{EDD780FA-3D9D-4D3E-A7EC-B95CF6410864}" srcOrd="2" destOrd="0" parTransId="{53380DC1-4603-48C2-B543-E894A261CFEB}" sibTransId="{FBA02301-DA42-471F-8AC7-83C0151AFAC4}"/>
    <dgm:cxn modelId="{96031746-0D1D-4FCB-A303-BAA7F5A469A1}" srcId="{9EAFBCE6-A1A9-4AE3-9F1C-6A0740215128}" destId="{C6D84EAD-2B63-4468-B840-55E1173896C3}" srcOrd="0" destOrd="0" parTransId="{ABFFEA60-C7CE-492F-95D6-96C395AD8C35}" sibTransId="{FABB0CF5-023F-4DAA-902F-F9334C068259}"/>
    <dgm:cxn modelId="{DCF66D71-9CF7-4C07-B087-B5F6C80F9ACB}" type="presOf" srcId="{D933B43A-165A-4282-8854-DC0564BA29CA}" destId="{2CE0BC72-3A26-4BCD-A4F6-590F639C1BFA}" srcOrd="0" destOrd="1" presId="urn:microsoft.com/office/officeart/2005/8/layout/radial2"/>
    <dgm:cxn modelId="{9EA31BDE-7945-4904-9D43-A7B57C009998}" srcId="{ECB64B94-94D8-4849-A979-9BA44B15BA0C}" destId="{D933B43A-165A-4282-8854-DC0564BA29CA}" srcOrd="1" destOrd="0" parTransId="{294A161C-1401-421F-ACBF-37F2DDE42A8B}" sibTransId="{45A306A1-6C4D-492B-8FB0-6DC5241F6143}"/>
    <dgm:cxn modelId="{E1064699-7DE6-4502-AA7F-7A5FA7F1A9C6}" srcId="{D3150A8A-FB13-4829-AFA3-75F365C73BBD}" destId="{ECB64B94-94D8-4849-A979-9BA44B15BA0C}" srcOrd="0" destOrd="0" parTransId="{64B6ABC0-5724-4922-87E3-05BE2C869519}" sibTransId="{C70D5E32-C1D2-4D3C-9238-97F78BE1321B}"/>
    <dgm:cxn modelId="{E1E617C8-A665-4C0F-8806-9CBA1BB1161B}" type="presOf" srcId="{9EAFBCE6-A1A9-4AE3-9F1C-6A0740215128}" destId="{027DCF68-0ADD-4AF6-BF1F-4387E47F67B7}" srcOrd="0" destOrd="0" presId="urn:microsoft.com/office/officeart/2005/8/layout/radial2"/>
    <dgm:cxn modelId="{64685BDE-EFE7-4E06-BA2F-DB556E86BAEE}" srcId="{D3150A8A-FB13-4829-AFA3-75F365C73BBD}" destId="{9EAFBCE6-A1A9-4AE3-9F1C-6A0740215128}" srcOrd="1" destOrd="0" parTransId="{54FC6612-2B76-4ADA-BE1E-C0E086C3BA15}" sibTransId="{67C25E7F-B926-4455-AFC1-2A883C14918E}"/>
    <dgm:cxn modelId="{7CC9EB11-7E30-4CCC-B0CA-0266939D2350}" srcId="{ECB64B94-94D8-4849-A979-9BA44B15BA0C}" destId="{C0195B45-7425-43A8-8398-4D68385A6541}" srcOrd="0" destOrd="0" parTransId="{B4A6747D-7567-48C7-A022-4DC4E1B1C513}" sibTransId="{63AEB2E5-ED9A-4EFF-AAC8-522ABEB091BC}"/>
    <dgm:cxn modelId="{300BBF86-3E3D-40DF-9B7A-277C78FEE42F}" type="presOf" srcId="{C0195B45-7425-43A8-8398-4D68385A6541}" destId="{2CE0BC72-3A26-4BCD-A4F6-590F639C1BFA}" srcOrd="0" destOrd="0" presId="urn:microsoft.com/office/officeart/2005/8/layout/radial2"/>
    <dgm:cxn modelId="{AB4C69ED-41DA-4992-B372-65BE595F22B9}" type="presOf" srcId="{ECB64B94-94D8-4849-A979-9BA44B15BA0C}" destId="{79828807-B46B-4533-918D-7934007894D2}" srcOrd="0" destOrd="0" presId="urn:microsoft.com/office/officeart/2005/8/layout/radial2"/>
    <dgm:cxn modelId="{FE7C59D8-9793-44F7-86CD-C7280EB3F7D3}" srcId="{9EAFBCE6-A1A9-4AE3-9F1C-6A0740215128}" destId="{32E53BCE-2FF7-470C-B73F-AD627160ACC2}" srcOrd="1" destOrd="0" parTransId="{E8CF8848-528E-481C-B120-A019085D13CB}" sibTransId="{4AA86583-2C4B-4FC9-B27E-B6AB20C4DEFF}"/>
    <dgm:cxn modelId="{4EFA2469-2370-4CBD-8B49-20F1191BA362}" type="presOf" srcId="{D3150A8A-FB13-4829-AFA3-75F365C73BBD}" destId="{335FD460-B120-4856-B1CF-08383189590B}" srcOrd="0" destOrd="0" presId="urn:microsoft.com/office/officeart/2005/8/layout/radial2"/>
    <dgm:cxn modelId="{53817B69-CBC9-4B62-9B99-38323D007FEE}" type="presOf" srcId="{456B6ADF-7464-4A18-922B-692876604625}" destId="{2CE0BC72-3A26-4BCD-A4F6-590F639C1BFA}" srcOrd="0" destOrd="3" presId="urn:microsoft.com/office/officeart/2005/8/layout/radial2"/>
    <dgm:cxn modelId="{279F4BB0-377D-493A-8A4A-F2DA62CB77DD}" type="presOf" srcId="{64B6ABC0-5724-4922-87E3-05BE2C869519}" destId="{88EE4B75-FDF7-4179-B6F9-3093BADD8F3B}" srcOrd="0" destOrd="0" presId="urn:microsoft.com/office/officeart/2005/8/layout/radial2"/>
    <dgm:cxn modelId="{163832D8-326B-4BC7-807B-7C522CEAF2B2}" type="presOf" srcId="{EDD780FA-3D9D-4D3E-A7EC-B95CF6410864}" destId="{2CE0BC72-3A26-4BCD-A4F6-590F639C1BFA}" srcOrd="0" destOrd="2" presId="urn:microsoft.com/office/officeart/2005/8/layout/radial2"/>
    <dgm:cxn modelId="{6EB2BD41-7DB7-48B7-9589-672DC38E4491}" type="presOf" srcId="{C6D84EAD-2B63-4468-B840-55E1173896C3}" destId="{A4613E34-5679-4342-BF4F-28A7EC221597}" srcOrd="0" destOrd="0" presId="urn:microsoft.com/office/officeart/2005/8/layout/radial2"/>
    <dgm:cxn modelId="{271FA9F1-8062-4656-9909-CB96A496AE41}" srcId="{ECB64B94-94D8-4849-A979-9BA44B15BA0C}" destId="{456B6ADF-7464-4A18-922B-692876604625}" srcOrd="3" destOrd="0" parTransId="{10165180-8EBB-4F64-96E4-307CDB0C5FAB}" sibTransId="{5F1E33B2-371B-40EB-BBF8-94F1F350DEDA}"/>
    <dgm:cxn modelId="{5E801A0D-3AF5-4960-B64A-B7537F7BB234}" type="presParOf" srcId="{335FD460-B120-4856-B1CF-08383189590B}" destId="{7F465D31-49CE-4DCF-9EE5-6B119EED8F83}" srcOrd="0" destOrd="0" presId="urn:microsoft.com/office/officeart/2005/8/layout/radial2"/>
    <dgm:cxn modelId="{55A85733-C9B6-4E56-9B62-AED03956DE29}" type="presParOf" srcId="{7F465D31-49CE-4DCF-9EE5-6B119EED8F83}" destId="{EBEF3EA4-A0A3-40C4-9834-B9CE98F2A52F}" srcOrd="0" destOrd="0" presId="urn:microsoft.com/office/officeart/2005/8/layout/radial2"/>
    <dgm:cxn modelId="{0897FB25-1723-402E-9010-4F233803932E}" type="presParOf" srcId="{EBEF3EA4-A0A3-40C4-9834-B9CE98F2A52F}" destId="{A518343F-58CE-48AF-9CF4-76671DADDE7B}" srcOrd="0" destOrd="0" presId="urn:microsoft.com/office/officeart/2005/8/layout/radial2"/>
    <dgm:cxn modelId="{4D80BEBF-F090-48A5-881E-5D32CFD54B97}" type="presParOf" srcId="{EBEF3EA4-A0A3-40C4-9834-B9CE98F2A52F}" destId="{02ACBD8F-EB14-4C8F-A2ED-8DD2A80BCAF7}" srcOrd="1" destOrd="0" presId="urn:microsoft.com/office/officeart/2005/8/layout/radial2"/>
    <dgm:cxn modelId="{F6B06D0A-4015-4EC9-94CF-66B752F28C29}" type="presParOf" srcId="{7F465D31-49CE-4DCF-9EE5-6B119EED8F83}" destId="{88EE4B75-FDF7-4179-B6F9-3093BADD8F3B}" srcOrd="1" destOrd="0" presId="urn:microsoft.com/office/officeart/2005/8/layout/radial2"/>
    <dgm:cxn modelId="{6F13270F-2209-4E20-9186-5CA075D26A39}" type="presParOf" srcId="{7F465D31-49CE-4DCF-9EE5-6B119EED8F83}" destId="{8FDEAD6D-EE82-4816-B3F2-E3B1BB6B2DCB}" srcOrd="2" destOrd="0" presId="urn:microsoft.com/office/officeart/2005/8/layout/radial2"/>
    <dgm:cxn modelId="{2FDD3A7E-44F0-4017-82CF-A226B16CB287}" type="presParOf" srcId="{8FDEAD6D-EE82-4816-B3F2-E3B1BB6B2DCB}" destId="{79828807-B46B-4533-918D-7934007894D2}" srcOrd="0" destOrd="0" presId="urn:microsoft.com/office/officeart/2005/8/layout/radial2"/>
    <dgm:cxn modelId="{25A9ED75-969E-4144-9DED-17FAF916DA54}" type="presParOf" srcId="{8FDEAD6D-EE82-4816-B3F2-E3B1BB6B2DCB}" destId="{2CE0BC72-3A26-4BCD-A4F6-590F639C1BFA}" srcOrd="1" destOrd="0" presId="urn:microsoft.com/office/officeart/2005/8/layout/radial2"/>
    <dgm:cxn modelId="{683E5A97-7598-4665-B9AB-42530891980F}" type="presParOf" srcId="{7F465D31-49CE-4DCF-9EE5-6B119EED8F83}" destId="{F4254274-7285-4F21-ADEC-AC92DFD23476}" srcOrd="3" destOrd="0" presId="urn:microsoft.com/office/officeart/2005/8/layout/radial2"/>
    <dgm:cxn modelId="{71BD95A0-39CC-4169-A6BB-1E7595962B9A}" type="presParOf" srcId="{7F465D31-49CE-4DCF-9EE5-6B119EED8F83}" destId="{18CCF624-C2D3-45A5-A698-2B328C2D44D5}" srcOrd="4" destOrd="0" presId="urn:microsoft.com/office/officeart/2005/8/layout/radial2"/>
    <dgm:cxn modelId="{1BF73828-4086-4A20-A515-39482479AF66}" type="presParOf" srcId="{18CCF624-C2D3-45A5-A698-2B328C2D44D5}" destId="{027DCF68-0ADD-4AF6-BF1F-4387E47F67B7}" srcOrd="0" destOrd="0" presId="urn:microsoft.com/office/officeart/2005/8/layout/radial2"/>
    <dgm:cxn modelId="{98225D3C-1D95-499A-977D-F335C6FE982E}" type="presParOf" srcId="{18CCF624-C2D3-45A5-A698-2B328C2D44D5}" destId="{A4613E34-5679-4342-BF4F-28A7EC221597}" srcOrd="1" destOrd="0" presId="urn:microsoft.com/office/officeart/2005/8/layout/radial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9C5A65-DF9B-49E9-AA3E-A06C3111A6A0}" type="doc">
      <dgm:prSet loTypeId="urn:microsoft.com/office/officeart/2005/8/layout/target1" loCatId="relationship" qsTypeId="urn:microsoft.com/office/officeart/2005/8/quickstyle/simple4" qsCatId="simple" csTypeId="urn:microsoft.com/office/officeart/2005/8/colors/accent3_3" csCatId="accent3" phldr="1"/>
      <dgm:spPr/>
    </dgm:pt>
    <dgm:pt modelId="{DAA10CD6-43B3-4576-A19C-47165D15F468}">
      <dgm:prSet phldrT="[Text]" custT="1"/>
      <dgm:spPr/>
      <dgm:t>
        <a:bodyPr/>
        <a:lstStyle/>
        <a:p>
          <a:r>
            <a:rPr lang="en-GB" sz="1800" dirty="0" smtClean="0"/>
            <a:t>447 randomised </a:t>
          </a:r>
          <a:endParaRPr lang="en-GB" sz="1800" dirty="0"/>
        </a:p>
      </dgm:t>
    </dgm:pt>
    <dgm:pt modelId="{D0FF2C1A-0885-43F1-A60A-088959FBC8A2}" type="parTrans" cxnId="{19840CBA-EE33-42F5-80A2-B5DDDB766D4A}">
      <dgm:prSet/>
      <dgm:spPr/>
      <dgm:t>
        <a:bodyPr/>
        <a:lstStyle/>
        <a:p>
          <a:endParaRPr lang="en-GB"/>
        </a:p>
      </dgm:t>
    </dgm:pt>
    <dgm:pt modelId="{278ED16D-06FF-402E-A065-5CCEC42C8268}" type="sibTrans" cxnId="{19840CBA-EE33-42F5-80A2-B5DDDB766D4A}">
      <dgm:prSet/>
      <dgm:spPr/>
      <dgm:t>
        <a:bodyPr/>
        <a:lstStyle/>
        <a:p>
          <a:endParaRPr lang="en-GB"/>
        </a:p>
      </dgm:t>
    </dgm:pt>
    <dgm:pt modelId="{CAB2D7FD-EA6E-495B-A56D-1E0CAE93A57D}">
      <dgm:prSet phldrT="[Text]" custT="1"/>
      <dgm:spPr/>
      <dgm:t>
        <a:bodyPr/>
        <a:lstStyle/>
        <a:p>
          <a:r>
            <a:rPr lang="en-GB" sz="1800" dirty="0" smtClean="0"/>
            <a:t>603 eligible</a:t>
          </a:r>
          <a:endParaRPr lang="en-GB" sz="1800" dirty="0"/>
        </a:p>
      </dgm:t>
    </dgm:pt>
    <dgm:pt modelId="{0AA55886-946C-4712-A9D0-D5AC8187F73D}" type="parTrans" cxnId="{6F1DAE95-BA8E-4986-B29B-1E4B64448B1F}">
      <dgm:prSet/>
      <dgm:spPr/>
      <dgm:t>
        <a:bodyPr/>
        <a:lstStyle/>
        <a:p>
          <a:endParaRPr lang="en-GB"/>
        </a:p>
      </dgm:t>
    </dgm:pt>
    <dgm:pt modelId="{12F3F7AF-512B-498B-B810-B6C34608AD6A}" type="sibTrans" cxnId="{6F1DAE95-BA8E-4986-B29B-1E4B64448B1F}">
      <dgm:prSet/>
      <dgm:spPr/>
      <dgm:t>
        <a:bodyPr/>
        <a:lstStyle/>
        <a:p>
          <a:endParaRPr lang="en-GB"/>
        </a:p>
      </dgm:t>
    </dgm:pt>
    <dgm:pt modelId="{E0E68787-D1BE-4D6D-9E8F-48E5B14F9110}">
      <dgm:prSet phldrT="[Text]" custT="1"/>
      <dgm:spPr/>
      <dgm:t>
        <a:bodyPr/>
        <a:lstStyle/>
        <a:p>
          <a:r>
            <a:rPr lang="en-GB" sz="1800" dirty="0" smtClean="0"/>
            <a:t>2093  women approached</a:t>
          </a:r>
          <a:endParaRPr lang="en-GB" sz="1800" dirty="0"/>
        </a:p>
      </dgm:t>
    </dgm:pt>
    <dgm:pt modelId="{49312AAB-AB64-4EE3-ABE5-4CEA64559A70}" type="parTrans" cxnId="{5B567141-6FB9-42CE-AE5B-DCF9D1DB883B}">
      <dgm:prSet/>
      <dgm:spPr/>
      <dgm:t>
        <a:bodyPr/>
        <a:lstStyle/>
        <a:p>
          <a:endParaRPr lang="en-GB"/>
        </a:p>
      </dgm:t>
    </dgm:pt>
    <dgm:pt modelId="{F99380C1-7A2D-4EDF-B418-B7448DB79C67}" type="sibTrans" cxnId="{5B567141-6FB9-42CE-AE5B-DCF9D1DB883B}">
      <dgm:prSet/>
      <dgm:spPr/>
      <dgm:t>
        <a:bodyPr/>
        <a:lstStyle/>
        <a:p>
          <a:endParaRPr lang="en-GB"/>
        </a:p>
      </dgm:t>
    </dgm:pt>
    <dgm:pt modelId="{751CE112-4B07-4312-8701-8AB08D925237}">
      <dgm:prSet phldrT="[Text]" custT="1"/>
      <dgm:spPr/>
      <dgm:t>
        <a:bodyPr/>
        <a:lstStyle/>
        <a:p>
          <a:r>
            <a:rPr lang="en-GB" sz="1800" dirty="0" smtClean="0"/>
            <a:t>1490 ineligible</a:t>
          </a:r>
          <a:endParaRPr lang="en-GB" sz="1800" dirty="0"/>
        </a:p>
      </dgm:t>
    </dgm:pt>
    <dgm:pt modelId="{984570F7-1B82-4459-BF20-178A7D3BD768}" type="parTrans" cxnId="{4D895E7A-144B-4C88-9D8C-B2C91E895FBE}">
      <dgm:prSet/>
      <dgm:spPr/>
      <dgm:t>
        <a:bodyPr/>
        <a:lstStyle/>
        <a:p>
          <a:endParaRPr lang="en-GB"/>
        </a:p>
      </dgm:t>
    </dgm:pt>
    <dgm:pt modelId="{C8BC968C-CEFF-4976-B07E-D24B636EFB3C}" type="sibTrans" cxnId="{4D895E7A-144B-4C88-9D8C-B2C91E895FBE}">
      <dgm:prSet/>
      <dgm:spPr/>
      <dgm:t>
        <a:bodyPr/>
        <a:lstStyle/>
        <a:p>
          <a:endParaRPr lang="en-GB"/>
        </a:p>
      </dgm:t>
    </dgm:pt>
    <dgm:pt modelId="{3D6FC8F5-849D-48CA-AD2B-4E6D410FDC81}">
      <dgm:prSet phldrT="[Text]" custT="1"/>
      <dgm:spPr/>
      <dgm:t>
        <a:bodyPr/>
        <a:lstStyle/>
        <a:p>
          <a:r>
            <a:rPr lang="en-GB" sz="1800" dirty="0" smtClean="0"/>
            <a:t>156 withdrawn pre-randomisation</a:t>
          </a:r>
          <a:endParaRPr lang="en-GB" sz="1800" dirty="0"/>
        </a:p>
      </dgm:t>
    </dgm:pt>
    <dgm:pt modelId="{28C48E37-8921-456C-B834-F66989E3BFAD}" type="parTrans" cxnId="{30E3C998-605B-47DE-88DA-9468D9BB1BB5}">
      <dgm:prSet/>
      <dgm:spPr/>
      <dgm:t>
        <a:bodyPr/>
        <a:lstStyle/>
        <a:p>
          <a:endParaRPr lang="en-GB"/>
        </a:p>
      </dgm:t>
    </dgm:pt>
    <dgm:pt modelId="{209E4765-DC79-4CB3-BBA7-3121827C9E3A}" type="sibTrans" cxnId="{30E3C998-605B-47DE-88DA-9468D9BB1BB5}">
      <dgm:prSet/>
      <dgm:spPr/>
      <dgm:t>
        <a:bodyPr/>
        <a:lstStyle/>
        <a:p>
          <a:endParaRPr lang="en-GB"/>
        </a:p>
      </dgm:t>
    </dgm:pt>
    <dgm:pt modelId="{BCE2DA99-5C51-4D08-8099-F38BEE43F9B5}" type="pres">
      <dgm:prSet presAssocID="{749C5A65-DF9B-49E9-AA3E-A06C3111A6A0}" presName="composite" presStyleCnt="0">
        <dgm:presLayoutVars>
          <dgm:chMax val="5"/>
          <dgm:dir/>
          <dgm:resizeHandles val="exact"/>
        </dgm:presLayoutVars>
      </dgm:prSet>
      <dgm:spPr/>
    </dgm:pt>
    <dgm:pt modelId="{A50B360E-7E5E-487B-9651-76337E90C9D7}" type="pres">
      <dgm:prSet presAssocID="{DAA10CD6-43B3-4576-A19C-47165D15F468}" presName="circle1" presStyleLbl="lnNode1" presStyleIdx="0" presStyleCnt="5"/>
      <dgm:spPr>
        <a:solidFill>
          <a:srgbClr val="FF5050"/>
        </a:solidFill>
      </dgm:spPr>
    </dgm:pt>
    <dgm:pt modelId="{051F3836-C7DC-4E4E-8B76-4F0B483475EB}" type="pres">
      <dgm:prSet presAssocID="{DAA10CD6-43B3-4576-A19C-47165D15F468}" presName="text1" presStyleLbl="revTx" presStyleIdx="0" presStyleCnt="5" custScaleX="108970" custScaleY="106164">
        <dgm:presLayoutVars>
          <dgm:bulletEnabled val="1"/>
        </dgm:presLayoutVars>
      </dgm:prSet>
      <dgm:spPr/>
      <dgm:t>
        <a:bodyPr/>
        <a:lstStyle/>
        <a:p>
          <a:endParaRPr lang="en-GB"/>
        </a:p>
      </dgm:t>
    </dgm:pt>
    <dgm:pt modelId="{CC79D6CF-E773-4986-9F63-B58EAD6A0120}" type="pres">
      <dgm:prSet presAssocID="{DAA10CD6-43B3-4576-A19C-47165D15F468}" presName="line1" presStyleLbl="callout" presStyleIdx="0" presStyleCnt="10"/>
      <dgm:spPr/>
    </dgm:pt>
    <dgm:pt modelId="{CC33112E-AA24-466E-B6A9-D0763D09F766}" type="pres">
      <dgm:prSet presAssocID="{DAA10CD6-43B3-4576-A19C-47165D15F468}" presName="d1" presStyleLbl="callout" presStyleIdx="1" presStyleCnt="10"/>
      <dgm:spPr/>
    </dgm:pt>
    <dgm:pt modelId="{D2B1A589-9478-487B-A2F0-190345E060CF}" type="pres">
      <dgm:prSet presAssocID="{3D6FC8F5-849D-48CA-AD2B-4E6D410FDC81}" presName="circle2" presStyleLbl="lnNode1" presStyleIdx="1" presStyleCnt="5"/>
      <dgm:spPr/>
    </dgm:pt>
    <dgm:pt modelId="{88CCE319-F8E1-4708-870A-2CB60EACAEAB}" type="pres">
      <dgm:prSet presAssocID="{3D6FC8F5-849D-48CA-AD2B-4E6D410FDC81}" presName="text2" presStyleLbl="revTx" presStyleIdx="1" presStyleCnt="5" custScaleX="103163" custScaleY="122976">
        <dgm:presLayoutVars>
          <dgm:bulletEnabled val="1"/>
        </dgm:presLayoutVars>
      </dgm:prSet>
      <dgm:spPr/>
      <dgm:t>
        <a:bodyPr/>
        <a:lstStyle/>
        <a:p>
          <a:endParaRPr lang="en-GB"/>
        </a:p>
      </dgm:t>
    </dgm:pt>
    <dgm:pt modelId="{C75BC32F-9EBC-4C7C-8A06-FBAFF24FEF59}" type="pres">
      <dgm:prSet presAssocID="{3D6FC8F5-849D-48CA-AD2B-4E6D410FDC81}" presName="line2" presStyleLbl="callout" presStyleIdx="2" presStyleCnt="10"/>
      <dgm:spPr/>
    </dgm:pt>
    <dgm:pt modelId="{D698CF72-3260-4EB2-BD53-DE636B63C7F0}" type="pres">
      <dgm:prSet presAssocID="{3D6FC8F5-849D-48CA-AD2B-4E6D410FDC81}" presName="d2" presStyleLbl="callout" presStyleIdx="3" presStyleCnt="10"/>
      <dgm:spPr/>
    </dgm:pt>
    <dgm:pt modelId="{793E0C80-0A7F-4D4F-8619-98529D44EFF5}" type="pres">
      <dgm:prSet presAssocID="{CAB2D7FD-EA6E-495B-A56D-1E0CAE93A57D}" presName="circle3" presStyleLbl="lnNode1" presStyleIdx="2" presStyleCnt="5"/>
      <dgm:spPr/>
    </dgm:pt>
    <dgm:pt modelId="{C14DD325-B763-40E3-86C8-A6B550E6E9CD}" type="pres">
      <dgm:prSet presAssocID="{CAB2D7FD-EA6E-495B-A56D-1E0CAE93A57D}" presName="text3" presStyleLbl="revTx" presStyleIdx="2" presStyleCnt="5" custScaleX="102079">
        <dgm:presLayoutVars>
          <dgm:bulletEnabled val="1"/>
        </dgm:presLayoutVars>
      </dgm:prSet>
      <dgm:spPr/>
      <dgm:t>
        <a:bodyPr/>
        <a:lstStyle/>
        <a:p>
          <a:endParaRPr lang="en-GB"/>
        </a:p>
      </dgm:t>
    </dgm:pt>
    <dgm:pt modelId="{B713ABF6-572B-498E-83C9-CEC18E74F973}" type="pres">
      <dgm:prSet presAssocID="{CAB2D7FD-EA6E-495B-A56D-1E0CAE93A57D}" presName="line3" presStyleLbl="callout" presStyleIdx="4" presStyleCnt="10"/>
      <dgm:spPr/>
    </dgm:pt>
    <dgm:pt modelId="{D284662A-1D82-4D18-AB75-2BD76629719D}" type="pres">
      <dgm:prSet presAssocID="{CAB2D7FD-EA6E-495B-A56D-1E0CAE93A57D}" presName="d3" presStyleLbl="callout" presStyleIdx="5" presStyleCnt="10"/>
      <dgm:spPr/>
    </dgm:pt>
    <dgm:pt modelId="{3F196C25-12AF-4CC1-8DE2-DD175C1CDB0A}" type="pres">
      <dgm:prSet presAssocID="{751CE112-4B07-4312-8701-8AB08D925237}" presName="circle4" presStyleLbl="lnNode1" presStyleIdx="3" presStyleCnt="5"/>
      <dgm:spPr/>
    </dgm:pt>
    <dgm:pt modelId="{3C1A04D6-4AEC-427D-A539-EAB02906FA29}" type="pres">
      <dgm:prSet presAssocID="{751CE112-4B07-4312-8701-8AB08D925237}" presName="text4" presStyleLbl="revTx" presStyleIdx="3" presStyleCnt="5" custScaleX="103951">
        <dgm:presLayoutVars>
          <dgm:bulletEnabled val="1"/>
        </dgm:presLayoutVars>
      </dgm:prSet>
      <dgm:spPr/>
      <dgm:t>
        <a:bodyPr/>
        <a:lstStyle/>
        <a:p>
          <a:endParaRPr lang="en-GB"/>
        </a:p>
      </dgm:t>
    </dgm:pt>
    <dgm:pt modelId="{97AD77B1-C1E0-4F60-919A-D58808B65E65}" type="pres">
      <dgm:prSet presAssocID="{751CE112-4B07-4312-8701-8AB08D925237}" presName="line4" presStyleLbl="callout" presStyleIdx="6" presStyleCnt="10"/>
      <dgm:spPr/>
    </dgm:pt>
    <dgm:pt modelId="{B1EC881F-5AAF-4021-8504-F0F7EC3E6889}" type="pres">
      <dgm:prSet presAssocID="{751CE112-4B07-4312-8701-8AB08D925237}" presName="d4" presStyleLbl="callout" presStyleIdx="7" presStyleCnt="10"/>
      <dgm:spPr/>
    </dgm:pt>
    <dgm:pt modelId="{D8DD749B-91D8-47A1-84E8-7100A6896B99}" type="pres">
      <dgm:prSet presAssocID="{E0E68787-D1BE-4D6D-9E8F-48E5B14F9110}" presName="circle5" presStyleLbl="lnNode1" presStyleIdx="4" presStyleCnt="5"/>
      <dgm:spPr/>
    </dgm:pt>
    <dgm:pt modelId="{AE153805-C8B2-49B9-B167-02D1E719236E}" type="pres">
      <dgm:prSet presAssocID="{E0E68787-D1BE-4D6D-9E8F-48E5B14F9110}" presName="text5" presStyleLbl="revTx" presStyleIdx="4" presStyleCnt="5" custScaleX="103951">
        <dgm:presLayoutVars>
          <dgm:bulletEnabled val="1"/>
        </dgm:presLayoutVars>
      </dgm:prSet>
      <dgm:spPr/>
      <dgm:t>
        <a:bodyPr/>
        <a:lstStyle/>
        <a:p>
          <a:endParaRPr lang="en-GB"/>
        </a:p>
      </dgm:t>
    </dgm:pt>
    <dgm:pt modelId="{0204D5D9-4124-4D5C-A66C-1A0F510ABF1A}" type="pres">
      <dgm:prSet presAssocID="{E0E68787-D1BE-4D6D-9E8F-48E5B14F9110}" presName="line5" presStyleLbl="callout" presStyleIdx="8" presStyleCnt="10"/>
      <dgm:spPr/>
    </dgm:pt>
    <dgm:pt modelId="{84A18718-4CCA-4320-B9CB-522D194F78F5}" type="pres">
      <dgm:prSet presAssocID="{E0E68787-D1BE-4D6D-9E8F-48E5B14F9110}" presName="d5" presStyleLbl="callout" presStyleIdx="9" presStyleCnt="10"/>
      <dgm:spPr/>
    </dgm:pt>
  </dgm:ptLst>
  <dgm:cxnLst>
    <dgm:cxn modelId="{5B35F9BB-22F3-4810-A1EE-CF6F0CB7A830}" type="presOf" srcId="{749C5A65-DF9B-49E9-AA3E-A06C3111A6A0}" destId="{BCE2DA99-5C51-4D08-8099-F38BEE43F9B5}" srcOrd="0" destOrd="0" presId="urn:microsoft.com/office/officeart/2005/8/layout/target1"/>
    <dgm:cxn modelId="{4D895E7A-144B-4C88-9D8C-B2C91E895FBE}" srcId="{749C5A65-DF9B-49E9-AA3E-A06C3111A6A0}" destId="{751CE112-4B07-4312-8701-8AB08D925237}" srcOrd="3" destOrd="0" parTransId="{984570F7-1B82-4459-BF20-178A7D3BD768}" sibTransId="{C8BC968C-CEFF-4976-B07E-D24B636EFB3C}"/>
    <dgm:cxn modelId="{30E3C998-605B-47DE-88DA-9468D9BB1BB5}" srcId="{749C5A65-DF9B-49E9-AA3E-A06C3111A6A0}" destId="{3D6FC8F5-849D-48CA-AD2B-4E6D410FDC81}" srcOrd="1" destOrd="0" parTransId="{28C48E37-8921-456C-B834-F66989E3BFAD}" sibTransId="{209E4765-DC79-4CB3-BBA7-3121827C9E3A}"/>
    <dgm:cxn modelId="{6F1DAE95-BA8E-4986-B29B-1E4B64448B1F}" srcId="{749C5A65-DF9B-49E9-AA3E-A06C3111A6A0}" destId="{CAB2D7FD-EA6E-495B-A56D-1E0CAE93A57D}" srcOrd="2" destOrd="0" parTransId="{0AA55886-946C-4712-A9D0-D5AC8187F73D}" sibTransId="{12F3F7AF-512B-498B-B810-B6C34608AD6A}"/>
    <dgm:cxn modelId="{19840CBA-EE33-42F5-80A2-B5DDDB766D4A}" srcId="{749C5A65-DF9B-49E9-AA3E-A06C3111A6A0}" destId="{DAA10CD6-43B3-4576-A19C-47165D15F468}" srcOrd="0" destOrd="0" parTransId="{D0FF2C1A-0885-43F1-A60A-088959FBC8A2}" sibTransId="{278ED16D-06FF-402E-A065-5CCEC42C8268}"/>
    <dgm:cxn modelId="{49E3BC08-E9F3-47DE-A921-AD3D6F73DE12}" type="presOf" srcId="{E0E68787-D1BE-4D6D-9E8F-48E5B14F9110}" destId="{AE153805-C8B2-49B9-B167-02D1E719236E}" srcOrd="0" destOrd="0" presId="urn:microsoft.com/office/officeart/2005/8/layout/target1"/>
    <dgm:cxn modelId="{6D7B07CC-6D3C-46EA-8B2E-93036034F603}" type="presOf" srcId="{DAA10CD6-43B3-4576-A19C-47165D15F468}" destId="{051F3836-C7DC-4E4E-8B76-4F0B483475EB}" srcOrd="0" destOrd="0" presId="urn:microsoft.com/office/officeart/2005/8/layout/target1"/>
    <dgm:cxn modelId="{5B567141-6FB9-42CE-AE5B-DCF9D1DB883B}" srcId="{749C5A65-DF9B-49E9-AA3E-A06C3111A6A0}" destId="{E0E68787-D1BE-4D6D-9E8F-48E5B14F9110}" srcOrd="4" destOrd="0" parTransId="{49312AAB-AB64-4EE3-ABE5-4CEA64559A70}" sibTransId="{F99380C1-7A2D-4EDF-B418-B7448DB79C67}"/>
    <dgm:cxn modelId="{6E95C9D3-A028-481E-AED2-EA3973988CB6}" type="presOf" srcId="{3D6FC8F5-849D-48CA-AD2B-4E6D410FDC81}" destId="{88CCE319-F8E1-4708-870A-2CB60EACAEAB}" srcOrd="0" destOrd="0" presId="urn:microsoft.com/office/officeart/2005/8/layout/target1"/>
    <dgm:cxn modelId="{E69BD5FA-B3B5-4A80-AE13-EB3FBE08FBB5}" type="presOf" srcId="{CAB2D7FD-EA6E-495B-A56D-1E0CAE93A57D}" destId="{C14DD325-B763-40E3-86C8-A6B550E6E9CD}" srcOrd="0" destOrd="0" presId="urn:microsoft.com/office/officeart/2005/8/layout/target1"/>
    <dgm:cxn modelId="{EC26F445-C4CD-4544-8C93-1171714DA753}" type="presOf" srcId="{751CE112-4B07-4312-8701-8AB08D925237}" destId="{3C1A04D6-4AEC-427D-A539-EAB02906FA29}" srcOrd="0" destOrd="0" presId="urn:microsoft.com/office/officeart/2005/8/layout/target1"/>
    <dgm:cxn modelId="{A8696DC7-86F1-4AA6-B031-DB3CD7A90DAB}" type="presParOf" srcId="{BCE2DA99-5C51-4D08-8099-F38BEE43F9B5}" destId="{A50B360E-7E5E-487B-9651-76337E90C9D7}" srcOrd="0" destOrd="0" presId="urn:microsoft.com/office/officeart/2005/8/layout/target1"/>
    <dgm:cxn modelId="{8A0D29CE-850A-4EBD-A2B8-83712BA3B83A}" type="presParOf" srcId="{BCE2DA99-5C51-4D08-8099-F38BEE43F9B5}" destId="{051F3836-C7DC-4E4E-8B76-4F0B483475EB}" srcOrd="1" destOrd="0" presId="urn:microsoft.com/office/officeart/2005/8/layout/target1"/>
    <dgm:cxn modelId="{1C1FB398-F259-4FB3-A17D-7F8820C2D98A}" type="presParOf" srcId="{BCE2DA99-5C51-4D08-8099-F38BEE43F9B5}" destId="{CC79D6CF-E773-4986-9F63-B58EAD6A0120}" srcOrd="2" destOrd="0" presId="urn:microsoft.com/office/officeart/2005/8/layout/target1"/>
    <dgm:cxn modelId="{28335113-540A-408A-A463-1AADF1265491}" type="presParOf" srcId="{BCE2DA99-5C51-4D08-8099-F38BEE43F9B5}" destId="{CC33112E-AA24-466E-B6A9-D0763D09F766}" srcOrd="3" destOrd="0" presId="urn:microsoft.com/office/officeart/2005/8/layout/target1"/>
    <dgm:cxn modelId="{A51C8B9E-9312-49FB-B776-29E0EA52BEC0}" type="presParOf" srcId="{BCE2DA99-5C51-4D08-8099-F38BEE43F9B5}" destId="{D2B1A589-9478-487B-A2F0-190345E060CF}" srcOrd="4" destOrd="0" presId="urn:microsoft.com/office/officeart/2005/8/layout/target1"/>
    <dgm:cxn modelId="{64A7952A-5DDF-4911-BE7D-DB1D38667CF0}" type="presParOf" srcId="{BCE2DA99-5C51-4D08-8099-F38BEE43F9B5}" destId="{88CCE319-F8E1-4708-870A-2CB60EACAEAB}" srcOrd="5" destOrd="0" presId="urn:microsoft.com/office/officeart/2005/8/layout/target1"/>
    <dgm:cxn modelId="{A6A73E21-38B8-4DE2-8D5A-577A71CBA3EB}" type="presParOf" srcId="{BCE2DA99-5C51-4D08-8099-F38BEE43F9B5}" destId="{C75BC32F-9EBC-4C7C-8A06-FBAFF24FEF59}" srcOrd="6" destOrd="0" presId="urn:microsoft.com/office/officeart/2005/8/layout/target1"/>
    <dgm:cxn modelId="{8A41F48A-8988-45CA-B114-352EC599390A}" type="presParOf" srcId="{BCE2DA99-5C51-4D08-8099-F38BEE43F9B5}" destId="{D698CF72-3260-4EB2-BD53-DE636B63C7F0}" srcOrd="7" destOrd="0" presId="urn:microsoft.com/office/officeart/2005/8/layout/target1"/>
    <dgm:cxn modelId="{EEB57D29-6D0D-462B-A683-1A092D3331D5}" type="presParOf" srcId="{BCE2DA99-5C51-4D08-8099-F38BEE43F9B5}" destId="{793E0C80-0A7F-4D4F-8619-98529D44EFF5}" srcOrd="8" destOrd="0" presId="urn:microsoft.com/office/officeart/2005/8/layout/target1"/>
    <dgm:cxn modelId="{FB4B2FAA-8660-44FC-9770-D66DF772C303}" type="presParOf" srcId="{BCE2DA99-5C51-4D08-8099-F38BEE43F9B5}" destId="{C14DD325-B763-40E3-86C8-A6B550E6E9CD}" srcOrd="9" destOrd="0" presId="urn:microsoft.com/office/officeart/2005/8/layout/target1"/>
    <dgm:cxn modelId="{CC15F229-9BA9-4D5F-B46F-7108AE582532}" type="presParOf" srcId="{BCE2DA99-5C51-4D08-8099-F38BEE43F9B5}" destId="{B713ABF6-572B-498E-83C9-CEC18E74F973}" srcOrd="10" destOrd="0" presId="urn:microsoft.com/office/officeart/2005/8/layout/target1"/>
    <dgm:cxn modelId="{CAD15957-9754-4BDC-B9B0-4332C5086361}" type="presParOf" srcId="{BCE2DA99-5C51-4D08-8099-F38BEE43F9B5}" destId="{D284662A-1D82-4D18-AB75-2BD76629719D}" srcOrd="11" destOrd="0" presId="urn:microsoft.com/office/officeart/2005/8/layout/target1"/>
    <dgm:cxn modelId="{114D4720-8799-464A-8301-06C605BCF07D}" type="presParOf" srcId="{BCE2DA99-5C51-4D08-8099-F38BEE43F9B5}" destId="{3F196C25-12AF-4CC1-8DE2-DD175C1CDB0A}" srcOrd="12" destOrd="0" presId="urn:microsoft.com/office/officeart/2005/8/layout/target1"/>
    <dgm:cxn modelId="{D70AEA68-13BA-45E6-8C47-783A4EA7E788}" type="presParOf" srcId="{BCE2DA99-5C51-4D08-8099-F38BEE43F9B5}" destId="{3C1A04D6-4AEC-427D-A539-EAB02906FA29}" srcOrd="13" destOrd="0" presId="urn:microsoft.com/office/officeart/2005/8/layout/target1"/>
    <dgm:cxn modelId="{E68EDDB0-C3E9-4586-80E3-8DF83D655F68}" type="presParOf" srcId="{BCE2DA99-5C51-4D08-8099-F38BEE43F9B5}" destId="{97AD77B1-C1E0-4F60-919A-D58808B65E65}" srcOrd="14" destOrd="0" presId="urn:microsoft.com/office/officeart/2005/8/layout/target1"/>
    <dgm:cxn modelId="{61C391C4-B93C-4C41-9B3B-372CCBC21270}" type="presParOf" srcId="{BCE2DA99-5C51-4D08-8099-F38BEE43F9B5}" destId="{B1EC881F-5AAF-4021-8504-F0F7EC3E6889}" srcOrd="15" destOrd="0" presId="urn:microsoft.com/office/officeart/2005/8/layout/target1"/>
    <dgm:cxn modelId="{CBF0AF13-8AFE-496F-96C8-F9EE832E3FEA}" type="presParOf" srcId="{BCE2DA99-5C51-4D08-8099-F38BEE43F9B5}" destId="{D8DD749B-91D8-47A1-84E8-7100A6896B99}" srcOrd="16" destOrd="0" presId="urn:microsoft.com/office/officeart/2005/8/layout/target1"/>
    <dgm:cxn modelId="{50C014F6-043E-40D8-B961-B9F2408E9004}" type="presParOf" srcId="{BCE2DA99-5C51-4D08-8099-F38BEE43F9B5}" destId="{AE153805-C8B2-49B9-B167-02D1E719236E}" srcOrd="17" destOrd="0" presId="urn:microsoft.com/office/officeart/2005/8/layout/target1"/>
    <dgm:cxn modelId="{4B34B2AC-1032-46F5-8BAD-412CD0A72A66}" type="presParOf" srcId="{BCE2DA99-5C51-4D08-8099-F38BEE43F9B5}" destId="{0204D5D9-4124-4D5C-A66C-1A0F510ABF1A}" srcOrd="18" destOrd="0" presId="urn:microsoft.com/office/officeart/2005/8/layout/target1"/>
    <dgm:cxn modelId="{895F95D3-6182-44E7-9C46-139BC2D1D48D}" type="presParOf" srcId="{BCE2DA99-5C51-4D08-8099-F38BEE43F9B5}" destId="{84A18718-4CCA-4320-B9CB-522D194F78F5}" srcOrd="19" destOrd="0" presId="urn:microsoft.com/office/officeart/2005/8/layout/target1"/>
  </dgm:cxnLst>
  <dgm:bg>
    <a:noFill/>
  </dgm:bg>
  <dgm:whole>
    <a:ln w="38100"/>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69BA97-0196-4342-93E2-A43F38032C0B}"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2D7F39A0-49E1-47B5-BAFB-E08902614D02}">
      <dgm:prSet phldrT="[Text]"/>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19050"/>
      </dgm:spPr>
      <dgm:t>
        <a:bodyPr/>
        <a:lstStyle/>
        <a:p>
          <a:r>
            <a:rPr lang="en-GB" dirty="0" smtClean="0"/>
            <a:t>Intervention</a:t>
          </a:r>
        </a:p>
        <a:p>
          <a:r>
            <a:rPr lang="en-GB" dirty="0" smtClean="0"/>
            <a:t>225</a:t>
          </a:r>
          <a:endParaRPr lang="en-GB" dirty="0"/>
        </a:p>
      </dgm:t>
    </dgm:pt>
    <dgm:pt modelId="{9B972B44-9F17-4431-A88D-CC39472AEFAE}" type="parTrans" cxnId="{D1EB12DC-0E13-43CC-996F-AD40E9F3DC07}">
      <dgm:prSet/>
      <dgm:spPr/>
      <dgm:t>
        <a:bodyPr/>
        <a:lstStyle/>
        <a:p>
          <a:endParaRPr lang="en-GB"/>
        </a:p>
      </dgm:t>
    </dgm:pt>
    <dgm:pt modelId="{2A2D4CEF-9BBE-450D-951D-1F473ECD663D}" type="sibTrans" cxnId="{D1EB12DC-0E13-43CC-996F-AD40E9F3DC07}">
      <dgm:prSet/>
      <dgm:spPr>
        <a:solidFill>
          <a:schemeClr val="bg2">
            <a:lumMod val="75000"/>
          </a:schemeClr>
        </a:solidFill>
      </dgm:spPr>
      <dgm:t>
        <a:bodyPr/>
        <a:lstStyle/>
        <a:p>
          <a:endParaRPr lang="en-GB"/>
        </a:p>
      </dgm:t>
    </dgm:pt>
    <dgm:pt modelId="{BD906B4D-1D04-4157-AA52-793AD0928063}">
      <dgm:prSet phldrT="[Text]"/>
      <dgm:spPr>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w="19050"/>
      </dgm:spPr>
      <dgm:t>
        <a:bodyPr/>
        <a:lstStyle/>
        <a:p>
          <a:r>
            <a:rPr lang="en-GB" dirty="0" smtClean="0"/>
            <a:t>Control</a:t>
          </a:r>
        </a:p>
        <a:p>
          <a:r>
            <a:rPr lang="en-GB" dirty="0" smtClean="0"/>
            <a:t>222</a:t>
          </a:r>
          <a:endParaRPr lang="en-GB" dirty="0"/>
        </a:p>
      </dgm:t>
    </dgm:pt>
    <dgm:pt modelId="{88BFBBD2-0D3F-4B60-A3AA-4723B0C366C9}" type="parTrans" cxnId="{91AF49CA-6907-4CEE-8E0C-2D3D829E0FB6}">
      <dgm:prSet/>
      <dgm:spPr/>
      <dgm:t>
        <a:bodyPr/>
        <a:lstStyle/>
        <a:p>
          <a:endParaRPr lang="en-GB"/>
        </a:p>
      </dgm:t>
    </dgm:pt>
    <dgm:pt modelId="{2F39C280-7FB8-4C6A-BF24-B93A91E95487}" type="sibTrans" cxnId="{91AF49CA-6907-4CEE-8E0C-2D3D829E0FB6}">
      <dgm:prSet/>
      <dgm:spPr>
        <a:solidFill>
          <a:schemeClr val="bg2">
            <a:lumMod val="75000"/>
          </a:schemeClr>
        </a:solidFill>
      </dgm:spPr>
      <dgm:t>
        <a:bodyPr/>
        <a:lstStyle/>
        <a:p>
          <a:endParaRPr lang="en-GB"/>
        </a:p>
      </dgm:t>
    </dgm:pt>
    <dgm:pt modelId="{5521B023-AAFE-4ED6-91AB-A4C4974FA172}">
      <dgm:prSet phldrT="[Text]"/>
      <dgm:spPr>
        <a:gradFill flip="none" rotWithShape="0">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a:ln w="19050"/>
      </dgm:spPr>
      <dgm:t>
        <a:bodyPr/>
        <a:lstStyle/>
        <a:p>
          <a:r>
            <a:rPr lang="en-GB" dirty="0" smtClean="0"/>
            <a:t>Total randomised</a:t>
          </a:r>
        </a:p>
        <a:p>
          <a:r>
            <a:rPr lang="en-GB" dirty="0" smtClean="0"/>
            <a:t>447</a:t>
          </a:r>
          <a:endParaRPr lang="en-GB" dirty="0"/>
        </a:p>
      </dgm:t>
    </dgm:pt>
    <dgm:pt modelId="{C6BD77FE-D5A7-43CE-ADD2-29B313CC9EE9}" type="parTrans" cxnId="{C31371BD-9EE9-49AD-AB64-722344ED0260}">
      <dgm:prSet/>
      <dgm:spPr/>
      <dgm:t>
        <a:bodyPr/>
        <a:lstStyle/>
        <a:p>
          <a:endParaRPr lang="en-GB"/>
        </a:p>
      </dgm:t>
    </dgm:pt>
    <dgm:pt modelId="{7FB808B9-6674-4407-A85E-AF33B0AC89DC}" type="sibTrans" cxnId="{C31371BD-9EE9-49AD-AB64-722344ED0260}">
      <dgm:prSet/>
      <dgm:spPr/>
      <dgm:t>
        <a:bodyPr/>
        <a:lstStyle/>
        <a:p>
          <a:endParaRPr lang="en-GB"/>
        </a:p>
      </dgm:t>
    </dgm:pt>
    <dgm:pt modelId="{30092D3D-C798-4D49-A6CC-5386D37F488D}" type="pres">
      <dgm:prSet presAssocID="{C069BA97-0196-4342-93E2-A43F38032C0B}" presName="linearFlow" presStyleCnt="0">
        <dgm:presLayoutVars>
          <dgm:dir/>
          <dgm:resizeHandles val="exact"/>
        </dgm:presLayoutVars>
      </dgm:prSet>
      <dgm:spPr/>
    </dgm:pt>
    <dgm:pt modelId="{C237A456-F886-4705-8221-D67B0758D652}" type="pres">
      <dgm:prSet presAssocID="{2D7F39A0-49E1-47B5-BAFB-E08902614D02}" presName="node" presStyleLbl="node1" presStyleIdx="0" presStyleCnt="3">
        <dgm:presLayoutVars>
          <dgm:bulletEnabled val="1"/>
        </dgm:presLayoutVars>
      </dgm:prSet>
      <dgm:spPr/>
      <dgm:t>
        <a:bodyPr/>
        <a:lstStyle/>
        <a:p>
          <a:endParaRPr lang="en-GB"/>
        </a:p>
      </dgm:t>
    </dgm:pt>
    <dgm:pt modelId="{229D6700-3BF5-49D6-A894-5D61CF5B22F5}" type="pres">
      <dgm:prSet presAssocID="{2A2D4CEF-9BBE-450D-951D-1F473ECD663D}" presName="spacerL" presStyleCnt="0"/>
      <dgm:spPr/>
    </dgm:pt>
    <dgm:pt modelId="{3124241D-96A5-43EE-841A-C242C8E431ED}" type="pres">
      <dgm:prSet presAssocID="{2A2D4CEF-9BBE-450D-951D-1F473ECD663D}" presName="sibTrans" presStyleLbl="sibTrans2D1" presStyleIdx="0" presStyleCnt="2"/>
      <dgm:spPr/>
      <dgm:t>
        <a:bodyPr/>
        <a:lstStyle/>
        <a:p>
          <a:endParaRPr lang="en-GB"/>
        </a:p>
      </dgm:t>
    </dgm:pt>
    <dgm:pt modelId="{79F317E8-AB76-4775-A7A2-DBB0B914EDE5}" type="pres">
      <dgm:prSet presAssocID="{2A2D4CEF-9BBE-450D-951D-1F473ECD663D}" presName="spacerR" presStyleCnt="0"/>
      <dgm:spPr/>
    </dgm:pt>
    <dgm:pt modelId="{7CBE0D16-3D00-47FB-B2C5-29DE5BC2DB2F}" type="pres">
      <dgm:prSet presAssocID="{BD906B4D-1D04-4157-AA52-793AD0928063}" presName="node" presStyleLbl="node1" presStyleIdx="1" presStyleCnt="3">
        <dgm:presLayoutVars>
          <dgm:bulletEnabled val="1"/>
        </dgm:presLayoutVars>
      </dgm:prSet>
      <dgm:spPr/>
      <dgm:t>
        <a:bodyPr/>
        <a:lstStyle/>
        <a:p>
          <a:endParaRPr lang="en-GB"/>
        </a:p>
      </dgm:t>
    </dgm:pt>
    <dgm:pt modelId="{28621515-E9D9-40B9-B796-D5030DD9734E}" type="pres">
      <dgm:prSet presAssocID="{2F39C280-7FB8-4C6A-BF24-B93A91E95487}" presName="spacerL" presStyleCnt="0"/>
      <dgm:spPr/>
    </dgm:pt>
    <dgm:pt modelId="{674D8F3D-C9FD-410B-9FB4-816A30272F9B}" type="pres">
      <dgm:prSet presAssocID="{2F39C280-7FB8-4C6A-BF24-B93A91E95487}" presName="sibTrans" presStyleLbl="sibTrans2D1" presStyleIdx="1" presStyleCnt="2"/>
      <dgm:spPr/>
      <dgm:t>
        <a:bodyPr/>
        <a:lstStyle/>
        <a:p>
          <a:endParaRPr lang="en-GB"/>
        </a:p>
      </dgm:t>
    </dgm:pt>
    <dgm:pt modelId="{9187DE70-BE08-427C-8014-B8801C127204}" type="pres">
      <dgm:prSet presAssocID="{2F39C280-7FB8-4C6A-BF24-B93A91E95487}" presName="spacerR" presStyleCnt="0"/>
      <dgm:spPr/>
    </dgm:pt>
    <dgm:pt modelId="{9033A391-C170-4D2E-95E3-C9872AF6A88C}" type="pres">
      <dgm:prSet presAssocID="{5521B023-AAFE-4ED6-91AB-A4C4974FA172}" presName="node" presStyleLbl="node1" presStyleIdx="2" presStyleCnt="3">
        <dgm:presLayoutVars>
          <dgm:bulletEnabled val="1"/>
        </dgm:presLayoutVars>
      </dgm:prSet>
      <dgm:spPr/>
      <dgm:t>
        <a:bodyPr/>
        <a:lstStyle/>
        <a:p>
          <a:endParaRPr lang="en-GB"/>
        </a:p>
      </dgm:t>
    </dgm:pt>
  </dgm:ptLst>
  <dgm:cxnLst>
    <dgm:cxn modelId="{91AF49CA-6907-4CEE-8E0C-2D3D829E0FB6}" srcId="{C069BA97-0196-4342-93E2-A43F38032C0B}" destId="{BD906B4D-1D04-4157-AA52-793AD0928063}" srcOrd="1" destOrd="0" parTransId="{88BFBBD2-0D3F-4B60-A3AA-4723B0C366C9}" sibTransId="{2F39C280-7FB8-4C6A-BF24-B93A91E95487}"/>
    <dgm:cxn modelId="{D4D96E43-42CD-4578-86A8-87636DCB8E69}" type="presOf" srcId="{2A2D4CEF-9BBE-450D-951D-1F473ECD663D}" destId="{3124241D-96A5-43EE-841A-C242C8E431ED}" srcOrd="0" destOrd="0" presId="urn:microsoft.com/office/officeart/2005/8/layout/equation1"/>
    <dgm:cxn modelId="{1B1B1689-E728-4563-BF48-5489450944DA}" type="presOf" srcId="{2D7F39A0-49E1-47B5-BAFB-E08902614D02}" destId="{C237A456-F886-4705-8221-D67B0758D652}" srcOrd="0" destOrd="0" presId="urn:microsoft.com/office/officeart/2005/8/layout/equation1"/>
    <dgm:cxn modelId="{8A8C706F-AC23-4080-884B-FDF75BEBC3D7}" type="presOf" srcId="{2F39C280-7FB8-4C6A-BF24-B93A91E95487}" destId="{674D8F3D-C9FD-410B-9FB4-816A30272F9B}" srcOrd="0" destOrd="0" presId="urn:microsoft.com/office/officeart/2005/8/layout/equation1"/>
    <dgm:cxn modelId="{D1EB12DC-0E13-43CC-996F-AD40E9F3DC07}" srcId="{C069BA97-0196-4342-93E2-A43F38032C0B}" destId="{2D7F39A0-49E1-47B5-BAFB-E08902614D02}" srcOrd="0" destOrd="0" parTransId="{9B972B44-9F17-4431-A88D-CC39472AEFAE}" sibTransId="{2A2D4CEF-9BBE-450D-951D-1F473ECD663D}"/>
    <dgm:cxn modelId="{0CFAEA58-396C-4217-9CB2-DC69362A6EEA}" type="presOf" srcId="{5521B023-AAFE-4ED6-91AB-A4C4974FA172}" destId="{9033A391-C170-4D2E-95E3-C9872AF6A88C}" srcOrd="0" destOrd="0" presId="urn:microsoft.com/office/officeart/2005/8/layout/equation1"/>
    <dgm:cxn modelId="{9D9ADCCF-FB64-4636-8F74-BA95C8E2421F}" type="presOf" srcId="{C069BA97-0196-4342-93E2-A43F38032C0B}" destId="{30092D3D-C798-4D49-A6CC-5386D37F488D}" srcOrd="0" destOrd="0" presId="urn:microsoft.com/office/officeart/2005/8/layout/equation1"/>
    <dgm:cxn modelId="{C31371BD-9EE9-49AD-AB64-722344ED0260}" srcId="{C069BA97-0196-4342-93E2-A43F38032C0B}" destId="{5521B023-AAFE-4ED6-91AB-A4C4974FA172}" srcOrd="2" destOrd="0" parTransId="{C6BD77FE-D5A7-43CE-ADD2-29B313CC9EE9}" sibTransId="{7FB808B9-6674-4407-A85E-AF33B0AC89DC}"/>
    <dgm:cxn modelId="{088E6ACF-3B8F-446D-8FE7-AC12990A77A1}" type="presOf" srcId="{BD906B4D-1D04-4157-AA52-793AD0928063}" destId="{7CBE0D16-3D00-47FB-B2C5-29DE5BC2DB2F}" srcOrd="0" destOrd="0" presId="urn:microsoft.com/office/officeart/2005/8/layout/equation1"/>
    <dgm:cxn modelId="{F49EE9A5-20A2-4F2E-98C1-1F551C8946D8}" type="presParOf" srcId="{30092D3D-C798-4D49-A6CC-5386D37F488D}" destId="{C237A456-F886-4705-8221-D67B0758D652}" srcOrd="0" destOrd="0" presId="urn:microsoft.com/office/officeart/2005/8/layout/equation1"/>
    <dgm:cxn modelId="{6AD2FCD7-AC24-45B9-ABC7-51977C9B8965}" type="presParOf" srcId="{30092D3D-C798-4D49-A6CC-5386D37F488D}" destId="{229D6700-3BF5-49D6-A894-5D61CF5B22F5}" srcOrd="1" destOrd="0" presId="urn:microsoft.com/office/officeart/2005/8/layout/equation1"/>
    <dgm:cxn modelId="{F31662EA-D937-40CC-83BC-183FCAB97B7F}" type="presParOf" srcId="{30092D3D-C798-4D49-A6CC-5386D37F488D}" destId="{3124241D-96A5-43EE-841A-C242C8E431ED}" srcOrd="2" destOrd="0" presId="urn:microsoft.com/office/officeart/2005/8/layout/equation1"/>
    <dgm:cxn modelId="{6B0EAC05-2165-4733-9C59-8B695FFA856D}" type="presParOf" srcId="{30092D3D-C798-4D49-A6CC-5386D37F488D}" destId="{79F317E8-AB76-4775-A7A2-DBB0B914EDE5}" srcOrd="3" destOrd="0" presId="urn:microsoft.com/office/officeart/2005/8/layout/equation1"/>
    <dgm:cxn modelId="{7830536A-8EEE-44C7-B10A-E5AC1AC2FAFC}" type="presParOf" srcId="{30092D3D-C798-4D49-A6CC-5386D37F488D}" destId="{7CBE0D16-3D00-47FB-B2C5-29DE5BC2DB2F}" srcOrd="4" destOrd="0" presId="urn:microsoft.com/office/officeart/2005/8/layout/equation1"/>
    <dgm:cxn modelId="{C69D78FE-3C60-4758-96A1-C2A8238F5861}" type="presParOf" srcId="{30092D3D-C798-4D49-A6CC-5386D37F488D}" destId="{28621515-E9D9-40B9-B796-D5030DD9734E}" srcOrd="5" destOrd="0" presId="urn:microsoft.com/office/officeart/2005/8/layout/equation1"/>
    <dgm:cxn modelId="{A3B6C744-BCDC-45CD-A57F-7E528B8865FF}" type="presParOf" srcId="{30092D3D-C798-4D49-A6CC-5386D37F488D}" destId="{674D8F3D-C9FD-410B-9FB4-816A30272F9B}" srcOrd="6" destOrd="0" presId="urn:microsoft.com/office/officeart/2005/8/layout/equation1"/>
    <dgm:cxn modelId="{34BC7DB7-7D44-4CD0-9685-ACF9F03DF3BD}" type="presParOf" srcId="{30092D3D-C798-4D49-A6CC-5386D37F488D}" destId="{9187DE70-BE08-427C-8014-B8801C127204}" srcOrd="7" destOrd="0" presId="urn:microsoft.com/office/officeart/2005/8/layout/equation1"/>
    <dgm:cxn modelId="{41725B24-E3B1-4D7F-9465-C7547204BF78}" type="presParOf" srcId="{30092D3D-C798-4D49-A6CC-5386D37F488D}" destId="{9033A391-C170-4D2E-95E3-C9872AF6A88C}"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EA7AD5-49C0-4C4E-A6C8-50A2EEF6ABB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F477C7B3-8452-438C-9CCA-37E8132A5765}">
      <dgm:prSet phldrT="[Text]"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12700"/>
      </dgm:spPr>
      <dgm:t>
        <a:bodyPr/>
        <a:lstStyle/>
        <a:p>
          <a:r>
            <a:rPr lang="en-GB" sz="4000" dirty="0" smtClean="0"/>
            <a:t>Intervention</a:t>
          </a:r>
        </a:p>
        <a:p>
          <a:r>
            <a:rPr lang="en-GB" sz="4000" dirty="0" smtClean="0"/>
            <a:t>30</a:t>
          </a:r>
          <a:endParaRPr lang="en-GB" sz="4000" dirty="0"/>
        </a:p>
      </dgm:t>
    </dgm:pt>
    <dgm:pt modelId="{02BE4245-3014-4E5A-9CF4-B32979D017E5}" type="parTrans" cxnId="{DDDAB36E-9EF7-4D2A-A24E-CF2DDAA89231}">
      <dgm:prSet/>
      <dgm:spPr/>
      <dgm:t>
        <a:bodyPr/>
        <a:lstStyle/>
        <a:p>
          <a:endParaRPr lang="en-GB"/>
        </a:p>
      </dgm:t>
    </dgm:pt>
    <dgm:pt modelId="{2AE55947-C604-4E34-937D-E8D671D96457}" type="sibTrans" cxnId="{DDDAB36E-9EF7-4D2A-A24E-CF2DDAA89231}">
      <dgm:prSet/>
      <dgm:spPr/>
      <dgm:t>
        <a:bodyPr/>
        <a:lstStyle/>
        <a:p>
          <a:endParaRPr lang="en-GB"/>
        </a:p>
      </dgm:t>
    </dgm:pt>
    <dgm:pt modelId="{85F6C0E9-D454-4C6D-9DB4-7983E9F3A1BC}">
      <dgm:prSet phldrT="[Text]" custT="1"/>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ln w="12700"/>
      </dgm:spPr>
      <dgm:t>
        <a:bodyPr/>
        <a:lstStyle/>
        <a:p>
          <a:r>
            <a:rPr lang="en-GB" sz="4000" dirty="0" smtClean="0"/>
            <a:t>Control</a:t>
          </a:r>
        </a:p>
        <a:p>
          <a:r>
            <a:rPr lang="en-GB" sz="4000" dirty="0" smtClean="0"/>
            <a:t>20</a:t>
          </a:r>
          <a:endParaRPr lang="en-GB" sz="4000" dirty="0"/>
        </a:p>
      </dgm:t>
    </dgm:pt>
    <dgm:pt modelId="{C42B4DB3-A839-48F7-B675-18356807591D}" type="parTrans" cxnId="{5A2B39E0-CB65-4D9D-99E4-A78FC1929156}">
      <dgm:prSet/>
      <dgm:spPr/>
      <dgm:t>
        <a:bodyPr/>
        <a:lstStyle/>
        <a:p>
          <a:endParaRPr lang="en-GB"/>
        </a:p>
      </dgm:t>
    </dgm:pt>
    <dgm:pt modelId="{7672B204-1AA0-42ED-B238-72DFEE835D95}" type="sibTrans" cxnId="{5A2B39E0-CB65-4D9D-99E4-A78FC1929156}">
      <dgm:prSet/>
      <dgm:spPr/>
      <dgm:t>
        <a:bodyPr/>
        <a:lstStyle/>
        <a:p>
          <a:endParaRPr lang="en-GB"/>
        </a:p>
      </dgm:t>
    </dgm:pt>
    <dgm:pt modelId="{267F0CFE-D3B8-462A-86CA-6AF4085CFF58}">
      <dgm:prSet phldrT="[Text]" custT="1"/>
      <dgm:spPr>
        <a:gradFill flip="none" rotWithShape="0">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2700000" scaled="1"/>
          <a:tileRect/>
        </a:gradFill>
        <a:ln w="12700"/>
      </dgm:spPr>
      <dgm:t>
        <a:bodyPr/>
        <a:lstStyle/>
        <a:p>
          <a:r>
            <a:rPr lang="en-GB" sz="2000" dirty="0" smtClean="0"/>
            <a:t>Unhappy with group allocation, requested referral for treatment</a:t>
          </a:r>
          <a:endParaRPr lang="en-GB" sz="2000" dirty="0"/>
        </a:p>
      </dgm:t>
    </dgm:pt>
    <dgm:pt modelId="{EE9DF8CB-AAE2-43CB-BD75-313226C3CC19}" type="parTrans" cxnId="{A9D84143-9032-441C-8FC6-E09C35864419}">
      <dgm:prSet/>
      <dgm:spPr/>
      <dgm:t>
        <a:bodyPr/>
        <a:lstStyle/>
        <a:p>
          <a:endParaRPr lang="en-GB"/>
        </a:p>
      </dgm:t>
    </dgm:pt>
    <dgm:pt modelId="{F2709557-769B-4A92-BC71-D01723D482CB}" type="sibTrans" cxnId="{A9D84143-9032-441C-8FC6-E09C35864419}">
      <dgm:prSet/>
      <dgm:spPr/>
      <dgm:t>
        <a:bodyPr/>
        <a:lstStyle/>
        <a:p>
          <a:endParaRPr lang="en-GB"/>
        </a:p>
      </dgm:t>
    </dgm:pt>
    <dgm:pt modelId="{B74F7359-6E6D-4EDA-A3A0-06E29C9FB473}">
      <dgm:prSet phldrT="[Text]" custT="1"/>
      <dgm:spPr>
        <a:gradFill flip="none" rotWithShape="0">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2700000" scaled="1"/>
          <a:tileRect/>
        </a:gradFill>
        <a:ln w="12700"/>
      </dgm:spPr>
      <dgm:t>
        <a:bodyPr/>
        <a:lstStyle/>
        <a:p>
          <a:r>
            <a:rPr lang="en-GB" sz="2000" dirty="0" smtClean="0"/>
            <a:t>Symptoms getting worse, wishing treatment</a:t>
          </a:r>
          <a:endParaRPr lang="en-GB" sz="2000" dirty="0"/>
        </a:p>
      </dgm:t>
    </dgm:pt>
    <dgm:pt modelId="{75513E38-AEC2-42B1-A2EF-476178DB6C79}" type="parTrans" cxnId="{4E47EC8A-EECF-4578-8CE2-451488B9079E}">
      <dgm:prSet/>
      <dgm:spPr/>
      <dgm:t>
        <a:bodyPr/>
        <a:lstStyle/>
        <a:p>
          <a:endParaRPr lang="en-GB"/>
        </a:p>
      </dgm:t>
    </dgm:pt>
    <dgm:pt modelId="{3349BDC3-5C13-497C-BE06-EBA0CBA58A24}" type="sibTrans" cxnId="{4E47EC8A-EECF-4578-8CE2-451488B9079E}">
      <dgm:prSet/>
      <dgm:spPr/>
      <dgm:t>
        <a:bodyPr/>
        <a:lstStyle/>
        <a:p>
          <a:endParaRPr lang="en-GB"/>
        </a:p>
      </dgm:t>
    </dgm:pt>
    <dgm:pt modelId="{23B060E2-CA23-471F-B554-1AB5BCCA2730}">
      <dgm:prSet phldrT="[Text]"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dgm:spPr>
      <dgm:t>
        <a:bodyPr/>
        <a:lstStyle/>
        <a:p>
          <a:r>
            <a:rPr lang="en-GB" sz="1800" dirty="0" smtClean="0"/>
            <a:t>Not motivated to exercise and referral requested for surgery/pessary</a:t>
          </a:r>
          <a:endParaRPr lang="en-GB" sz="1800" dirty="0"/>
        </a:p>
      </dgm:t>
    </dgm:pt>
    <dgm:pt modelId="{226EF98D-A600-4555-9655-D852A27A39F0}" type="parTrans" cxnId="{D0F7E6FF-3738-42DA-9B26-3F5FA7707811}">
      <dgm:prSet/>
      <dgm:spPr/>
      <dgm:t>
        <a:bodyPr/>
        <a:lstStyle/>
        <a:p>
          <a:endParaRPr lang="en-GB"/>
        </a:p>
      </dgm:t>
    </dgm:pt>
    <dgm:pt modelId="{95D36B34-0B09-4B06-8987-12D814FA95C1}" type="sibTrans" cxnId="{D0F7E6FF-3738-42DA-9B26-3F5FA7707811}">
      <dgm:prSet/>
      <dgm:spPr/>
      <dgm:t>
        <a:bodyPr/>
        <a:lstStyle/>
        <a:p>
          <a:endParaRPr lang="en-GB"/>
        </a:p>
      </dgm:t>
    </dgm:pt>
    <dgm:pt modelId="{FA4DD245-9B4C-4729-BE5C-0A32E5172F78}">
      <dgm:prSet phldrT="[Text]"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dgm:spPr>
      <dgm:t>
        <a:bodyPr/>
        <a:lstStyle/>
        <a:p>
          <a:r>
            <a:rPr lang="en-GB" sz="1800" dirty="0" smtClean="0"/>
            <a:t>Wanted </a:t>
          </a:r>
          <a:r>
            <a:rPr lang="en-GB" sz="1800" dirty="0" err="1" smtClean="0"/>
            <a:t>physio</a:t>
          </a:r>
          <a:r>
            <a:rPr lang="en-GB" sz="1800" dirty="0" smtClean="0"/>
            <a:t> locally</a:t>
          </a:r>
          <a:endParaRPr lang="en-GB" sz="1800" dirty="0"/>
        </a:p>
      </dgm:t>
    </dgm:pt>
    <dgm:pt modelId="{23EE2504-2287-4C4F-B116-7ABAF7ED3BAC}" type="parTrans" cxnId="{44950DE1-3107-44A6-9DEE-1EE54064F520}">
      <dgm:prSet/>
      <dgm:spPr/>
      <dgm:t>
        <a:bodyPr/>
        <a:lstStyle/>
        <a:p>
          <a:endParaRPr lang="en-GB"/>
        </a:p>
      </dgm:t>
    </dgm:pt>
    <dgm:pt modelId="{F3AB14F6-7FBE-4058-84AD-9688ADC2BD5B}" type="sibTrans" cxnId="{44950DE1-3107-44A6-9DEE-1EE54064F520}">
      <dgm:prSet/>
      <dgm:spPr/>
      <dgm:t>
        <a:bodyPr/>
        <a:lstStyle/>
        <a:p>
          <a:endParaRPr lang="en-GB"/>
        </a:p>
      </dgm:t>
    </dgm:pt>
    <dgm:pt modelId="{713A007B-6AE5-43F1-A04C-5ADA15CF42EA}">
      <dgm:prSet phldrT="[Text]"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dgm:spPr>
      <dgm:t>
        <a:bodyPr/>
        <a:lstStyle/>
        <a:p>
          <a:r>
            <a:rPr lang="en-GB" sz="1800" dirty="0" smtClean="0"/>
            <a:t>Too busy with work/family commitments to attend </a:t>
          </a:r>
          <a:r>
            <a:rPr lang="en-GB" sz="1800" dirty="0" err="1" smtClean="0"/>
            <a:t>physio</a:t>
          </a:r>
          <a:endParaRPr lang="en-GB" sz="1800" dirty="0"/>
        </a:p>
      </dgm:t>
    </dgm:pt>
    <dgm:pt modelId="{1052D985-6B90-4EE5-A6B6-B591ED1FC3AC}" type="parTrans" cxnId="{14303D12-07CA-49DF-A210-46E7247BAD2A}">
      <dgm:prSet/>
      <dgm:spPr/>
      <dgm:t>
        <a:bodyPr/>
        <a:lstStyle/>
        <a:p>
          <a:endParaRPr lang="en-GB"/>
        </a:p>
      </dgm:t>
    </dgm:pt>
    <dgm:pt modelId="{186650C2-500B-4065-B83D-9C798184B706}" type="sibTrans" cxnId="{14303D12-07CA-49DF-A210-46E7247BAD2A}">
      <dgm:prSet/>
      <dgm:spPr/>
      <dgm:t>
        <a:bodyPr/>
        <a:lstStyle/>
        <a:p>
          <a:endParaRPr lang="en-GB"/>
        </a:p>
      </dgm:t>
    </dgm:pt>
    <dgm:pt modelId="{E3358F50-2E48-427A-9934-141829894A80}" type="pres">
      <dgm:prSet presAssocID="{96EA7AD5-49C0-4C4E-A6C8-50A2EEF6ABBC}" presName="Name0" presStyleCnt="0">
        <dgm:presLayoutVars>
          <dgm:dir/>
          <dgm:animLvl val="lvl"/>
          <dgm:resizeHandles/>
        </dgm:presLayoutVars>
      </dgm:prSet>
      <dgm:spPr/>
      <dgm:t>
        <a:bodyPr/>
        <a:lstStyle/>
        <a:p>
          <a:endParaRPr lang="en-GB"/>
        </a:p>
      </dgm:t>
    </dgm:pt>
    <dgm:pt modelId="{A9369A78-47E3-49C9-B3E7-4A7E6916AE4E}" type="pres">
      <dgm:prSet presAssocID="{F477C7B3-8452-438C-9CCA-37E8132A5765}" presName="linNode" presStyleCnt="0"/>
      <dgm:spPr/>
    </dgm:pt>
    <dgm:pt modelId="{BFC699B9-D134-4F60-B769-A198EFADDF3F}" type="pres">
      <dgm:prSet presAssocID="{F477C7B3-8452-438C-9CCA-37E8132A5765}" presName="parentShp" presStyleLbl="node1" presStyleIdx="0" presStyleCnt="2" custScaleX="131270" custScaleY="97422">
        <dgm:presLayoutVars>
          <dgm:bulletEnabled val="1"/>
        </dgm:presLayoutVars>
      </dgm:prSet>
      <dgm:spPr/>
      <dgm:t>
        <a:bodyPr/>
        <a:lstStyle/>
        <a:p>
          <a:endParaRPr lang="en-GB"/>
        </a:p>
      </dgm:t>
    </dgm:pt>
    <dgm:pt modelId="{C7E40FF8-F613-424B-B4F9-D1591807DDB6}" type="pres">
      <dgm:prSet presAssocID="{F477C7B3-8452-438C-9CCA-37E8132A5765}" presName="childShp" presStyleLbl="bgAccFollowNode1" presStyleIdx="0" presStyleCnt="2">
        <dgm:presLayoutVars>
          <dgm:bulletEnabled val="1"/>
        </dgm:presLayoutVars>
      </dgm:prSet>
      <dgm:spPr/>
      <dgm:t>
        <a:bodyPr/>
        <a:lstStyle/>
        <a:p>
          <a:endParaRPr lang="en-GB"/>
        </a:p>
      </dgm:t>
    </dgm:pt>
    <dgm:pt modelId="{853E7BBB-240F-43EE-A5B5-64AF623D1B85}" type="pres">
      <dgm:prSet presAssocID="{2AE55947-C604-4E34-937D-E8D671D96457}" presName="spacing" presStyleCnt="0"/>
      <dgm:spPr/>
    </dgm:pt>
    <dgm:pt modelId="{9C0A4C84-F2C4-45B5-915A-171CA6FCABF5}" type="pres">
      <dgm:prSet presAssocID="{85F6C0E9-D454-4C6D-9DB4-7983E9F3A1BC}" presName="linNode" presStyleCnt="0"/>
      <dgm:spPr/>
    </dgm:pt>
    <dgm:pt modelId="{AA4AB37E-3D70-4506-A67E-8EB0B6943199}" type="pres">
      <dgm:prSet presAssocID="{85F6C0E9-D454-4C6D-9DB4-7983E9F3A1BC}" presName="parentShp" presStyleLbl="node1" presStyleIdx="1" presStyleCnt="2" custScaleX="122874" custScaleY="96129">
        <dgm:presLayoutVars>
          <dgm:bulletEnabled val="1"/>
        </dgm:presLayoutVars>
      </dgm:prSet>
      <dgm:spPr/>
      <dgm:t>
        <a:bodyPr/>
        <a:lstStyle/>
        <a:p>
          <a:endParaRPr lang="en-GB"/>
        </a:p>
      </dgm:t>
    </dgm:pt>
    <dgm:pt modelId="{B74EA26D-E8B5-4F90-86B4-976302607FAF}" type="pres">
      <dgm:prSet presAssocID="{85F6C0E9-D454-4C6D-9DB4-7983E9F3A1BC}" presName="childShp" presStyleLbl="bgAccFollowNode1" presStyleIdx="1" presStyleCnt="2">
        <dgm:presLayoutVars>
          <dgm:bulletEnabled val="1"/>
        </dgm:presLayoutVars>
      </dgm:prSet>
      <dgm:spPr/>
      <dgm:t>
        <a:bodyPr/>
        <a:lstStyle/>
        <a:p>
          <a:endParaRPr lang="en-GB"/>
        </a:p>
      </dgm:t>
    </dgm:pt>
  </dgm:ptLst>
  <dgm:cxnLst>
    <dgm:cxn modelId="{14303D12-07CA-49DF-A210-46E7247BAD2A}" srcId="{F477C7B3-8452-438C-9CCA-37E8132A5765}" destId="{713A007B-6AE5-43F1-A04C-5ADA15CF42EA}" srcOrd="0" destOrd="0" parTransId="{1052D985-6B90-4EE5-A6B6-B591ED1FC3AC}" sibTransId="{186650C2-500B-4065-B83D-9C798184B706}"/>
    <dgm:cxn modelId="{4E47EC8A-EECF-4578-8CE2-451488B9079E}" srcId="{85F6C0E9-D454-4C6D-9DB4-7983E9F3A1BC}" destId="{B74F7359-6E6D-4EDA-A3A0-06E29C9FB473}" srcOrd="1" destOrd="0" parTransId="{75513E38-AEC2-42B1-A2EF-476178DB6C79}" sibTransId="{3349BDC3-5C13-497C-BE06-EBA0CBA58A24}"/>
    <dgm:cxn modelId="{EB28EA30-EBF9-4E1B-BBBE-9A0EA09407BF}" type="presOf" srcId="{B74F7359-6E6D-4EDA-A3A0-06E29C9FB473}" destId="{B74EA26D-E8B5-4F90-86B4-976302607FAF}" srcOrd="0" destOrd="1" presId="urn:microsoft.com/office/officeart/2005/8/layout/vList6"/>
    <dgm:cxn modelId="{E7C5D6A2-51AD-4C8C-B4E5-E3380463788F}" type="presOf" srcId="{23B060E2-CA23-471F-B554-1AB5BCCA2730}" destId="{C7E40FF8-F613-424B-B4F9-D1591807DDB6}" srcOrd="0" destOrd="1" presId="urn:microsoft.com/office/officeart/2005/8/layout/vList6"/>
    <dgm:cxn modelId="{D304D33A-7238-4C47-A26E-42968CC3E5F6}" type="presOf" srcId="{85F6C0E9-D454-4C6D-9DB4-7983E9F3A1BC}" destId="{AA4AB37E-3D70-4506-A67E-8EB0B6943199}" srcOrd="0" destOrd="0" presId="urn:microsoft.com/office/officeart/2005/8/layout/vList6"/>
    <dgm:cxn modelId="{A9D84143-9032-441C-8FC6-E09C35864419}" srcId="{85F6C0E9-D454-4C6D-9DB4-7983E9F3A1BC}" destId="{267F0CFE-D3B8-462A-86CA-6AF4085CFF58}" srcOrd="0" destOrd="0" parTransId="{EE9DF8CB-AAE2-43CB-BD75-313226C3CC19}" sibTransId="{F2709557-769B-4A92-BC71-D01723D482CB}"/>
    <dgm:cxn modelId="{9D3D3956-4EFA-4617-ACFD-E5392963E268}" type="presOf" srcId="{713A007B-6AE5-43F1-A04C-5ADA15CF42EA}" destId="{C7E40FF8-F613-424B-B4F9-D1591807DDB6}" srcOrd="0" destOrd="0" presId="urn:microsoft.com/office/officeart/2005/8/layout/vList6"/>
    <dgm:cxn modelId="{471BFC9C-5D48-42DA-9BF8-AC2ED6F41C0F}" type="presOf" srcId="{F477C7B3-8452-438C-9CCA-37E8132A5765}" destId="{BFC699B9-D134-4F60-B769-A198EFADDF3F}" srcOrd="0" destOrd="0" presId="urn:microsoft.com/office/officeart/2005/8/layout/vList6"/>
    <dgm:cxn modelId="{44950DE1-3107-44A6-9DEE-1EE54064F520}" srcId="{F477C7B3-8452-438C-9CCA-37E8132A5765}" destId="{FA4DD245-9B4C-4729-BE5C-0A32E5172F78}" srcOrd="2" destOrd="0" parTransId="{23EE2504-2287-4C4F-B116-7ABAF7ED3BAC}" sibTransId="{F3AB14F6-7FBE-4058-84AD-9688ADC2BD5B}"/>
    <dgm:cxn modelId="{5A2B39E0-CB65-4D9D-99E4-A78FC1929156}" srcId="{96EA7AD5-49C0-4C4E-A6C8-50A2EEF6ABBC}" destId="{85F6C0E9-D454-4C6D-9DB4-7983E9F3A1BC}" srcOrd="1" destOrd="0" parTransId="{C42B4DB3-A839-48F7-B675-18356807591D}" sibTransId="{7672B204-1AA0-42ED-B238-72DFEE835D95}"/>
    <dgm:cxn modelId="{F63F1003-90AE-4372-B4EE-50801956DD6A}" type="presOf" srcId="{267F0CFE-D3B8-462A-86CA-6AF4085CFF58}" destId="{B74EA26D-E8B5-4F90-86B4-976302607FAF}" srcOrd="0" destOrd="0" presId="urn:microsoft.com/office/officeart/2005/8/layout/vList6"/>
    <dgm:cxn modelId="{DD49016A-81B3-4B1C-8377-547AF704BAD2}" type="presOf" srcId="{96EA7AD5-49C0-4C4E-A6C8-50A2EEF6ABBC}" destId="{E3358F50-2E48-427A-9934-141829894A80}" srcOrd="0" destOrd="0" presId="urn:microsoft.com/office/officeart/2005/8/layout/vList6"/>
    <dgm:cxn modelId="{3D7B7AA4-6A02-49AC-BA16-B9801CB22F03}" type="presOf" srcId="{FA4DD245-9B4C-4729-BE5C-0A32E5172F78}" destId="{C7E40FF8-F613-424B-B4F9-D1591807DDB6}" srcOrd="0" destOrd="2" presId="urn:microsoft.com/office/officeart/2005/8/layout/vList6"/>
    <dgm:cxn modelId="{DDDAB36E-9EF7-4D2A-A24E-CF2DDAA89231}" srcId="{96EA7AD5-49C0-4C4E-A6C8-50A2EEF6ABBC}" destId="{F477C7B3-8452-438C-9CCA-37E8132A5765}" srcOrd="0" destOrd="0" parTransId="{02BE4245-3014-4E5A-9CF4-B32979D017E5}" sibTransId="{2AE55947-C604-4E34-937D-E8D671D96457}"/>
    <dgm:cxn modelId="{D0F7E6FF-3738-42DA-9B26-3F5FA7707811}" srcId="{F477C7B3-8452-438C-9CCA-37E8132A5765}" destId="{23B060E2-CA23-471F-B554-1AB5BCCA2730}" srcOrd="1" destOrd="0" parTransId="{226EF98D-A600-4555-9655-D852A27A39F0}" sibTransId="{95D36B34-0B09-4B06-8987-12D814FA95C1}"/>
    <dgm:cxn modelId="{B5AAE624-9417-41A9-9601-4158A82DC4DB}" type="presParOf" srcId="{E3358F50-2E48-427A-9934-141829894A80}" destId="{A9369A78-47E3-49C9-B3E7-4A7E6916AE4E}" srcOrd="0" destOrd="0" presId="urn:microsoft.com/office/officeart/2005/8/layout/vList6"/>
    <dgm:cxn modelId="{71E73813-CC36-4AD1-8634-09BA7F855F43}" type="presParOf" srcId="{A9369A78-47E3-49C9-B3E7-4A7E6916AE4E}" destId="{BFC699B9-D134-4F60-B769-A198EFADDF3F}" srcOrd="0" destOrd="0" presId="urn:microsoft.com/office/officeart/2005/8/layout/vList6"/>
    <dgm:cxn modelId="{4E6946DB-D196-4379-B8E2-6FD187A3FD7C}" type="presParOf" srcId="{A9369A78-47E3-49C9-B3E7-4A7E6916AE4E}" destId="{C7E40FF8-F613-424B-B4F9-D1591807DDB6}" srcOrd="1" destOrd="0" presId="urn:microsoft.com/office/officeart/2005/8/layout/vList6"/>
    <dgm:cxn modelId="{702F7D73-270A-4C3D-8783-948632D7D25F}" type="presParOf" srcId="{E3358F50-2E48-427A-9934-141829894A80}" destId="{853E7BBB-240F-43EE-A5B5-64AF623D1B85}" srcOrd="1" destOrd="0" presId="urn:microsoft.com/office/officeart/2005/8/layout/vList6"/>
    <dgm:cxn modelId="{6CADF6D5-8DA1-4229-A8F9-AE10EAB4C16E}" type="presParOf" srcId="{E3358F50-2E48-427A-9934-141829894A80}" destId="{9C0A4C84-F2C4-45B5-915A-171CA6FCABF5}" srcOrd="2" destOrd="0" presId="urn:microsoft.com/office/officeart/2005/8/layout/vList6"/>
    <dgm:cxn modelId="{95633D9D-F5AC-4C93-851F-1569F72A7401}" type="presParOf" srcId="{9C0A4C84-F2C4-45B5-915A-171CA6FCABF5}" destId="{AA4AB37E-3D70-4506-A67E-8EB0B6943199}" srcOrd="0" destOrd="0" presId="urn:microsoft.com/office/officeart/2005/8/layout/vList6"/>
    <dgm:cxn modelId="{0D6B9B20-356E-44BA-8596-BB485FFAAC82}" type="presParOf" srcId="{9C0A4C84-F2C4-45B5-915A-171CA6FCABF5}" destId="{B74EA26D-E8B5-4F90-86B4-976302607FA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3D1F35-873F-45BF-9633-1BA931D262D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E057DDC3-EF05-436E-B1AB-4757ACF0226C}">
      <dgm:prSet phldrT="[Text]"/>
      <dgm:spPr/>
      <dgm:t>
        <a:bodyPr/>
        <a:lstStyle/>
        <a:p>
          <a:endParaRPr lang="en-GB" dirty="0"/>
        </a:p>
      </dgm:t>
    </dgm:pt>
    <dgm:pt modelId="{D3421780-3349-4B32-B7BD-9B1C07F7671A}" type="parTrans" cxnId="{1325EBCC-FBA8-4064-88F1-F32D40D5EF28}">
      <dgm:prSet/>
      <dgm:spPr/>
      <dgm:t>
        <a:bodyPr/>
        <a:lstStyle/>
        <a:p>
          <a:endParaRPr lang="en-GB"/>
        </a:p>
      </dgm:t>
    </dgm:pt>
    <dgm:pt modelId="{9210D41D-F5A4-4353-97B3-E0179CDEF3FE}" type="sibTrans" cxnId="{1325EBCC-FBA8-4064-88F1-F32D40D5EF28}">
      <dgm:prSet/>
      <dgm:spPr/>
      <dgm:t>
        <a:bodyPr/>
        <a:lstStyle/>
        <a:p>
          <a:endParaRPr lang="en-GB"/>
        </a:p>
      </dgm:t>
    </dgm:pt>
    <dgm:pt modelId="{0FBEFDBB-43BD-40DB-B8BD-E29568779420}">
      <dgm:prSet phldrT="[Text]" custT="1"/>
      <dgm:spPr/>
      <dgm:t>
        <a:bodyPr/>
        <a:lstStyle/>
        <a:p>
          <a:r>
            <a:rPr lang="en-US" sz="2400" dirty="0" err="1" smtClean="0"/>
            <a:t>Individualised</a:t>
          </a:r>
          <a:r>
            <a:rPr lang="en-US" sz="2400" dirty="0" smtClean="0"/>
            <a:t> PFMT was effective in reducing prolapse symptoms at 12 months compared to lifestyle advice leaflet</a:t>
          </a:r>
          <a:endParaRPr lang="en-GB" sz="2400" dirty="0"/>
        </a:p>
      </dgm:t>
    </dgm:pt>
    <dgm:pt modelId="{824B9241-1B07-4A24-9691-559E0F90475A}" type="parTrans" cxnId="{FCE48A76-6505-451F-A799-776216EDCF59}">
      <dgm:prSet/>
      <dgm:spPr/>
      <dgm:t>
        <a:bodyPr/>
        <a:lstStyle/>
        <a:p>
          <a:endParaRPr lang="en-GB"/>
        </a:p>
      </dgm:t>
    </dgm:pt>
    <dgm:pt modelId="{01BC6C12-2082-44F9-AE26-6F570E42B904}" type="sibTrans" cxnId="{FCE48A76-6505-451F-A799-776216EDCF59}">
      <dgm:prSet/>
      <dgm:spPr/>
      <dgm:t>
        <a:bodyPr/>
        <a:lstStyle/>
        <a:p>
          <a:endParaRPr lang="en-GB"/>
        </a:p>
      </dgm:t>
    </dgm:pt>
    <dgm:pt modelId="{22D5D794-BB01-411D-B0D6-7E1368EC6E5E}">
      <dgm:prSet phldrT="[Text]" phldr="1"/>
      <dgm:spPr/>
      <dgm:t>
        <a:bodyPr/>
        <a:lstStyle/>
        <a:p>
          <a:endParaRPr lang="en-GB" dirty="0"/>
        </a:p>
      </dgm:t>
    </dgm:pt>
    <dgm:pt modelId="{5249190A-A2A8-4DA6-920A-9E185393FE61}" type="parTrans" cxnId="{3B726556-77EC-4DB2-9E8C-23A2021A63C9}">
      <dgm:prSet/>
      <dgm:spPr/>
      <dgm:t>
        <a:bodyPr/>
        <a:lstStyle/>
        <a:p>
          <a:endParaRPr lang="en-GB"/>
        </a:p>
      </dgm:t>
    </dgm:pt>
    <dgm:pt modelId="{8B34AA51-E289-4138-8D34-DC18D76A8688}" type="sibTrans" cxnId="{3B726556-77EC-4DB2-9E8C-23A2021A63C9}">
      <dgm:prSet/>
      <dgm:spPr/>
      <dgm:t>
        <a:bodyPr/>
        <a:lstStyle/>
        <a:p>
          <a:endParaRPr lang="en-GB"/>
        </a:p>
      </dgm:t>
    </dgm:pt>
    <dgm:pt modelId="{DE6CE1A9-F435-45DE-996A-C392DE797D57}">
      <dgm:prSet phldrT="[Text]" custT="1"/>
      <dgm:spPr/>
      <dgm:t>
        <a:bodyPr/>
        <a:lstStyle/>
        <a:p>
          <a:r>
            <a:rPr lang="en-GB" sz="2400" dirty="0" smtClean="0"/>
            <a:t>Net cost of intervention was low and cost-per QALY is likely to be acceptable to decision makers</a:t>
          </a:r>
          <a:endParaRPr lang="en-GB" sz="2400" dirty="0"/>
        </a:p>
      </dgm:t>
    </dgm:pt>
    <dgm:pt modelId="{07DAF084-6C3B-466E-B70E-FB42AAB99767}" type="parTrans" cxnId="{00266842-CD0E-459E-901D-52B101234320}">
      <dgm:prSet/>
      <dgm:spPr/>
      <dgm:t>
        <a:bodyPr/>
        <a:lstStyle/>
        <a:p>
          <a:endParaRPr lang="en-GB"/>
        </a:p>
      </dgm:t>
    </dgm:pt>
    <dgm:pt modelId="{9FF572A4-ADFB-46AA-8455-6762EDF267F9}" type="sibTrans" cxnId="{00266842-CD0E-459E-901D-52B101234320}">
      <dgm:prSet/>
      <dgm:spPr/>
      <dgm:t>
        <a:bodyPr/>
        <a:lstStyle/>
        <a:p>
          <a:endParaRPr lang="en-GB"/>
        </a:p>
      </dgm:t>
    </dgm:pt>
    <dgm:pt modelId="{C1A8D226-DC19-4C06-9B9B-679C946EB92D}">
      <dgm:prSet phldrT="[Text]" phldr="1"/>
      <dgm:spPr/>
      <dgm:t>
        <a:bodyPr/>
        <a:lstStyle/>
        <a:p>
          <a:endParaRPr lang="en-GB" dirty="0"/>
        </a:p>
      </dgm:t>
    </dgm:pt>
    <dgm:pt modelId="{B596AD48-0872-4650-BE9B-370E0AA5CAE0}" type="parTrans" cxnId="{A2550AAE-0694-4046-9F91-9A9A9FED8AD4}">
      <dgm:prSet/>
      <dgm:spPr/>
      <dgm:t>
        <a:bodyPr/>
        <a:lstStyle/>
        <a:p>
          <a:endParaRPr lang="en-GB"/>
        </a:p>
      </dgm:t>
    </dgm:pt>
    <dgm:pt modelId="{D4C79373-04EE-4B62-94E4-1FA272129355}" type="sibTrans" cxnId="{A2550AAE-0694-4046-9F91-9A9A9FED8AD4}">
      <dgm:prSet/>
      <dgm:spPr/>
      <dgm:t>
        <a:bodyPr/>
        <a:lstStyle/>
        <a:p>
          <a:endParaRPr lang="en-GB"/>
        </a:p>
      </dgm:t>
    </dgm:pt>
    <dgm:pt modelId="{F0FB73E9-ECAF-41B3-AA0E-E2EA8DC5E30F}">
      <dgm:prSet phldrT="[Text]" custT="1"/>
      <dgm:spPr/>
      <dgm:t>
        <a:bodyPr/>
        <a:lstStyle/>
        <a:p>
          <a:r>
            <a:rPr lang="en-GB" sz="2400" b="1" dirty="0" smtClean="0"/>
            <a:t>PFMT is an effective and cost-effective intervention to offer women with prolapse</a:t>
          </a:r>
          <a:endParaRPr lang="en-GB" sz="2400" dirty="0"/>
        </a:p>
      </dgm:t>
    </dgm:pt>
    <dgm:pt modelId="{656C5B07-9C11-4817-8B05-CE7FF0BEA983}" type="parTrans" cxnId="{15811FBD-1270-4633-B49A-455E799D7F70}">
      <dgm:prSet/>
      <dgm:spPr/>
      <dgm:t>
        <a:bodyPr/>
        <a:lstStyle/>
        <a:p>
          <a:endParaRPr lang="en-GB"/>
        </a:p>
      </dgm:t>
    </dgm:pt>
    <dgm:pt modelId="{1EC0AC00-A18D-4FB5-91FC-16BA8344FAD6}" type="sibTrans" cxnId="{15811FBD-1270-4633-B49A-455E799D7F70}">
      <dgm:prSet/>
      <dgm:spPr/>
      <dgm:t>
        <a:bodyPr/>
        <a:lstStyle/>
        <a:p>
          <a:endParaRPr lang="en-GB"/>
        </a:p>
      </dgm:t>
    </dgm:pt>
    <dgm:pt modelId="{8AD38A54-BC1E-4D44-8210-FA810BC0D9C0}" type="pres">
      <dgm:prSet presAssocID="{3A3D1F35-873F-45BF-9633-1BA931D262D6}" presName="linearFlow" presStyleCnt="0">
        <dgm:presLayoutVars>
          <dgm:dir/>
          <dgm:animLvl val="lvl"/>
          <dgm:resizeHandles val="exact"/>
        </dgm:presLayoutVars>
      </dgm:prSet>
      <dgm:spPr/>
      <dgm:t>
        <a:bodyPr/>
        <a:lstStyle/>
        <a:p>
          <a:endParaRPr lang="en-GB"/>
        </a:p>
      </dgm:t>
    </dgm:pt>
    <dgm:pt modelId="{4051B7B2-A39B-42C7-91E9-B61846CE987C}" type="pres">
      <dgm:prSet presAssocID="{E057DDC3-EF05-436E-B1AB-4757ACF0226C}" presName="composite" presStyleCnt="0"/>
      <dgm:spPr/>
    </dgm:pt>
    <dgm:pt modelId="{B018146A-C996-4514-A174-9C9F49CEC3EE}" type="pres">
      <dgm:prSet presAssocID="{E057DDC3-EF05-436E-B1AB-4757ACF0226C}" presName="parentText" presStyleLbl="alignNode1" presStyleIdx="0" presStyleCnt="3">
        <dgm:presLayoutVars>
          <dgm:chMax val="1"/>
          <dgm:bulletEnabled val="1"/>
        </dgm:presLayoutVars>
      </dgm:prSet>
      <dgm:spPr/>
      <dgm:t>
        <a:bodyPr/>
        <a:lstStyle/>
        <a:p>
          <a:endParaRPr lang="en-GB"/>
        </a:p>
      </dgm:t>
    </dgm:pt>
    <dgm:pt modelId="{B7532ACA-E606-4778-8504-6E3AF34C0F0F}" type="pres">
      <dgm:prSet presAssocID="{E057DDC3-EF05-436E-B1AB-4757ACF0226C}" presName="descendantText" presStyleLbl="alignAcc1" presStyleIdx="0" presStyleCnt="3">
        <dgm:presLayoutVars>
          <dgm:bulletEnabled val="1"/>
        </dgm:presLayoutVars>
      </dgm:prSet>
      <dgm:spPr/>
      <dgm:t>
        <a:bodyPr/>
        <a:lstStyle/>
        <a:p>
          <a:endParaRPr lang="en-GB"/>
        </a:p>
      </dgm:t>
    </dgm:pt>
    <dgm:pt modelId="{C63DC958-861B-4B75-B003-39E45FE410B2}" type="pres">
      <dgm:prSet presAssocID="{9210D41D-F5A4-4353-97B3-E0179CDEF3FE}" presName="sp" presStyleCnt="0"/>
      <dgm:spPr/>
    </dgm:pt>
    <dgm:pt modelId="{E49CB3A8-959C-4AF3-AF7B-72EE92D7C68B}" type="pres">
      <dgm:prSet presAssocID="{22D5D794-BB01-411D-B0D6-7E1368EC6E5E}" presName="composite" presStyleCnt="0"/>
      <dgm:spPr/>
    </dgm:pt>
    <dgm:pt modelId="{6BE4B9A6-AAF5-4BBC-8B54-B132AD69AA49}" type="pres">
      <dgm:prSet presAssocID="{22D5D794-BB01-411D-B0D6-7E1368EC6E5E}" presName="parentText" presStyleLbl="alignNode1" presStyleIdx="1" presStyleCnt="3">
        <dgm:presLayoutVars>
          <dgm:chMax val="1"/>
          <dgm:bulletEnabled val="1"/>
        </dgm:presLayoutVars>
      </dgm:prSet>
      <dgm:spPr/>
      <dgm:t>
        <a:bodyPr/>
        <a:lstStyle/>
        <a:p>
          <a:endParaRPr lang="en-GB"/>
        </a:p>
      </dgm:t>
    </dgm:pt>
    <dgm:pt modelId="{7012AD20-1AC3-499B-9117-D11DE736EFB7}" type="pres">
      <dgm:prSet presAssocID="{22D5D794-BB01-411D-B0D6-7E1368EC6E5E}" presName="descendantText" presStyleLbl="alignAcc1" presStyleIdx="1" presStyleCnt="3">
        <dgm:presLayoutVars>
          <dgm:bulletEnabled val="1"/>
        </dgm:presLayoutVars>
      </dgm:prSet>
      <dgm:spPr/>
      <dgm:t>
        <a:bodyPr/>
        <a:lstStyle/>
        <a:p>
          <a:endParaRPr lang="en-GB"/>
        </a:p>
      </dgm:t>
    </dgm:pt>
    <dgm:pt modelId="{E6A2D9AE-CEF7-46E4-A841-5C504B145539}" type="pres">
      <dgm:prSet presAssocID="{8B34AA51-E289-4138-8D34-DC18D76A8688}" presName="sp" presStyleCnt="0"/>
      <dgm:spPr/>
    </dgm:pt>
    <dgm:pt modelId="{412E295F-1A86-4115-9524-A746DE9BB9EE}" type="pres">
      <dgm:prSet presAssocID="{C1A8D226-DC19-4C06-9B9B-679C946EB92D}" presName="composite" presStyleCnt="0"/>
      <dgm:spPr/>
    </dgm:pt>
    <dgm:pt modelId="{61F186E1-C206-450A-A1DA-90358561C774}" type="pres">
      <dgm:prSet presAssocID="{C1A8D226-DC19-4C06-9B9B-679C946EB92D}" presName="parentText" presStyleLbl="alignNode1" presStyleIdx="2" presStyleCnt="3">
        <dgm:presLayoutVars>
          <dgm:chMax val="1"/>
          <dgm:bulletEnabled val="1"/>
        </dgm:presLayoutVars>
      </dgm:prSet>
      <dgm:spPr/>
      <dgm:t>
        <a:bodyPr/>
        <a:lstStyle/>
        <a:p>
          <a:endParaRPr lang="en-GB"/>
        </a:p>
      </dgm:t>
    </dgm:pt>
    <dgm:pt modelId="{8A4AFAAB-5B04-4C32-BD24-B89D30E46F38}" type="pres">
      <dgm:prSet presAssocID="{C1A8D226-DC19-4C06-9B9B-679C946EB92D}" presName="descendantText" presStyleLbl="alignAcc1" presStyleIdx="2" presStyleCnt="3">
        <dgm:presLayoutVars>
          <dgm:bulletEnabled val="1"/>
        </dgm:presLayoutVars>
      </dgm:prSet>
      <dgm:spPr/>
      <dgm:t>
        <a:bodyPr/>
        <a:lstStyle/>
        <a:p>
          <a:endParaRPr lang="en-GB"/>
        </a:p>
      </dgm:t>
    </dgm:pt>
  </dgm:ptLst>
  <dgm:cxnLst>
    <dgm:cxn modelId="{15811FBD-1270-4633-B49A-455E799D7F70}" srcId="{C1A8D226-DC19-4C06-9B9B-679C946EB92D}" destId="{F0FB73E9-ECAF-41B3-AA0E-E2EA8DC5E30F}" srcOrd="0" destOrd="0" parTransId="{656C5B07-9C11-4817-8B05-CE7FF0BEA983}" sibTransId="{1EC0AC00-A18D-4FB5-91FC-16BA8344FAD6}"/>
    <dgm:cxn modelId="{9C5660A3-96BD-4DD6-B2AB-3B7F457ACBCA}" type="presOf" srcId="{22D5D794-BB01-411D-B0D6-7E1368EC6E5E}" destId="{6BE4B9A6-AAF5-4BBC-8B54-B132AD69AA49}" srcOrd="0" destOrd="0" presId="urn:microsoft.com/office/officeart/2005/8/layout/chevron2"/>
    <dgm:cxn modelId="{A2550AAE-0694-4046-9F91-9A9A9FED8AD4}" srcId="{3A3D1F35-873F-45BF-9633-1BA931D262D6}" destId="{C1A8D226-DC19-4C06-9B9B-679C946EB92D}" srcOrd="2" destOrd="0" parTransId="{B596AD48-0872-4650-BE9B-370E0AA5CAE0}" sibTransId="{D4C79373-04EE-4B62-94E4-1FA272129355}"/>
    <dgm:cxn modelId="{B32FECAE-DF24-4F88-A197-86693F3ADA50}" type="presOf" srcId="{E057DDC3-EF05-436E-B1AB-4757ACF0226C}" destId="{B018146A-C996-4514-A174-9C9F49CEC3EE}" srcOrd="0" destOrd="0" presId="urn:microsoft.com/office/officeart/2005/8/layout/chevron2"/>
    <dgm:cxn modelId="{B20AD3CF-DA4C-42E9-B933-5C879368AC89}" type="presOf" srcId="{0FBEFDBB-43BD-40DB-B8BD-E29568779420}" destId="{B7532ACA-E606-4778-8504-6E3AF34C0F0F}" srcOrd="0" destOrd="0" presId="urn:microsoft.com/office/officeart/2005/8/layout/chevron2"/>
    <dgm:cxn modelId="{6E6C8423-6068-4084-9C41-2C8C8E5CB932}" type="presOf" srcId="{3A3D1F35-873F-45BF-9633-1BA931D262D6}" destId="{8AD38A54-BC1E-4D44-8210-FA810BC0D9C0}" srcOrd="0" destOrd="0" presId="urn:microsoft.com/office/officeart/2005/8/layout/chevron2"/>
    <dgm:cxn modelId="{3716DCC2-1088-4773-A3B0-45A25705C681}" type="presOf" srcId="{DE6CE1A9-F435-45DE-996A-C392DE797D57}" destId="{7012AD20-1AC3-499B-9117-D11DE736EFB7}" srcOrd="0" destOrd="0" presId="urn:microsoft.com/office/officeart/2005/8/layout/chevron2"/>
    <dgm:cxn modelId="{00266842-CD0E-459E-901D-52B101234320}" srcId="{22D5D794-BB01-411D-B0D6-7E1368EC6E5E}" destId="{DE6CE1A9-F435-45DE-996A-C392DE797D57}" srcOrd="0" destOrd="0" parTransId="{07DAF084-6C3B-466E-B70E-FB42AAB99767}" sibTransId="{9FF572A4-ADFB-46AA-8455-6762EDF267F9}"/>
    <dgm:cxn modelId="{E19757E0-C78A-4663-9C24-16DDC91F2840}" type="presOf" srcId="{F0FB73E9-ECAF-41B3-AA0E-E2EA8DC5E30F}" destId="{8A4AFAAB-5B04-4C32-BD24-B89D30E46F38}" srcOrd="0" destOrd="0" presId="urn:microsoft.com/office/officeart/2005/8/layout/chevron2"/>
    <dgm:cxn modelId="{3B726556-77EC-4DB2-9E8C-23A2021A63C9}" srcId="{3A3D1F35-873F-45BF-9633-1BA931D262D6}" destId="{22D5D794-BB01-411D-B0D6-7E1368EC6E5E}" srcOrd="1" destOrd="0" parTransId="{5249190A-A2A8-4DA6-920A-9E185393FE61}" sibTransId="{8B34AA51-E289-4138-8D34-DC18D76A8688}"/>
    <dgm:cxn modelId="{4FE48DB9-4675-4FA4-B6FD-5DDAE3888E16}" type="presOf" srcId="{C1A8D226-DC19-4C06-9B9B-679C946EB92D}" destId="{61F186E1-C206-450A-A1DA-90358561C774}" srcOrd="0" destOrd="0" presId="urn:microsoft.com/office/officeart/2005/8/layout/chevron2"/>
    <dgm:cxn modelId="{1325EBCC-FBA8-4064-88F1-F32D40D5EF28}" srcId="{3A3D1F35-873F-45BF-9633-1BA931D262D6}" destId="{E057DDC3-EF05-436E-B1AB-4757ACF0226C}" srcOrd="0" destOrd="0" parTransId="{D3421780-3349-4B32-B7BD-9B1C07F7671A}" sibTransId="{9210D41D-F5A4-4353-97B3-E0179CDEF3FE}"/>
    <dgm:cxn modelId="{FCE48A76-6505-451F-A799-776216EDCF59}" srcId="{E057DDC3-EF05-436E-B1AB-4757ACF0226C}" destId="{0FBEFDBB-43BD-40DB-B8BD-E29568779420}" srcOrd="0" destOrd="0" parTransId="{824B9241-1B07-4A24-9691-559E0F90475A}" sibTransId="{01BC6C12-2082-44F9-AE26-6F570E42B904}"/>
    <dgm:cxn modelId="{5D77D4FE-A0E2-4320-8E0C-E82E4654E15B}" type="presParOf" srcId="{8AD38A54-BC1E-4D44-8210-FA810BC0D9C0}" destId="{4051B7B2-A39B-42C7-91E9-B61846CE987C}" srcOrd="0" destOrd="0" presId="urn:microsoft.com/office/officeart/2005/8/layout/chevron2"/>
    <dgm:cxn modelId="{5F58F4EC-DF11-480F-BC2D-0F0ACCC2B0D9}" type="presParOf" srcId="{4051B7B2-A39B-42C7-91E9-B61846CE987C}" destId="{B018146A-C996-4514-A174-9C9F49CEC3EE}" srcOrd="0" destOrd="0" presId="urn:microsoft.com/office/officeart/2005/8/layout/chevron2"/>
    <dgm:cxn modelId="{D9864DA0-C3A8-4348-ADC0-4EEDA75C5E86}" type="presParOf" srcId="{4051B7B2-A39B-42C7-91E9-B61846CE987C}" destId="{B7532ACA-E606-4778-8504-6E3AF34C0F0F}" srcOrd="1" destOrd="0" presId="urn:microsoft.com/office/officeart/2005/8/layout/chevron2"/>
    <dgm:cxn modelId="{98CABE53-CEA1-4C02-AD87-7F3E718FCFA6}" type="presParOf" srcId="{8AD38A54-BC1E-4D44-8210-FA810BC0D9C0}" destId="{C63DC958-861B-4B75-B003-39E45FE410B2}" srcOrd="1" destOrd="0" presId="urn:microsoft.com/office/officeart/2005/8/layout/chevron2"/>
    <dgm:cxn modelId="{BE25A372-10E0-4657-A3E0-4807D91FBFA8}" type="presParOf" srcId="{8AD38A54-BC1E-4D44-8210-FA810BC0D9C0}" destId="{E49CB3A8-959C-4AF3-AF7B-72EE92D7C68B}" srcOrd="2" destOrd="0" presId="urn:microsoft.com/office/officeart/2005/8/layout/chevron2"/>
    <dgm:cxn modelId="{A04DB88E-C178-4C6D-878C-0CF21601E37B}" type="presParOf" srcId="{E49CB3A8-959C-4AF3-AF7B-72EE92D7C68B}" destId="{6BE4B9A6-AAF5-4BBC-8B54-B132AD69AA49}" srcOrd="0" destOrd="0" presId="urn:microsoft.com/office/officeart/2005/8/layout/chevron2"/>
    <dgm:cxn modelId="{C1BF3D71-B812-486D-A86A-D457D21CE3EE}" type="presParOf" srcId="{E49CB3A8-959C-4AF3-AF7B-72EE92D7C68B}" destId="{7012AD20-1AC3-499B-9117-D11DE736EFB7}" srcOrd="1" destOrd="0" presId="urn:microsoft.com/office/officeart/2005/8/layout/chevron2"/>
    <dgm:cxn modelId="{D73B0E4D-BA34-4FD8-8D02-DD2B6A0F4024}" type="presParOf" srcId="{8AD38A54-BC1E-4D44-8210-FA810BC0D9C0}" destId="{E6A2D9AE-CEF7-46E4-A841-5C504B145539}" srcOrd="3" destOrd="0" presId="urn:microsoft.com/office/officeart/2005/8/layout/chevron2"/>
    <dgm:cxn modelId="{6DE6B0F5-EE6E-49E3-8080-968FB0846612}" type="presParOf" srcId="{8AD38A54-BC1E-4D44-8210-FA810BC0D9C0}" destId="{412E295F-1A86-4115-9524-A746DE9BB9EE}" srcOrd="4" destOrd="0" presId="urn:microsoft.com/office/officeart/2005/8/layout/chevron2"/>
    <dgm:cxn modelId="{D66F76B5-6EDC-4EAE-8D57-D6C86DE81D75}" type="presParOf" srcId="{412E295F-1A86-4115-9524-A746DE9BB9EE}" destId="{61F186E1-C206-450A-A1DA-90358561C774}" srcOrd="0" destOrd="0" presId="urn:microsoft.com/office/officeart/2005/8/layout/chevron2"/>
    <dgm:cxn modelId="{FE029619-AFAD-47AC-9938-BBAAD41A340C}" type="presParOf" srcId="{412E295F-1A86-4115-9524-A746DE9BB9EE}" destId="{8A4AFAAB-5B04-4C32-BD24-B89D30E46F3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8195"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22532"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8199"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7E65CF1A-2351-450F-850A-4028D1C5B19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23556" name="Slide Number Placeholder 3"/>
          <p:cNvSpPr>
            <a:spLocks noGrp="1"/>
          </p:cNvSpPr>
          <p:nvPr>
            <p:ph type="sldNum" sz="quarter" idx="5"/>
          </p:nvPr>
        </p:nvSpPr>
        <p:spPr>
          <a:noFill/>
        </p:spPr>
        <p:txBody>
          <a:bodyPr/>
          <a:lstStyle/>
          <a:p>
            <a:fld id="{84EECF9A-0A4B-4048-9650-42EB08853F57}" type="slidenum">
              <a:rPr lang="en-GB" smtClean="0"/>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7A362175-8834-42D1-AB24-B0EFE9E2AF89}" type="slidenum">
              <a:rPr lang="en-GB" smtClean="0"/>
              <a:pPr/>
              <a:t>12</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dirty="0" smtClean="0"/>
              <a:t>Hypertrophy: </a:t>
            </a:r>
            <a:r>
              <a:rPr lang="en-GB" dirty="0" err="1" smtClean="0"/>
              <a:t>DeLancey</a:t>
            </a:r>
            <a:r>
              <a:rPr lang="en-GB" dirty="0" smtClean="0"/>
              <a:t> (2007) showed changes in </a:t>
            </a:r>
            <a:r>
              <a:rPr lang="en-GB" dirty="0" err="1" smtClean="0"/>
              <a:t>levator</a:t>
            </a:r>
            <a:r>
              <a:rPr lang="en-GB" dirty="0" smtClean="0"/>
              <a:t> </a:t>
            </a:r>
            <a:r>
              <a:rPr lang="en-GB" dirty="0" err="1" smtClean="0"/>
              <a:t>ani</a:t>
            </a:r>
            <a:r>
              <a:rPr lang="en-GB" dirty="0" smtClean="0"/>
              <a:t> between women with and without POP – women with POP more often have defects and generate less vaginal closure force during a max contraction than controls.</a:t>
            </a:r>
            <a:r>
              <a:rPr lang="en-GB" dirty="0" smtClean="0">
                <a:latin typeface="+mn-lt"/>
                <a:cs typeface="+mn-cs"/>
              </a:rPr>
              <a:t> </a:t>
            </a:r>
            <a:r>
              <a:rPr lang="en-GB" dirty="0" err="1" smtClean="0">
                <a:latin typeface="+mn-lt"/>
                <a:cs typeface="+mn-cs"/>
              </a:rPr>
              <a:t>Borello</a:t>
            </a:r>
            <a:r>
              <a:rPr lang="en-GB" dirty="0" smtClean="0">
                <a:latin typeface="+mn-lt"/>
                <a:cs typeface="+mn-cs"/>
              </a:rPr>
              <a:t>-France 2007 showed that women with less advanced </a:t>
            </a:r>
            <a:r>
              <a:rPr lang="en-GB" dirty="0" err="1" smtClean="0">
                <a:latin typeface="+mn-lt"/>
                <a:cs typeface="+mn-cs"/>
              </a:rPr>
              <a:t>prolapse</a:t>
            </a:r>
            <a:r>
              <a:rPr lang="en-GB" dirty="0" smtClean="0">
                <a:latin typeface="+mn-lt"/>
                <a:cs typeface="+mn-cs"/>
              </a:rPr>
              <a:t> were somewhat better able to elevate their pelvic floor during pelvic muscle contraction than women with more advanced </a:t>
            </a:r>
            <a:r>
              <a:rPr lang="en-GB" dirty="0" err="1" smtClean="0">
                <a:latin typeface="+mn-lt"/>
                <a:cs typeface="+mn-cs"/>
              </a:rPr>
              <a:t>prolapse</a:t>
            </a:r>
            <a:r>
              <a:rPr lang="en-GB" dirty="0" smtClean="0">
                <a:latin typeface="+mn-lt"/>
                <a:cs typeface="+mn-cs"/>
              </a:rPr>
              <a:t>. Second, women in the lower Brink scale quartile had larger genital hiatus measurements when straining.  Advancing </a:t>
            </a:r>
            <a:r>
              <a:rPr lang="en-GB" dirty="0" err="1" smtClean="0">
                <a:latin typeface="+mn-lt"/>
                <a:cs typeface="+mn-cs"/>
              </a:rPr>
              <a:t>prolapse</a:t>
            </a:r>
            <a:r>
              <a:rPr lang="en-GB" dirty="0" smtClean="0">
                <a:latin typeface="+mn-lt"/>
                <a:cs typeface="+mn-cs"/>
              </a:rPr>
              <a:t> could cause passive stretch and impaired contractility of the pelvic-floor muscles. It is possible that pelvic floor muscle dysfunction could both contribute to the development of </a:t>
            </a:r>
            <a:r>
              <a:rPr lang="en-GB" dirty="0" err="1" smtClean="0">
                <a:latin typeface="+mn-lt"/>
                <a:cs typeface="+mn-cs"/>
              </a:rPr>
              <a:t>prolapse</a:t>
            </a:r>
            <a:r>
              <a:rPr lang="en-GB" dirty="0" smtClean="0">
                <a:latin typeface="+mn-lt"/>
                <a:cs typeface="+mn-cs"/>
              </a:rPr>
              <a:t> and represent a consequence of </a:t>
            </a:r>
            <a:r>
              <a:rPr lang="en-GB" dirty="0" err="1" smtClean="0">
                <a:latin typeface="+mn-lt"/>
                <a:cs typeface="+mn-cs"/>
              </a:rPr>
              <a:t>prolapse</a:t>
            </a:r>
            <a:r>
              <a:rPr lang="en-GB" dirty="0" smtClean="0">
                <a:latin typeface="+mn-lt"/>
                <a:cs typeface="+mn-cs"/>
              </a:rPr>
              <a:t>. By the time women reach clinical care for </a:t>
            </a:r>
            <a:r>
              <a:rPr lang="en-GB" dirty="0" err="1" smtClean="0">
                <a:latin typeface="+mn-lt"/>
                <a:cs typeface="+mn-cs"/>
              </a:rPr>
              <a:t>prolapse</a:t>
            </a:r>
            <a:r>
              <a:rPr lang="en-GB" dirty="0" smtClean="0">
                <a:latin typeface="+mn-lt"/>
                <a:cs typeface="+mn-cs"/>
              </a:rPr>
              <a:t>, it is not possible to determine which came first.</a:t>
            </a:r>
          </a:p>
          <a:p>
            <a:pPr>
              <a:defRPr/>
            </a:pPr>
            <a:r>
              <a:rPr lang="en-GB" dirty="0" smtClean="0"/>
              <a:t>Bo – improving PFM may “build up structural support of the pelvis by elevating the </a:t>
            </a:r>
            <a:r>
              <a:rPr lang="en-GB" dirty="0" err="1" smtClean="0"/>
              <a:t>levator</a:t>
            </a:r>
            <a:r>
              <a:rPr lang="en-GB" dirty="0" smtClean="0"/>
              <a:t> plate to a permanently higher location inside the pelvis and by enhancing hypertrophy and stiffness of the PFM and connective tissue...thus preventing descent during increased intra-abdominal pressure. Plus the knack i.e. theory of PFMT for urinary </a:t>
            </a:r>
            <a:r>
              <a:rPr lang="en-GB" dirty="0" err="1" smtClean="0"/>
              <a:t>incont</a:t>
            </a:r>
            <a:r>
              <a:rPr lang="en-GB" dirty="0" smtClean="0"/>
              <a:t>.</a:t>
            </a:r>
          </a:p>
          <a:p>
            <a:pPr>
              <a:defRPr/>
            </a:pPr>
            <a:r>
              <a:rPr lang="en-GB" dirty="0" err="1" smtClean="0"/>
              <a:t>Braekken</a:t>
            </a:r>
            <a:r>
              <a:rPr lang="en-GB" dirty="0" smtClean="0"/>
              <a:t> showed that PFMT can close the </a:t>
            </a:r>
            <a:r>
              <a:rPr lang="en-GB" dirty="0" err="1" smtClean="0"/>
              <a:t>levator</a:t>
            </a:r>
            <a:r>
              <a:rPr lang="en-GB" dirty="0" smtClean="0"/>
              <a:t> hiatus. In her study of PFMT for POP using 3-D ultrasound she showed that the </a:t>
            </a:r>
            <a:r>
              <a:rPr lang="en-GB" dirty="0" err="1" smtClean="0"/>
              <a:t>hiatal</a:t>
            </a:r>
            <a:r>
              <a:rPr lang="en-GB" dirty="0" smtClean="0"/>
              <a:t> area at max </a:t>
            </a:r>
            <a:r>
              <a:rPr lang="en-GB" dirty="0" err="1" smtClean="0"/>
              <a:t>valsalva</a:t>
            </a:r>
            <a:r>
              <a:rPr lang="en-GB" dirty="0" smtClean="0"/>
              <a:t> was reduced (indicating increased muscle stiffness).</a:t>
            </a:r>
          </a:p>
        </p:txBody>
      </p:sp>
      <p:sp>
        <p:nvSpPr>
          <p:cNvPr id="71684" name="Slide Number Placeholder 3"/>
          <p:cNvSpPr>
            <a:spLocks noGrp="1"/>
          </p:cNvSpPr>
          <p:nvPr>
            <p:ph type="sldNum" sz="quarter" idx="5"/>
          </p:nvPr>
        </p:nvSpPr>
        <p:spPr>
          <a:noFill/>
        </p:spPr>
        <p:txBody>
          <a:bodyPr/>
          <a:lstStyle/>
          <a:p>
            <a:fld id="{C8FFF79B-7B2E-4258-9FFC-FDF83A8D15DC}" type="slidenum">
              <a:rPr lang="en-GB" smtClean="0"/>
              <a:pPr/>
              <a:t>13</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1BBC6B84-1948-46EA-93D5-7BB17A7E8729}" type="slidenum">
              <a:rPr lang="en-GB" smtClean="0"/>
              <a:pPr/>
              <a:t>14</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GB" dirty="0" smtClean="0"/>
              <a:t>Pragmatic trial, started feasibility work for this in 2002 – all types of </a:t>
            </a:r>
            <a:r>
              <a:rPr lang="en-GB" dirty="0" err="1" smtClean="0"/>
              <a:t>prolapse</a:t>
            </a:r>
            <a:r>
              <a:rPr lang="en-GB" dirty="0" smtClean="0"/>
              <a:t> of </a:t>
            </a:r>
            <a:r>
              <a:rPr lang="en-GB" dirty="0" err="1" smtClean="0"/>
              <a:t>prolapse</a:t>
            </a:r>
            <a:r>
              <a:rPr lang="en-GB" dirty="0" smtClean="0"/>
              <a:t>, symptoms the main focus</a:t>
            </a:r>
          </a:p>
        </p:txBody>
      </p:sp>
      <p:sp>
        <p:nvSpPr>
          <p:cNvPr id="24580" name="Slide Number Placeholder 3"/>
          <p:cNvSpPr>
            <a:spLocks noGrp="1"/>
          </p:cNvSpPr>
          <p:nvPr>
            <p:ph type="sldNum" sz="quarter" idx="5"/>
          </p:nvPr>
        </p:nvSpPr>
        <p:spPr>
          <a:noFill/>
        </p:spPr>
        <p:txBody>
          <a:bodyPr/>
          <a:lstStyle/>
          <a:p>
            <a:fld id="{C31891CE-B8D2-4D9D-B1CA-4634C9F1CE56}" type="slidenum">
              <a:rPr lang="en-GB" smtClean="0"/>
              <a:pPr/>
              <a:t>16</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551AFCB-A582-45A1-89BD-2562A42648BD}" type="slidenum">
              <a:rPr lang="en-GB" smtClean="0"/>
              <a:pPr/>
              <a:t>17</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GB" dirty="0" smtClean="0"/>
              <a:t>Women could discuss wt their </a:t>
            </a:r>
            <a:r>
              <a:rPr lang="en-GB" dirty="0" err="1" smtClean="0"/>
              <a:t>gynae</a:t>
            </a:r>
            <a:r>
              <a:rPr lang="en-GB" dirty="0" smtClean="0"/>
              <a:t> at 6 months other treatment required</a:t>
            </a:r>
          </a:p>
        </p:txBody>
      </p:sp>
      <p:sp>
        <p:nvSpPr>
          <p:cNvPr id="60420" name="Slide Number Placeholder 3"/>
          <p:cNvSpPr>
            <a:spLocks noGrp="1"/>
          </p:cNvSpPr>
          <p:nvPr>
            <p:ph type="sldNum" sz="quarter" idx="5"/>
          </p:nvPr>
        </p:nvSpPr>
        <p:spPr>
          <a:noFill/>
        </p:spPr>
        <p:txBody>
          <a:bodyPr/>
          <a:lstStyle/>
          <a:p>
            <a:fld id="{732E4125-2D5B-4CC6-86DF-02F453E49B6F}" type="slidenum">
              <a:rPr lang="en-GB" smtClean="0"/>
              <a:pPr/>
              <a:t>19</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A6742063-E82F-4F42-BF22-4B0D23418A89}" type="slidenum">
              <a:rPr lang="en-US" smtClean="0"/>
              <a:pPr/>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02A85EC-5C7F-49CF-8EFF-06A3F9AD9413}" type="slidenum">
              <a:rPr lang="en-GB" smtClean="0"/>
              <a:pPr/>
              <a:t>21</a:t>
            </a:fld>
            <a:endParaRPr lang="en-GB"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GB" smtClean="0"/>
              <a:t>physiology of muscle changes wt exercise – duration </a:t>
            </a:r>
          </a:p>
          <a:p>
            <a:pPr eaLnBrk="1" hangingPunct="1"/>
            <a:endParaRPr lang="en-GB" smtClean="0"/>
          </a:p>
          <a:p>
            <a:pPr eaLnBrk="1" hangingPunct="1"/>
            <a:r>
              <a:rPr lang="en-GB" smtClean="0"/>
              <a:t>At the initial appointment these key areas were thoroughly covered. Pelvic floor exercise teaching included a description of anatomy and function of the pelvic floor and a description of types of prolapse. Slow and fasttwitch exercises and counterbracing were taught. The PERFECT scheme for pelvic floor muscle assessment was carried out. This PERFECT assessment ensured muscle strengthening principles of specificity and overload were met and was used to determine the HEP.</a:t>
            </a:r>
          </a:p>
          <a:p>
            <a:pPr eaLnBrk="1" hangingPunct="1"/>
            <a:r>
              <a:rPr lang="en-GB" smtClean="0"/>
              <a:t>At all subsequent appointments these same key areas were repeated. Symptom changes, lifestyle changes and exercise compliance were recorded. The PERFECT assessment (power endurance repetition fast - every contract timed) was repeated and the HEP adjusted as necessary.</a:t>
            </a:r>
          </a:p>
          <a:p>
            <a:pPr eaLnBrk="1" hangingPunct="1"/>
            <a:r>
              <a:rPr lang="en-GB" smtClean="0"/>
              <a:t>lifestyle leaflet given also</a:t>
            </a:r>
          </a:p>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GB" smtClean="0"/>
              <a:t>Adherence with </a:t>
            </a:r>
          </a:p>
        </p:txBody>
      </p:sp>
      <p:sp>
        <p:nvSpPr>
          <p:cNvPr id="45060" name="Slide Number Placeholder 3"/>
          <p:cNvSpPr>
            <a:spLocks noGrp="1"/>
          </p:cNvSpPr>
          <p:nvPr>
            <p:ph type="sldNum" sz="quarter" idx="5"/>
          </p:nvPr>
        </p:nvSpPr>
        <p:spPr>
          <a:noFill/>
        </p:spPr>
        <p:txBody>
          <a:bodyPr/>
          <a:lstStyle/>
          <a:p>
            <a:fld id="{0D572825-DB85-4816-8422-7166106FEBBE}" type="slidenum">
              <a:rPr lang="en-GB" smtClean="0"/>
              <a:pPr/>
              <a:t>22</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30275" y="741363"/>
            <a:ext cx="4937125" cy="3702050"/>
          </a:xfrm>
          <a:solidFill>
            <a:srgbClr val="FFFFFF"/>
          </a:solidFill>
          <a:ln/>
        </p:spPr>
      </p:sp>
      <p:sp>
        <p:nvSpPr>
          <p:cNvPr id="74755" name="Rectangle 3"/>
          <p:cNvSpPr>
            <a:spLocks noGrp="1" noChangeArrowheads="1"/>
          </p:cNvSpPr>
          <p:nvPr>
            <p:ph type="body" idx="1"/>
          </p:nvPr>
        </p:nvSpPr>
        <p:spPr>
          <a:xfrm>
            <a:off x="906463" y="4690822"/>
            <a:ext cx="4984750" cy="4442939"/>
          </a:xfrm>
          <a:solidFill>
            <a:srgbClr val="FFFFFF"/>
          </a:solidFill>
          <a:ln>
            <a:solidFill>
              <a:srgbClr val="000000"/>
            </a:solidFill>
          </a:ln>
        </p:spPr>
        <p:txBody>
          <a:bodyPr/>
          <a:lstStyle/>
          <a:p>
            <a:r>
              <a:rPr lang="en-GB" dirty="0" smtClean="0"/>
              <a:t>At the initial appointment these key areas were thoroughly covered. Pelvic floor exercise teaching included a description of anatomy and function of the pelvic floor and a description of types of </a:t>
            </a:r>
            <a:r>
              <a:rPr lang="en-GB" dirty="0" err="1" smtClean="0"/>
              <a:t>prolapse</a:t>
            </a:r>
            <a:r>
              <a:rPr lang="en-GB" dirty="0" smtClean="0"/>
              <a:t>. Slow and fast twitch exercises and counterbracing were taught. The PERFECT scheme for pelvic floor muscle assessment was carried out. This PERFECT assessment ensured muscle strengthening principles of </a:t>
            </a:r>
            <a:r>
              <a:rPr lang="en-GB" dirty="0" err="1" smtClean="0"/>
              <a:t>specifity</a:t>
            </a:r>
            <a:r>
              <a:rPr lang="en-GB" dirty="0" smtClean="0"/>
              <a:t> and overload were met and was used to determine the HEP. Perfect 2001, altered to include vertical plane 2008 (too late for POPPY main trial)</a:t>
            </a:r>
          </a:p>
          <a:p>
            <a:r>
              <a:rPr lang="en-GB" dirty="0" smtClean="0"/>
              <a:t>At all subsequent appointments these same key areas were repeated. Symptom changes, lifestyle changes and exercise compliance were recorded. The PERFECT assessment was repeated and the HEP adjusted as necessary.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GB" dirty="0" smtClean="0"/>
              <a:t>This slide takes you back almost 10 years to 2002 when the feasibility study for the trial started with recruitment in Aberdeen and </a:t>
            </a:r>
            <a:r>
              <a:rPr lang="en-GB" dirty="0" err="1" smtClean="0"/>
              <a:t>glasgow</a:t>
            </a:r>
            <a:r>
              <a:rPr lang="en-GB" dirty="0" smtClean="0"/>
              <a:t>, thro to the main trial which spread across the UK and beyond, to presentation of the results here at ICS.  But as a few of you may know the idea for this trial started from a burning clinical question that Diane Stark had even earlier in 1998 – we were brainstorming what would be good research questions to pursue in a joint venture between our unit and group of West of Scotland </a:t>
            </a:r>
            <a:r>
              <a:rPr lang="en-GB" dirty="0" err="1" smtClean="0"/>
              <a:t>physios</a:t>
            </a:r>
            <a:r>
              <a:rPr lang="en-GB" dirty="0" smtClean="0"/>
              <a:t>. What to do about the lack of research evidence for </a:t>
            </a:r>
            <a:r>
              <a:rPr lang="en-GB" dirty="0" err="1" smtClean="0"/>
              <a:t>physios</a:t>
            </a:r>
            <a:r>
              <a:rPr lang="en-GB" dirty="0" smtClean="0"/>
              <a:t> treating women with </a:t>
            </a:r>
            <a:r>
              <a:rPr lang="en-GB" dirty="0" err="1" smtClean="0"/>
              <a:t>prolapse</a:t>
            </a:r>
            <a:r>
              <a:rPr lang="en-GB" dirty="0" smtClean="0"/>
              <a:t> was top of Diane’s list! So it’s been a long journey that has brought us here today.</a:t>
            </a:r>
          </a:p>
        </p:txBody>
      </p:sp>
      <p:sp>
        <p:nvSpPr>
          <p:cNvPr id="57348" name="Slide Number Placeholder 3"/>
          <p:cNvSpPr>
            <a:spLocks noGrp="1"/>
          </p:cNvSpPr>
          <p:nvPr>
            <p:ph type="sldNum" sz="quarter" idx="5"/>
          </p:nvPr>
        </p:nvSpPr>
        <p:spPr>
          <a:noFill/>
        </p:spPr>
        <p:txBody>
          <a:bodyPr/>
          <a:lstStyle/>
          <a:p>
            <a:fld id="{1D43813D-68F7-4535-9910-A426318B2BFC}" type="slidenum">
              <a:rPr lang="en-GB" smtClean="0"/>
              <a:pPr/>
              <a:t>3</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AAD1E87-6C06-4C90-99E1-6F225C4FA427}" type="slidenum">
              <a:rPr lang="en-GB" smtClean="0"/>
              <a:pPr/>
              <a:t>24</a:t>
            </a:fld>
            <a:endParaRPr lang="en-GB"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GB" smtClean="0"/>
              <a:t>To summarise, 2093 women in total were approached (this may be an underestimate as some centres only returned GAF-A’s for eligible women, other centres returned GAF-A’s for all women approached)  </a:t>
            </a:r>
          </a:p>
          <a:p>
            <a:r>
              <a:rPr lang="en-GB" smtClean="0"/>
              <a:t>Of the  2093 approached, 1490 were not eligible. </a:t>
            </a:r>
          </a:p>
          <a:p>
            <a:r>
              <a:rPr lang="en-GB" smtClean="0"/>
              <a:t>The main reasons for this ineligibility were:</a:t>
            </a:r>
          </a:p>
          <a:p>
            <a:r>
              <a:rPr lang="en-GB" smtClean="0"/>
              <a:t>a wish for surgery, PFMT or pessary,</a:t>
            </a:r>
          </a:p>
          <a:p>
            <a:r>
              <a:rPr lang="en-GB" smtClean="0"/>
              <a:t>no interest in the Trial,</a:t>
            </a:r>
          </a:p>
          <a:p>
            <a:r>
              <a:rPr lang="en-GB" smtClean="0"/>
              <a:t>previous treatment for prolapse (surgery, formal instruction in PFMT within the last 5 years or pessary, within the last 12 months).</a:t>
            </a:r>
          </a:p>
          <a:p>
            <a:endParaRPr lang="en-GB" smtClean="0"/>
          </a:p>
          <a:p>
            <a:r>
              <a:rPr lang="en-GB" smtClean="0"/>
              <a:t>So 603 women were eligible. There were 155 withdrawals pre-randomisation.  These were women who, when asked by the gynaecologist, in the hospital,  if they wished to take part said yes but when called by the Trial Office had changed their minds and no longer wished to take part.</a:t>
            </a:r>
          </a:p>
          <a:p>
            <a:endParaRPr lang="en-GB" smtClean="0"/>
          </a:p>
          <a:p>
            <a:r>
              <a:rPr lang="en-GB" smtClean="0"/>
              <a:t>Adverse Events</a:t>
            </a:r>
          </a:p>
          <a:p>
            <a:endParaRPr lang="en-GB" smtClean="0"/>
          </a:p>
          <a:p>
            <a:r>
              <a:rPr lang="en-GB" smtClean="0"/>
              <a:t>9 reported in total - all unrelated to the Trial and all treated or resolved without treatment.</a:t>
            </a:r>
          </a:p>
          <a:p>
            <a:r>
              <a:rPr lang="en-GB" smtClean="0"/>
              <a:t>One Serious adverse event was reported to the DMEC.  This patient broke an arm and leg while on holiday skiing.  She was in hospital for 10 days and her PFMT was delayed as a result.</a:t>
            </a:r>
          </a:p>
          <a:p>
            <a:endParaRPr lang="en-GB" smtClean="0"/>
          </a:p>
          <a:p>
            <a:r>
              <a:rPr lang="en-GB" smtClean="0"/>
              <a:t>Two patients fell pregnant – one in each group.</a:t>
            </a:r>
          </a:p>
          <a:p>
            <a:endParaRPr lang="en-GB" smtClean="0"/>
          </a:p>
          <a:p>
            <a:r>
              <a:rPr lang="en-GB" smtClean="0"/>
              <a:t>Some of you may notice my numbers don’t add up.  This is because we randomised 448 women but one woman subsequently withdrew and asked us not to use her data in the  analysis.</a:t>
            </a:r>
          </a:p>
          <a:p>
            <a:endParaRPr lang="en-GB" smtClean="0"/>
          </a:p>
          <a:p>
            <a:endParaRPr lang="en-GB" smtClean="0"/>
          </a:p>
          <a:p>
            <a:endParaRPr lang="en-GB" smtClean="0"/>
          </a:p>
          <a:p>
            <a:r>
              <a:rPr lang="en-GB" smtClean="0"/>
              <a:t>Women who had urogenital atrophy requiring treatment with local oestrogens (after an 8 week course of local oestrogen such women were included);</a:t>
            </a:r>
          </a:p>
        </p:txBody>
      </p:sp>
      <p:sp>
        <p:nvSpPr>
          <p:cNvPr id="64516" name="Slide Number Placeholder 3"/>
          <p:cNvSpPr>
            <a:spLocks noGrp="1"/>
          </p:cNvSpPr>
          <p:nvPr>
            <p:ph type="sldNum" sz="quarter" idx="5"/>
          </p:nvPr>
        </p:nvSpPr>
        <p:spPr>
          <a:noFill/>
        </p:spPr>
        <p:txBody>
          <a:bodyPr/>
          <a:lstStyle/>
          <a:p>
            <a:fld id="{763FB07D-43AA-4AC4-8B48-44C5CB991965}" type="slidenum">
              <a:rPr lang="en-GB" smtClean="0"/>
              <a:pPr/>
              <a:t>25</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37094355-4A9C-4855-88FF-A1F461CF44B1}" type="slidenum">
              <a:rPr lang="en-GB" smtClean="0"/>
              <a:pPr/>
              <a:t>26</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GB" smtClean="0"/>
              <a:t> </a:t>
            </a:r>
          </a:p>
          <a:p>
            <a:endParaRPr lang="en-GB" smtClean="0">
              <a:solidFill>
                <a:srgbClr val="FF0000"/>
              </a:solidFill>
            </a:endParaRPr>
          </a:p>
          <a:p>
            <a:endParaRPr lang="en-GB" smtClean="0">
              <a:solidFill>
                <a:srgbClr val="FF0000"/>
              </a:solidFill>
            </a:endParaRPr>
          </a:p>
          <a:p>
            <a:endParaRPr lang="en-GB" smtClean="0"/>
          </a:p>
        </p:txBody>
      </p:sp>
      <p:sp>
        <p:nvSpPr>
          <p:cNvPr id="65540" name="Slide Number Placeholder 3"/>
          <p:cNvSpPr>
            <a:spLocks noGrp="1"/>
          </p:cNvSpPr>
          <p:nvPr>
            <p:ph type="sldNum" sz="quarter" idx="5"/>
          </p:nvPr>
        </p:nvSpPr>
        <p:spPr>
          <a:noFill/>
        </p:spPr>
        <p:txBody>
          <a:bodyPr/>
          <a:lstStyle/>
          <a:p>
            <a:fld id="{A372A865-91C5-482D-81A1-67871783CB38}" type="slidenum">
              <a:rPr lang="en-GB" smtClean="0"/>
              <a:pPr/>
              <a:t>27</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GB" smtClean="0"/>
          </a:p>
          <a:p>
            <a:endParaRPr lang="en-GB" smtClean="0"/>
          </a:p>
        </p:txBody>
      </p:sp>
      <p:sp>
        <p:nvSpPr>
          <p:cNvPr id="67588" name="Slide Number Placeholder 3"/>
          <p:cNvSpPr>
            <a:spLocks noGrp="1"/>
          </p:cNvSpPr>
          <p:nvPr>
            <p:ph type="sldNum" sz="quarter" idx="5"/>
          </p:nvPr>
        </p:nvSpPr>
        <p:spPr>
          <a:noFill/>
        </p:spPr>
        <p:txBody>
          <a:bodyPr/>
          <a:lstStyle/>
          <a:p>
            <a:fld id="{352D71F4-C657-4975-BB49-FD1F8C2E481E}" type="slidenum">
              <a:rPr lang="en-GB" smtClean="0"/>
              <a:pPr/>
              <a:t>28</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EFD0C09A-E010-4847-BEB1-C9B760DD608D}" type="slidenum">
              <a:rPr lang="en-GB" smtClean="0"/>
              <a:pPr/>
              <a:t>29</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GB" dirty="0"/>
          </a:p>
        </p:txBody>
      </p:sp>
      <p:sp>
        <p:nvSpPr>
          <p:cNvPr id="66564" name="Slide Number Placeholder 3"/>
          <p:cNvSpPr>
            <a:spLocks noGrp="1"/>
          </p:cNvSpPr>
          <p:nvPr>
            <p:ph type="sldNum" sz="quarter" idx="5"/>
          </p:nvPr>
        </p:nvSpPr>
        <p:spPr>
          <a:noFill/>
        </p:spPr>
        <p:txBody>
          <a:bodyPr/>
          <a:lstStyle/>
          <a:p>
            <a:fld id="{F7CCBCB2-7636-48C9-BDDA-EEC41B3E2431}" type="slidenum">
              <a:rPr lang="en-GB" smtClean="0"/>
              <a:pPr/>
              <a:t>30</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GB" smtClean="0"/>
              <a:t>The POP-SS at 12 months was our primary outcome. This table shows how the mean POP-SS scores changed from baseline, to 6 and then 12 months.</a:t>
            </a:r>
          </a:p>
          <a:p>
            <a:r>
              <a:rPr lang="en-GB" smtClean="0"/>
              <a:t>Using a repeated measures linear mixed effects model which adjusted for baseline POP-SS score and the minimisation variables (baseline stage, centre and whether considering surgery or not) the difference between groups in change in POP-SS score from baseline was estimated.</a:t>
            </a:r>
          </a:p>
          <a:p>
            <a:endParaRPr lang="en-GB" smtClean="0"/>
          </a:p>
        </p:txBody>
      </p:sp>
      <p:sp>
        <p:nvSpPr>
          <p:cNvPr id="75780" name="Slide Number Placeholder 3"/>
          <p:cNvSpPr>
            <a:spLocks noGrp="1"/>
          </p:cNvSpPr>
          <p:nvPr>
            <p:ph type="sldNum" sz="quarter" idx="5"/>
          </p:nvPr>
        </p:nvSpPr>
        <p:spPr>
          <a:noFill/>
        </p:spPr>
        <p:txBody>
          <a:bodyPr/>
          <a:lstStyle/>
          <a:p>
            <a:fld id="{4CDE83E8-4305-4B9F-84A2-9A1AF8704B43}" type="slidenum">
              <a:rPr lang="en-GB" smtClean="0"/>
              <a:pPr/>
              <a:t>31</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GB" smtClean="0"/>
              <a:t>The POP-SS at 12 months was our primary outcome. This table shows how the mean POP-SS scores changed from baseline, to 6 and then 12 months.</a:t>
            </a:r>
          </a:p>
          <a:p>
            <a:r>
              <a:rPr lang="en-GB" smtClean="0"/>
              <a:t>Using a repeated measures linear mixed effects model which adjusted for baseline POP-SS score and the minimisation variables (baseline stage, centre and whether considering surgery or not) the difference between groups in change in POP-SS score from baseline was estimated.</a:t>
            </a:r>
          </a:p>
          <a:p>
            <a:endParaRPr lang="en-GB" smtClean="0"/>
          </a:p>
        </p:txBody>
      </p:sp>
      <p:sp>
        <p:nvSpPr>
          <p:cNvPr id="76804" name="Slide Number Placeholder 3"/>
          <p:cNvSpPr>
            <a:spLocks noGrp="1"/>
          </p:cNvSpPr>
          <p:nvPr>
            <p:ph type="sldNum" sz="quarter" idx="5"/>
          </p:nvPr>
        </p:nvSpPr>
        <p:spPr>
          <a:noFill/>
        </p:spPr>
        <p:txBody>
          <a:bodyPr/>
          <a:lstStyle/>
          <a:p>
            <a:fld id="{82EDE560-D34C-4D45-B126-1DA375E023BD}" type="slidenum">
              <a:rPr lang="en-GB" smtClean="0"/>
              <a:pPr/>
              <a:t>32</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GB" smtClean="0"/>
              <a:t>% percent of women had received additional treatment for prolapse by 12 month and this was statistically more likely in the control group.  Specifically control women were more likely to have received a physio referral by 12 months.</a:t>
            </a:r>
          </a:p>
        </p:txBody>
      </p:sp>
      <p:sp>
        <p:nvSpPr>
          <p:cNvPr id="77828" name="Slide Number Placeholder 3"/>
          <p:cNvSpPr>
            <a:spLocks noGrp="1"/>
          </p:cNvSpPr>
          <p:nvPr>
            <p:ph type="sldNum" sz="quarter" idx="5"/>
          </p:nvPr>
        </p:nvSpPr>
        <p:spPr>
          <a:noFill/>
        </p:spPr>
        <p:txBody>
          <a:bodyPr/>
          <a:lstStyle/>
          <a:p>
            <a:fld id="{7A564222-4E12-42FE-AC5C-DA052EA8F14E}" type="slidenum">
              <a:rPr lang="en-GB" smtClean="0"/>
              <a:pPr/>
              <a:t>33</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5539CDB-A9F9-40A2-BB19-041DC68AD2C6}" type="slidenum">
              <a:rPr lang="en-US" smtClean="0"/>
              <a:pPr/>
              <a:t>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GB" smtClean="0"/>
              <a:t>Collaborative research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GB" dirty="0" smtClean="0"/>
              <a:t>If we adjust for the effects of having additional treatment in our model we see that the difference between the trial groups due to the intervention increases at 12 months, and is similar to that observed at 6 months</a:t>
            </a:r>
          </a:p>
        </p:txBody>
      </p:sp>
      <p:sp>
        <p:nvSpPr>
          <p:cNvPr id="78852" name="Slide Number Placeholder 3"/>
          <p:cNvSpPr>
            <a:spLocks noGrp="1"/>
          </p:cNvSpPr>
          <p:nvPr>
            <p:ph type="sldNum" sz="quarter" idx="5"/>
          </p:nvPr>
        </p:nvSpPr>
        <p:spPr>
          <a:noFill/>
        </p:spPr>
        <p:txBody>
          <a:bodyPr/>
          <a:lstStyle/>
          <a:p>
            <a:fld id="{09BC6DF1-54AE-4245-AC7E-3DC9CA379CD7}" type="slidenum">
              <a:rPr lang="en-GB" smtClean="0"/>
              <a:pPr/>
              <a:t>34</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GB" dirty="0" smtClean="0"/>
              <a:t>Feeling of something coming down – the additional reduction in score of 2.38 experienced by the intervention group equates to moving from all of the time to occasionally or some of the time.</a:t>
            </a:r>
          </a:p>
          <a:p>
            <a:r>
              <a:rPr lang="en-GB" dirty="0" smtClean="0"/>
              <a:t>Hawthorne effect, leaflet, exercise of own accord</a:t>
            </a:r>
          </a:p>
        </p:txBody>
      </p:sp>
      <p:sp>
        <p:nvSpPr>
          <p:cNvPr id="79876" name="Slide Number Placeholder 3"/>
          <p:cNvSpPr>
            <a:spLocks noGrp="1"/>
          </p:cNvSpPr>
          <p:nvPr>
            <p:ph type="sldNum" sz="quarter" idx="5"/>
          </p:nvPr>
        </p:nvSpPr>
        <p:spPr>
          <a:noFill/>
        </p:spPr>
        <p:txBody>
          <a:bodyPr/>
          <a:lstStyle/>
          <a:p>
            <a:fld id="{B94D9B0E-4CAF-40E3-82A3-D3307331EB56}" type="slidenum">
              <a:rPr lang="en-GB" smtClean="0"/>
              <a:pPr/>
              <a:t>35</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GB" smtClean="0"/>
              <a:t>Cost net of savings £127</a:t>
            </a:r>
          </a:p>
          <a:p>
            <a:r>
              <a:rPr lang="en-GB" smtClean="0"/>
              <a:t>2 year follow up</a:t>
            </a:r>
          </a:p>
        </p:txBody>
      </p:sp>
      <p:sp>
        <p:nvSpPr>
          <p:cNvPr id="33796" name="Slide Number Placeholder 3"/>
          <p:cNvSpPr>
            <a:spLocks noGrp="1"/>
          </p:cNvSpPr>
          <p:nvPr>
            <p:ph type="sldNum" sz="quarter" idx="5"/>
          </p:nvPr>
        </p:nvSpPr>
        <p:spPr>
          <a:noFill/>
        </p:spPr>
        <p:txBody>
          <a:bodyPr/>
          <a:lstStyle/>
          <a:p>
            <a:fld id="{44C4C261-F9AF-402A-9634-2B78754541F0}" type="slidenum">
              <a:rPr lang="en-GB" smtClean="0"/>
              <a:pPr/>
              <a:t>42</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GB" smtClean="0"/>
              <a:t>Power median = 3 at first appt to 3.5 at 5</a:t>
            </a:r>
            <a:r>
              <a:rPr lang="en-GB" baseline="30000" smtClean="0"/>
              <a:t>th</a:t>
            </a:r>
            <a:r>
              <a:rPr lang="en-GB" smtClean="0"/>
              <a:t> appt (N=114)</a:t>
            </a:r>
          </a:p>
          <a:p>
            <a:r>
              <a:rPr lang="en-GB" smtClean="0"/>
              <a:t>Repeated measures ANOVA – significant improvement in strength</a:t>
            </a:r>
          </a:p>
        </p:txBody>
      </p:sp>
      <p:sp>
        <p:nvSpPr>
          <p:cNvPr id="48132" name="Slide Number Placeholder 3"/>
          <p:cNvSpPr>
            <a:spLocks noGrp="1"/>
          </p:cNvSpPr>
          <p:nvPr>
            <p:ph type="sldNum" sz="quarter" idx="5"/>
          </p:nvPr>
        </p:nvSpPr>
        <p:spPr>
          <a:noFill/>
        </p:spPr>
        <p:txBody>
          <a:bodyPr/>
          <a:lstStyle/>
          <a:p>
            <a:fld id="{CB6DF781-3A2E-45A1-A112-DF0ECBA0AE22}" type="slidenum">
              <a:rPr lang="en-GB" smtClean="0"/>
              <a:pPr/>
              <a:t>54</a:t>
            </a:fld>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GB" smtClean="0"/>
              <a:t>Endurance median at first appt=6.0 and at last appt = 10 (N=113)</a:t>
            </a:r>
          </a:p>
          <a:p>
            <a:r>
              <a:rPr lang="en-GB" smtClean="0"/>
              <a:t>Repeated measures ANOVA – significant improvement in endurance</a:t>
            </a:r>
          </a:p>
          <a:p>
            <a:endParaRPr lang="en-GB" smtClean="0"/>
          </a:p>
        </p:txBody>
      </p:sp>
      <p:sp>
        <p:nvSpPr>
          <p:cNvPr id="49156" name="Slide Number Placeholder 3"/>
          <p:cNvSpPr>
            <a:spLocks noGrp="1"/>
          </p:cNvSpPr>
          <p:nvPr>
            <p:ph type="sldNum" sz="quarter" idx="5"/>
          </p:nvPr>
        </p:nvSpPr>
        <p:spPr>
          <a:noFill/>
        </p:spPr>
        <p:txBody>
          <a:bodyPr/>
          <a:lstStyle/>
          <a:p>
            <a:fld id="{3D88C056-2ED6-4DDC-8427-C447BC314DC4}" type="slidenum">
              <a:rPr lang="en-GB" smtClean="0"/>
              <a:pPr/>
              <a:t>55</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GB" smtClean="0"/>
              <a:t>Reps median at first appt = 5 and at last appt = 10 (N=110)</a:t>
            </a:r>
          </a:p>
          <a:p>
            <a:r>
              <a:rPr lang="en-GB" smtClean="0"/>
              <a:t>Repeated measures ANOVA – significant improvement in reps</a:t>
            </a:r>
          </a:p>
          <a:p>
            <a:endParaRPr lang="en-GB" smtClean="0"/>
          </a:p>
        </p:txBody>
      </p:sp>
      <p:sp>
        <p:nvSpPr>
          <p:cNvPr id="50180" name="Slide Number Placeholder 3"/>
          <p:cNvSpPr>
            <a:spLocks noGrp="1"/>
          </p:cNvSpPr>
          <p:nvPr>
            <p:ph type="sldNum" sz="quarter" idx="5"/>
          </p:nvPr>
        </p:nvSpPr>
        <p:spPr>
          <a:noFill/>
        </p:spPr>
        <p:txBody>
          <a:bodyPr/>
          <a:lstStyle/>
          <a:p>
            <a:fld id="{B5524108-7F73-4EBD-8668-21206BF0FAA7}" type="slidenum">
              <a:rPr lang="en-GB" smtClean="0"/>
              <a:pPr/>
              <a:t>56</a:t>
            </a:fld>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7F55CE4-17F0-4AB7-8375-996A2AEFB36F}" type="slidenum">
              <a:rPr lang="en-GB" smtClean="0"/>
              <a:pPr/>
              <a:t>64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2002 there was no such definition available however Swift (2003) highlighted the need for a definition which included reference to symptoms and not only signs. </a:t>
            </a:r>
            <a:r>
              <a:rPr lang="en-GB" dirty="0" smtClean="0"/>
              <a:t>In 2005 this definition was almost the same except it ended “</a:t>
            </a:r>
            <a:r>
              <a:rPr lang="en-GB" dirty="0" err="1" smtClean="0"/>
              <a:t>Prolapse</a:t>
            </a:r>
            <a:r>
              <a:rPr lang="en-GB" dirty="0" smtClean="0"/>
              <a:t> support can be staged from stage 0 to IV”.</a:t>
            </a:r>
            <a:r>
              <a:rPr lang="en-GB" baseline="0" dirty="0" smtClean="0"/>
              <a:t>  We are concentrating on symptomatic </a:t>
            </a:r>
            <a:r>
              <a:rPr lang="en-GB" baseline="0" dirty="0" err="1" smtClean="0"/>
              <a:t>propalse</a:t>
            </a:r>
            <a:r>
              <a:rPr lang="en-GB" baseline="0" dirty="0" smtClean="0"/>
              <a:t> in the POPPY study.</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It is clear from this definition that two of the things any study must measure are the symptoms and also the objective measurement of POP. We always had symptoms as our main outcome for POPPY because its arguably the most important factor to the woman presenting for treatment. However there was also a hypothesis (anecdotally based) that the POP-Q might not change however symptoms would. </a:t>
            </a:r>
            <a:endParaRPr lang="en-GB" sz="900" dirty="0" smtClean="0"/>
          </a:p>
          <a:p>
            <a:endParaRPr lang="en-GB" dirty="0"/>
          </a:p>
        </p:txBody>
      </p:sp>
      <p:sp>
        <p:nvSpPr>
          <p:cNvPr id="4" name="Slide Number Placeholder 3"/>
          <p:cNvSpPr>
            <a:spLocks noGrp="1"/>
          </p:cNvSpPr>
          <p:nvPr>
            <p:ph type="sldNum" sz="quarter" idx="10"/>
          </p:nvPr>
        </p:nvSpPr>
        <p:spPr/>
        <p:txBody>
          <a:bodyPr/>
          <a:lstStyle/>
          <a:p>
            <a:fld id="{B7F55CE4-17F0-4AB7-8375-996A2AEFB36F}"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POP-SS was tested in</a:t>
            </a:r>
            <a:r>
              <a:rPr lang="en-GB" baseline="0" dirty="0" smtClean="0"/>
              <a:t> three studies (POPPY on women with symptomatic stage 1 or 11 POP, a study with women about to undergo surgery for POP and thirdly a study with women with unknown </a:t>
            </a:r>
            <a:r>
              <a:rPr lang="en-GB" baseline="0" dirty="0" err="1" smtClean="0"/>
              <a:t>prolapse</a:t>
            </a:r>
            <a:r>
              <a:rPr lang="en-GB" baseline="0" dirty="0" smtClean="0"/>
              <a:t> status). Further work has since been undertaken into this symptom questionnaire.</a:t>
            </a:r>
            <a:endParaRPr lang="en-GB" dirty="0"/>
          </a:p>
        </p:txBody>
      </p:sp>
      <p:sp>
        <p:nvSpPr>
          <p:cNvPr id="4" name="Slide Number Placeholder 3"/>
          <p:cNvSpPr>
            <a:spLocks noGrp="1"/>
          </p:cNvSpPr>
          <p:nvPr>
            <p:ph type="sldNum" sz="quarter" idx="10"/>
          </p:nvPr>
        </p:nvSpPr>
        <p:spPr/>
        <p:txBody>
          <a:bodyPr/>
          <a:lstStyle/>
          <a:p>
            <a:fld id="{B7F55CE4-17F0-4AB7-8375-996A2AEFB36F}"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p:spPr>
        <p:txBody>
          <a:bodyPr/>
          <a:lstStyle/>
          <a:p>
            <a:r>
              <a:rPr lang="en-GB" dirty="0" smtClean="0"/>
              <a:t>We have been through a long journey with POP-Q as part of the POPPY study as it is our only objective outcome measure. This diagram may be familiar to many of you and shows the key points measured. The POP-Q system is the only validated </a:t>
            </a:r>
            <a:r>
              <a:rPr lang="en-GB" dirty="0" err="1" smtClean="0"/>
              <a:t>prolapse</a:t>
            </a:r>
            <a:r>
              <a:rPr lang="en-GB" dirty="0" smtClean="0"/>
              <a:t> measuring system validated and recommended by ICS. Although commonly used for research purposes, its clinical use amongst members of ICS and AUGS was shown to be only 42% in a survey by </a:t>
            </a:r>
            <a:r>
              <a:rPr lang="en-GB" dirty="0" err="1" smtClean="0"/>
              <a:t>Auwad</a:t>
            </a:r>
            <a:r>
              <a:rPr lang="en-GB" dirty="0" smtClean="0"/>
              <a:t> in 2004.</a:t>
            </a:r>
          </a:p>
          <a:p>
            <a:endParaRPr lang="en-GB" dirty="0" smtClean="0"/>
          </a:p>
          <a:p>
            <a:r>
              <a:rPr lang="en-GB" dirty="0" smtClean="0"/>
              <a:t>A survey of Physiotherapists in the UK (Hagen 2004) showed that PFMT is commonly used as a treatment for </a:t>
            </a:r>
            <a:r>
              <a:rPr lang="en-GB" dirty="0" err="1" smtClean="0"/>
              <a:t>prolapse</a:t>
            </a:r>
            <a:r>
              <a:rPr lang="en-GB" dirty="0" smtClean="0"/>
              <a:t> but no </a:t>
            </a:r>
            <a:r>
              <a:rPr lang="en-GB" dirty="0" err="1" smtClean="0"/>
              <a:t>prolapse</a:t>
            </a:r>
            <a:r>
              <a:rPr lang="en-GB" dirty="0" smtClean="0"/>
              <a:t> specific outcome measure is used to assess the outcome of treatment.  </a:t>
            </a:r>
          </a:p>
          <a:p>
            <a:r>
              <a:rPr lang="en-GB" dirty="0" smtClean="0"/>
              <a:t>The POP-Q has been shown to be a reliable measuring tool (Hall 1996 demonstrated reliability between different grades of physician and </a:t>
            </a:r>
            <a:r>
              <a:rPr lang="en-GB" dirty="0" err="1" smtClean="0"/>
              <a:t>Kobak</a:t>
            </a:r>
            <a:r>
              <a:rPr lang="en-GB" dirty="0" smtClean="0"/>
              <a:t> 1996 also showed reliability between a physician and a nurse).</a:t>
            </a:r>
          </a:p>
          <a:p>
            <a:r>
              <a:rPr lang="en-GB" dirty="0" smtClean="0"/>
              <a:t>.</a:t>
            </a:r>
          </a:p>
          <a:p>
            <a:r>
              <a:rPr lang="en-GB" dirty="0" smtClean="0"/>
              <a:t> </a:t>
            </a:r>
          </a:p>
          <a:p>
            <a:endParaRPr lang="en-GB" dirty="0" smtClean="0"/>
          </a:p>
          <a:p>
            <a:endParaRPr lang="en-GB" dirty="0" smtClean="0"/>
          </a:p>
          <a:p>
            <a:endParaRPr lang="en-GB" dirty="0" smtClean="0"/>
          </a:p>
          <a:p>
            <a:endParaRPr lang="en-GB" dirty="0" smtClean="0"/>
          </a:p>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F55CE4-17F0-4AB7-8375-996A2AEFB36F}"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2EFE1A1E-7D45-4072-B834-E4B347B181D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CB2504EA-3E33-4A39-ADF6-49F45FAF0BB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8ACFD8BC-84F6-4683-AC40-07D305636A3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FECAE63B-B464-4157-9018-ECA6CB6124D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98414FBB-60AE-48A3-B7ED-C18B75E038D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547F204-52C8-4DEC-95A0-96A29E1FCEE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D169A875-3ED9-4139-A212-A2D09FA943F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96D01261-A955-4390-9F29-9912233B6A3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4BB1D5D8-E037-44F2-80C6-DCF5C2DCB30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8E2A7F9B-887E-464F-91CF-135CD33E7DA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9C8437F2-0F1C-417D-A0FB-2060B172D88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4FEE5A1-D8C1-44A5-9BCB-AF0F22908A1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861A8971-BF25-44FE-B403-6059DFED8C54}" type="slidenum">
              <a:rPr lang="en-GB"/>
              <a:pPr>
                <a:defRPr/>
              </a:pPr>
              <a:t>‹#›</a:t>
            </a:fld>
            <a:endParaRPr lang="en-GB"/>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44" r:id="rId1"/>
    <p:sldLayoutId id="2147484036" r:id="rId2"/>
    <p:sldLayoutId id="2147484045" r:id="rId3"/>
    <p:sldLayoutId id="2147484037" r:id="rId4"/>
    <p:sldLayoutId id="2147484038" r:id="rId5"/>
    <p:sldLayoutId id="2147484039" r:id="rId6"/>
    <p:sldLayoutId id="2147484040" r:id="rId7"/>
    <p:sldLayoutId id="2147484041" r:id="rId8"/>
    <p:sldLayoutId id="2147484046" r:id="rId9"/>
    <p:sldLayoutId id="2147484042" r:id="rId10"/>
    <p:sldLayoutId id="2147484043" r:id="rId11"/>
    <p:sldLayoutId id="2147484047"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file:///G:\ACPWH%202011\POP-Q%20stage%203%20ant.mpg"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file:///E:\ICS\2011\POPPY\PFM%20cont%20(tumble)%20with%20organs%20b.mpg"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oleObject" Target="../embeddings/oleObject2.bin"/><Relationship Id="rId4" Type="http://schemas.openxmlformats.org/officeDocument/2006/relationships/diagramData" Target="../diagrams/data1.xml"/><Relationship Id="rId9" Type="http://schemas.openxmlformats.org/officeDocument/2006/relationships/image" Target="../media/image13.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3.wmf"/><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3.xls"/></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file:///\\enterprise.gcal.ac.uk\gcu\staff\nmahp\Common\Urogenital%20Disorders\Prolapse\POPPY%20main%20trial\RBC\POPPY_final_analysis_results_v2_2\popss.change.from.baseline.v1.0%20SH.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45.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46.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47.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48.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49.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08720"/>
            <a:ext cx="7851648" cy="1828800"/>
          </a:xfrm>
        </p:spPr>
        <p:txBody>
          <a:bodyPr/>
          <a:lstStyle/>
          <a:p>
            <a:r>
              <a:rPr lang="en-GB" dirty="0" smtClean="0">
                <a:solidFill>
                  <a:srgbClr val="002060"/>
                </a:solidFill>
              </a:rPr>
              <a:t>CPPC Study Day, Nov 2011</a:t>
            </a:r>
            <a:endParaRPr lang="en-GB" dirty="0">
              <a:solidFill>
                <a:srgbClr val="002060"/>
              </a:solidFill>
            </a:endParaRPr>
          </a:p>
        </p:txBody>
      </p:sp>
      <p:sp>
        <p:nvSpPr>
          <p:cNvPr id="3" name="Subtitle 2"/>
          <p:cNvSpPr>
            <a:spLocks noGrp="1"/>
          </p:cNvSpPr>
          <p:nvPr>
            <p:ph type="subTitle" idx="1"/>
          </p:nvPr>
        </p:nvSpPr>
        <p:spPr>
          <a:xfrm>
            <a:off x="539552" y="3717032"/>
            <a:ext cx="7854696" cy="1752600"/>
          </a:xfrm>
        </p:spPr>
        <p:txBody>
          <a:bodyPr/>
          <a:lstStyle/>
          <a:p>
            <a:pPr algn="ctr"/>
            <a:r>
              <a:rPr lang="en-GB" dirty="0" smtClean="0"/>
              <a:t>Diane Stark </a:t>
            </a:r>
          </a:p>
          <a:p>
            <a:pPr algn="ctr"/>
            <a:r>
              <a:rPr lang="en-GB" dirty="0" smtClean="0"/>
              <a:t>Specialist Practitioner</a:t>
            </a:r>
          </a:p>
          <a:p>
            <a:pPr algn="ctr"/>
            <a:r>
              <a:rPr lang="en-GB" dirty="0" smtClean="0"/>
              <a:t> Functional Bowel Service </a:t>
            </a:r>
          </a:p>
          <a:p>
            <a:pPr algn="ctr"/>
            <a:r>
              <a:rPr lang="en-GB" dirty="0" smtClean="0"/>
              <a:t>Leicester Royal Infirmary</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Group 2"/>
          <p:cNvGraphicFramePr>
            <a:graphicFrameLocks noGrp="1"/>
          </p:cNvGraphicFramePr>
          <p:nvPr/>
        </p:nvGraphicFramePr>
        <p:xfrm>
          <a:off x="395288" y="836613"/>
          <a:ext cx="7272337" cy="863601"/>
        </p:xfrm>
        <a:graphic>
          <a:graphicData uri="http://schemas.openxmlformats.org/drawingml/2006/table">
            <a:tbl>
              <a:tblPr/>
              <a:tblGrid>
                <a:gridCol w="3089275"/>
                <a:gridCol w="1141412"/>
                <a:gridCol w="219075"/>
                <a:gridCol w="1125538"/>
                <a:gridCol w="217487"/>
                <a:gridCol w="1479550"/>
              </a:tblGrid>
              <a:tr h="35401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rgbClr val="000066"/>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66"/>
                          </a:solidFill>
                          <a:effectLst/>
                          <a:latin typeface="Arial" charset="0"/>
                          <a:cs typeface="Times New Roman" pitchFamily="18" charset="0"/>
                        </a:rPr>
                        <a:t>Cervix present?      Yes </a:t>
                      </a:r>
                      <a:r>
                        <a:rPr kumimoji="0" lang="en-GB" sz="2000" b="0" i="0" u="none" strike="noStrike" cap="none" normalizeH="0" baseline="0" smtClean="0">
                          <a:ln>
                            <a:noFill/>
                          </a:ln>
                          <a:solidFill>
                            <a:srgbClr val="000066"/>
                          </a:solidFill>
                          <a:effectLst/>
                          <a:latin typeface="Arial" charset="0"/>
                          <a:cs typeface="Times New Roman" pitchFamily="18" charset="0"/>
                          <a:sym typeface="Wingdings" pitchFamily="2" charset="2"/>
                        </a:rPr>
                        <a:t>   </a:t>
                      </a:r>
                      <a:r>
                        <a:rPr kumimoji="0" lang="en-GB" sz="1000" b="0" i="0" u="none" strike="noStrike" cap="none" normalizeH="0" baseline="0" smtClean="0">
                          <a:ln>
                            <a:noFill/>
                          </a:ln>
                          <a:solidFill>
                            <a:srgbClr val="000066"/>
                          </a:solidFill>
                          <a:effectLst/>
                          <a:latin typeface="Arial" charset="0"/>
                          <a:cs typeface="Times New Roman" pitchFamily="18" charset="0"/>
                        </a:rPr>
                        <a:t>No   </a:t>
                      </a:r>
                      <a:r>
                        <a:rPr kumimoji="0" lang="en-GB" sz="2000" b="0" i="0" u="none" strike="noStrike" cap="none" normalizeH="0" baseline="0" smtClean="0">
                          <a:ln>
                            <a:noFill/>
                          </a:ln>
                          <a:solidFill>
                            <a:srgbClr val="000066"/>
                          </a:solidFill>
                          <a:effectLst/>
                          <a:latin typeface="Arial" charset="0"/>
                          <a:cs typeface="Times New Roman" pitchFamily="18" charset="0"/>
                          <a:sym typeface="Wingdings" pitchFamily="2" charset="2"/>
                        </a:rPr>
                        <a:t></a:t>
                      </a:r>
                    </a:p>
                  </a:txBody>
                  <a:tcP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66"/>
                          </a:solidFill>
                          <a:effectLst/>
                          <a:latin typeface="Arial" charset="0"/>
                          <a:cs typeface="Times New Roman" pitchFamily="18" charset="0"/>
                        </a:rPr>
                        <a:t>genital hiatus</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66"/>
                          </a:solidFill>
                          <a:effectLst/>
                          <a:latin typeface="Arial" charset="0"/>
                          <a:cs typeface="Times New Roman" pitchFamily="18" charset="0"/>
                        </a:rPr>
                        <a:t>perineal body</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66"/>
                          </a:solidFill>
                          <a:effectLst/>
                          <a:latin typeface="Arial" charset="0"/>
                          <a:cs typeface="Times New Roman" pitchFamily="18" charset="0"/>
                        </a:rPr>
                        <a:t>total vaginal length</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vMerge="1">
                  <a:txBody>
                    <a:bodyPr/>
                    <a:lstStyle/>
                    <a:p>
                      <a:endParaRPr lang="en-GB"/>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66"/>
                          </a:solidFill>
                          <a:effectLst/>
                          <a:latin typeface="Arial" charset="0"/>
                          <a:cs typeface="Times New Roman" pitchFamily="18" charset="0"/>
                        </a:rPr>
                        <a:t>4.5</a:t>
                      </a:r>
                      <a:r>
                        <a:rPr kumimoji="0" lang="en-GB" sz="1800" b="0" i="0" u="none" strike="noStrike" cap="none" normalizeH="0" baseline="0" smtClean="0">
                          <a:ln>
                            <a:noFill/>
                          </a:ln>
                          <a:solidFill>
                            <a:srgbClr val="000066"/>
                          </a:solidFill>
                          <a:effectLst/>
                          <a:latin typeface="Arial" charset="0"/>
                          <a:cs typeface="Times New Roman" pitchFamily="18" charset="0"/>
                        </a:rPr>
                        <a:t> </a:t>
                      </a:r>
                      <a:r>
                        <a:rPr kumimoji="0" lang="en-GB" sz="1000" b="0" i="0" u="none" strike="noStrike" cap="none" normalizeH="0" baseline="0" smtClean="0">
                          <a:ln>
                            <a:noFill/>
                          </a:ln>
                          <a:solidFill>
                            <a:srgbClr val="000066"/>
                          </a:solidFill>
                          <a:effectLst/>
                          <a:latin typeface="Arial" charset="0"/>
                          <a:cs typeface="Times New Roman" pitchFamily="18" charset="0"/>
                        </a:rPr>
                        <a:t> cm</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66"/>
                          </a:solidFill>
                          <a:effectLst/>
                          <a:latin typeface="Arial" charset="0"/>
                          <a:cs typeface="Times New Roman" pitchFamily="18" charset="0"/>
                        </a:rPr>
                        <a:t>2</a:t>
                      </a:r>
                      <a:r>
                        <a:rPr kumimoji="0" lang="en-GB" sz="1000" b="0" i="0" u="none" strike="noStrike" cap="none" normalizeH="0" baseline="0" smtClean="0">
                          <a:ln>
                            <a:noFill/>
                          </a:ln>
                          <a:solidFill>
                            <a:srgbClr val="000066"/>
                          </a:solidFill>
                          <a:effectLst/>
                          <a:latin typeface="Arial" charset="0"/>
                          <a:cs typeface="Times New Roman" pitchFamily="18" charset="0"/>
                        </a:rPr>
                        <a:t>  cm</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66"/>
                          </a:solidFill>
                          <a:effectLst/>
                          <a:latin typeface="Arial" charset="0"/>
                          <a:cs typeface="Times New Roman" pitchFamily="18" charset="0"/>
                        </a:rPr>
                        <a:t>10</a:t>
                      </a:r>
                      <a:r>
                        <a:rPr kumimoji="0" lang="en-GB" sz="1800" b="0" i="0" u="none" strike="noStrike" cap="none" normalizeH="0" baseline="0" smtClean="0">
                          <a:ln>
                            <a:noFill/>
                          </a:ln>
                          <a:solidFill>
                            <a:srgbClr val="000066"/>
                          </a:solidFill>
                          <a:effectLst/>
                          <a:latin typeface="Arial" charset="0"/>
                          <a:cs typeface="Times New Roman" pitchFamily="18" charset="0"/>
                        </a:rPr>
                        <a:t> </a:t>
                      </a:r>
                      <a:r>
                        <a:rPr kumimoji="0" lang="en-GB" sz="1000" b="0" i="0" u="none" strike="noStrike" cap="none" normalizeH="0" baseline="0" smtClean="0">
                          <a:ln>
                            <a:noFill/>
                          </a:ln>
                          <a:solidFill>
                            <a:srgbClr val="000066"/>
                          </a:solidFill>
                          <a:effectLst/>
                          <a:latin typeface="Arial" charset="0"/>
                          <a:cs typeface="Times New Roman" pitchFamily="18" charset="0"/>
                        </a:rPr>
                        <a:t> cm</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388" name="Rectangle 34"/>
          <p:cNvSpPr>
            <a:spLocks noChangeArrowheads="1"/>
          </p:cNvSpPr>
          <p:nvPr/>
        </p:nvSpPr>
        <p:spPr bwMode="auto">
          <a:xfrm>
            <a:off x="596900" y="506413"/>
            <a:ext cx="307975" cy="0"/>
          </a:xfrm>
          <a:prstGeom prst="rect">
            <a:avLst/>
          </a:prstGeom>
          <a:solidFill>
            <a:srgbClr val="00CCFF"/>
          </a:solidFill>
          <a:ln w="9525">
            <a:noFill/>
            <a:miter lim="800000"/>
            <a:headEnd/>
            <a:tailEnd/>
          </a:ln>
        </p:spPr>
        <p:txBody>
          <a:bodyPr wrap="none">
            <a:spAutoFit/>
          </a:bodyPr>
          <a:lstStyle/>
          <a:p>
            <a:endParaRPr lang="en-US"/>
          </a:p>
        </p:txBody>
      </p:sp>
      <p:sp>
        <p:nvSpPr>
          <p:cNvPr id="15389" name="Freeform 35"/>
          <p:cNvSpPr>
            <a:spLocks/>
          </p:cNvSpPr>
          <p:nvPr/>
        </p:nvSpPr>
        <p:spPr bwMode="auto">
          <a:xfrm>
            <a:off x="4456113" y="3548063"/>
            <a:ext cx="3448050" cy="1028700"/>
          </a:xfrm>
          <a:custGeom>
            <a:avLst/>
            <a:gdLst>
              <a:gd name="T0" fmla="*/ 0 w 5430"/>
              <a:gd name="T1" fmla="*/ 0 h 1620"/>
              <a:gd name="T2" fmla="*/ 2147483647 w 5430"/>
              <a:gd name="T3" fmla="*/ 2147483647 h 1620"/>
              <a:gd name="T4" fmla="*/ 2147483647 w 5430"/>
              <a:gd name="T5" fmla="*/ 2147483647 h 1620"/>
              <a:gd name="T6" fmla="*/ 2147483647 w 5430"/>
              <a:gd name="T7" fmla="*/ 2147483647 h 1620"/>
              <a:gd name="T8" fmla="*/ 2147483647 w 5430"/>
              <a:gd name="T9" fmla="*/ 2147483647 h 1620"/>
              <a:gd name="T10" fmla="*/ 0 w 5430"/>
              <a:gd name="T11" fmla="*/ 2147483647 h 1620"/>
              <a:gd name="T12" fmla="*/ 0 60000 65536"/>
              <a:gd name="T13" fmla="*/ 0 60000 65536"/>
              <a:gd name="T14" fmla="*/ 0 60000 65536"/>
              <a:gd name="T15" fmla="*/ 0 60000 65536"/>
              <a:gd name="T16" fmla="*/ 0 60000 65536"/>
              <a:gd name="T17" fmla="*/ 0 60000 65536"/>
              <a:gd name="T18" fmla="*/ 0 w 5430"/>
              <a:gd name="T19" fmla="*/ 0 h 1620"/>
              <a:gd name="T20" fmla="*/ 5430 w 5430"/>
              <a:gd name="T21" fmla="*/ 1620 h 1620"/>
            </a:gdLst>
            <a:ahLst/>
            <a:cxnLst>
              <a:cxn ang="T12">
                <a:pos x="T0" y="T1"/>
              </a:cxn>
              <a:cxn ang="T13">
                <a:pos x="T2" y="T3"/>
              </a:cxn>
              <a:cxn ang="T14">
                <a:pos x="T4" y="T5"/>
              </a:cxn>
              <a:cxn ang="T15">
                <a:pos x="T6" y="T7"/>
              </a:cxn>
              <a:cxn ang="T16">
                <a:pos x="T8" y="T9"/>
              </a:cxn>
              <a:cxn ang="T17">
                <a:pos x="T10" y="T11"/>
              </a:cxn>
            </a:cxnLst>
            <a:rect l="T18" t="T19" r="T20" b="T21"/>
            <a:pathLst>
              <a:path w="5430" h="1620">
                <a:moveTo>
                  <a:pt x="0" y="0"/>
                </a:moveTo>
                <a:cubicBezTo>
                  <a:pt x="390" y="45"/>
                  <a:pt x="780" y="90"/>
                  <a:pt x="1440" y="180"/>
                </a:cubicBezTo>
                <a:cubicBezTo>
                  <a:pt x="2100" y="270"/>
                  <a:pt x="3360" y="420"/>
                  <a:pt x="3960" y="540"/>
                </a:cubicBezTo>
                <a:cubicBezTo>
                  <a:pt x="4560" y="660"/>
                  <a:pt x="5430" y="750"/>
                  <a:pt x="5040" y="900"/>
                </a:cubicBezTo>
                <a:cubicBezTo>
                  <a:pt x="4650" y="1050"/>
                  <a:pt x="2460" y="1320"/>
                  <a:pt x="1620" y="1440"/>
                </a:cubicBezTo>
                <a:cubicBezTo>
                  <a:pt x="780" y="1560"/>
                  <a:pt x="270" y="1590"/>
                  <a:pt x="0" y="1620"/>
                </a:cubicBezTo>
              </a:path>
            </a:pathLst>
          </a:custGeom>
          <a:noFill/>
          <a:ln w="9525">
            <a:solidFill>
              <a:srgbClr val="000000"/>
            </a:solidFill>
            <a:round/>
            <a:headEnd/>
            <a:tailEnd/>
          </a:ln>
        </p:spPr>
        <p:txBody>
          <a:bodyPr/>
          <a:lstStyle/>
          <a:p>
            <a:endParaRPr lang="en-GB"/>
          </a:p>
        </p:txBody>
      </p:sp>
      <p:graphicFrame>
        <p:nvGraphicFramePr>
          <p:cNvPr id="43044" name="Group 36"/>
          <p:cNvGraphicFramePr>
            <a:graphicFrameLocks noGrp="1"/>
          </p:cNvGraphicFramePr>
          <p:nvPr/>
        </p:nvGraphicFramePr>
        <p:xfrm>
          <a:off x="395288" y="2090738"/>
          <a:ext cx="8637906" cy="4390708"/>
        </p:xfrm>
        <a:graphic>
          <a:graphicData uri="http://schemas.openxmlformats.org/drawingml/2006/table">
            <a:tbl>
              <a:tblPr/>
              <a:tblGrid>
                <a:gridCol w="431800"/>
                <a:gridCol w="431800"/>
                <a:gridCol w="360362"/>
                <a:gridCol w="360363"/>
                <a:gridCol w="360362"/>
                <a:gridCol w="320675"/>
                <a:gridCol w="330200"/>
                <a:gridCol w="357188"/>
                <a:gridCol w="576262"/>
                <a:gridCol w="495300"/>
                <a:gridCol w="223839"/>
                <a:gridCol w="260350"/>
                <a:gridCol w="208280"/>
                <a:gridCol w="422275"/>
                <a:gridCol w="358775"/>
                <a:gridCol w="360363"/>
                <a:gridCol w="288925"/>
                <a:gridCol w="360362"/>
                <a:gridCol w="358775"/>
                <a:gridCol w="431800"/>
                <a:gridCol w="360363"/>
                <a:gridCol w="431800"/>
                <a:gridCol w="547687"/>
              </a:tblGrid>
              <a:tr h="274638">
                <a:tc grid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66"/>
                          </a:solidFill>
                          <a:effectLst/>
                          <a:latin typeface="Arial" charset="0"/>
                          <a:cs typeface="Times New Roman" pitchFamily="18" charset="0"/>
                        </a:rPr>
                        <a:t>External</a:t>
                      </a:r>
                      <a:endParaRPr kumimoji="0" lang="en-GB" sz="1800" b="0" i="0" u="none" strike="noStrike" cap="none" normalizeH="0" baseline="0" dirty="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cs typeface="Times New Roman" pitchFamily="18" charset="0"/>
                        </a:rPr>
                        <a:t>Hymen</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cs typeface="Times New Roman" pitchFamily="18" charset="0"/>
                        </a:rPr>
                        <a:t>Internal</a:t>
                      </a:r>
                      <a:endParaRPr kumimoji="0" lang="en-GB" sz="1800" b="0" i="0" u="none" strike="noStrike" cap="none" normalizeH="0" baseline="0" smtClean="0">
                        <a:ln>
                          <a:noFill/>
                        </a:ln>
                        <a:solidFill>
                          <a:srgbClr val="000066"/>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Times New Roman" pitchFamily="18" charset="0"/>
                          <a:cs typeface="Times New Roman" pitchFamily="18" charset="0"/>
                        </a:rPr>
                        <a:t> </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06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cs typeface="Times New Roman" pitchFamily="18" charset="0"/>
                        </a:rPr>
                        <a:t>cm</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+10</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+9</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+8</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+7</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+6</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+5</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+4</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+3</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+2</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+1</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0</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-1</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-2</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-3</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-4</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-5</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-6</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-7</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-8</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-9</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-10</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66"/>
                          </a:solidFill>
                          <a:effectLst/>
                          <a:latin typeface="Arial" charset="0"/>
                        </a:rPr>
                        <a:t>Aa</a:t>
                      </a:r>
                      <a:endParaRPr kumimoji="0" lang="en-GB" sz="1100" b="1" i="0" u="none" strike="noStrike" cap="none" normalizeH="0" baseline="0" smtClean="0">
                        <a:ln>
                          <a:noFill/>
                        </a:ln>
                        <a:solidFill>
                          <a:srgbClr val="000066"/>
                        </a:solidFill>
                        <a:effectLst/>
                        <a:latin typeface="Book Antiqu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66"/>
                          </a:solidFill>
                          <a:effectLst/>
                          <a:latin typeface="Arial" charset="0"/>
                          <a:cs typeface="Times New Roman" pitchFamily="18" charset="0"/>
                        </a:rPr>
                        <a:t>Ba</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000066"/>
                          </a:solidFill>
                          <a:effectLst/>
                          <a:latin typeface="Arial"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66"/>
                          </a:solidFill>
                          <a:effectLst/>
                          <a:latin typeface="Arial" charset="0"/>
                          <a:cs typeface="Times New Roman" pitchFamily="18" charset="0"/>
                        </a:rPr>
                        <a:t>C</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66"/>
                          </a:solidFill>
                          <a:effectLst/>
                          <a:latin typeface="Arial" charset="0"/>
                          <a:cs typeface="Times New Roman" pitchFamily="18" charset="0"/>
                        </a:rPr>
                        <a:t>D</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66"/>
                          </a:solidFill>
                          <a:effectLst/>
                          <a:latin typeface="Arial" charset="0"/>
                          <a:cs typeface="Times New Roman" pitchFamily="18" charset="0"/>
                        </a:rPr>
                        <a:t>Bp</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66"/>
                          </a:solidFill>
                          <a:effectLst/>
                          <a:latin typeface="Arial"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73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66"/>
                          </a:solidFill>
                          <a:effectLst/>
                          <a:latin typeface="Arial" charset="0"/>
                          <a:cs typeface="Times New Roman" pitchFamily="18" charset="0"/>
                        </a:rPr>
                        <a:t>Ap</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66"/>
                          </a:solidFill>
                          <a:effectLst/>
                          <a:latin typeface="Arial"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000066"/>
                          </a:solidFill>
                          <a:effectLst/>
                          <a:latin typeface="Arial" charset="0"/>
                          <a:cs typeface="Times New Roman" pitchFamily="18" charset="0"/>
                        </a:rPr>
                        <a:t>Stage IV</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000066"/>
                          </a:solidFill>
                          <a:effectLst/>
                          <a:latin typeface="Arial" charset="0"/>
                          <a:cs typeface="Times New Roman" pitchFamily="18" charset="0"/>
                        </a:rPr>
                        <a:t>Stage III</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000066"/>
                          </a:solidFill>
                          <a:effectLst/>
                          <a:latin typeface="Arial" charset="0"/>
                          <a:cs typeface="Times New Roman" pitchFamily="18" charset="0"/>
                        </a:rPr>
                        <a:t>Stage II</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000066"/>
                          </a:solidFill>
                          <a:effectLst/>
                          <a:latin typeface="Arial" charset="0"/>
                          <a:cs typeface="Times New Roman" pitchFamily="18" charset="0"/>
                        </a:rPr>
                        <a:t>SI</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66"/>
                          </a:solidFill>
                          <a:effectLst/>
                          <a:latin typeface="Arial" charset="0"/>
                          <a:cs typeface="Times New Roman" pitchFamily="18" charset="0"/>
                        </a:rPr>
                        <a:t>Stage 0 or I (depending on </a:t>
                      </a:r>
                      <a:r>
                        <a:rPr kumimoji="0" lang="en-GB" sz="1100" b="0" i="0" u="none" strike="noStrike" cap="none" normalizeH="0" baseline="0" dirty="0" err="1" smtClean="0">
                          <a:ln>
                            <a:noFill/>
                          </a:ln>
                          <a:solidFill>
                            <a:srgbClr val="000066"/>
                          </a:solidFill>
                          <a:effectLst/>
                          <a:latin typeface="Arial" charset="0"/>
                          <a:cs typeface="Times New Roman" pitchFamily="18" charset="0"/>
                        </a:rPr>
                        <a:t>tvl</a:t>
                      </a:r>
                      <a:r>
                        <a:rPr kumimoji="0" lang="en-GB" sz="1100" b="0" i="0" u="none" strike="noStrike" cap="none" normalizeH="0" baseline="0" dirty="0" smtClean="0">
                          <a:ln>
                            <a:noFill/>
                          </a:ln>
                          <a:solidFill>
                            <a:srgbClr val="000066"/>
                          </a:solidFill>
                          <a:effectLst/>
                          <a:latin typeface="Arial" charset="0"/>
                          <a:cs typeface="Times New Roman" pitchFamily="18" charset="0"/>
                        </a:rPr>
                        <a:t>)</a:t>
                      </a:r>
                      <a:endParaRPr kumimoji="0" lang="en-GB" sz="1800" b="0" i="0" u="none" strike="noStrike" cap="none" normalizeH="0" baseline="0" dirty="0" smtClean="0">
                        <a:ln>
                          <a:noFill/>
                        </a:ln>
                        <a:solidFill>
                          <a:srgbClr val="000066"/>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66"/>
                          </a:solidFill>
                          <a:effectLst/>
                          <a:latin typeface="Times New Roman" pitchFamily="18" charset="0"/>
                          <a:cs typeface="Times New Roman" pitchFamily="18" charset="0"/>
                        </a:rPr>
                        <a:t> </a:t>
                      </a:r>
                      <a:endParaRPr kumimoji="0" lang="en-GB" sz="1800" b="0" i="0" u="none" strike="noStrike" cap="none" normalizeH="0" baseline="0" dirty="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15590" name="Text Box 236"/>
          <p:cNvSpPr txBox="1">
            <a:spLocks noChangeArrowheads="1"/>
          </p:cNvSpPr>
          <p:nvPr/>
        </p:nvSpPr>
        <p:spPr bwMode="auto">
          <a:xfrm>
            <a:off x="395288" y="260350"/>
            <a:ext cx="7395743" cy="461665"/>
          </a:xfrm>
          <a:prstGeom prst="rect">
            <a:avLst/>
          </a:prstGeom>
          <a:noFill/>
          <a:ln w="9525">
            <a:noFill/>
            <a:miter lim="800000"/>
            <a:headEnd/>
            <a:tailEnd/>
          </a:ln>
        </p:spPr>
        <p:txBody>
          <a:bodyPr wrap="none">
            <a:spAutoFit/>
          </a:bodyPr>
          <a:lstStyle/>
          <a:p>
            <a:r>
              <a:rPr lang="en-GB" sz="2400" b="1" dirty="0">
                <a:latin typeface="+mn-lt"/>
              </a:rPr>
              <a:t>POP-Q values for </a:t>
            </a:r>
            <a:r>
              <a:rPr lang="en-GB" sz="2400" b="1" dirty="0" err="1">
                <a:latin typeface="+mn-lt"/>
              </a:rPr>
              <a:t>cystocele</a:t>
            </a:r>
            <a:r>
              <a:rPr lang="en-GB" sz="2400" b="1" dirty="0">
                <a:latin typeface="+mn-lt"/>
              </a:rPr>
              <a:t> stage II, uterine stage I</a:t>
            </a:r>
          </a:p>
        </p:txBody>
      </p:sp>
      <p:sp>
        <p:nvSpPr>
          <p:cNvPr id="15591" name="Freeform 237"/>
          <p:cNvSpPr>
            <a:spLocks/>
          </p:cNvSpPr>
          <p:nvPr/>
        </p:nvSpPr>
        <p:spPr bwMode="auto">
          <a:xfrm>
            <a:off x="4267200" y="2895600"/>
            <a:ext cx="3348037" cy="2771775"/>
          </a:xfrm>
          <a:custGeom>
            <a:avLst/>
            <a:gdLst>
              <a:gd name="T0" fmla="*/ 2147483647 w 2109"/>
              <a:gd name="T1" fmla="*/ 0 h 1746"/>
              <a:gd name="T2" fmla="*/ 2147483647 w 2109"/>
              <a:gd name="T3" fmla="*/ 2147483647 h 1746"/>
              <a:gd name="T4" fmla="*/ 2147483647 w 2109"/>
              <a:gd name="T5" fmla="*/ 2147483647 h 1746"/>
              <a:gd name="T6" fmla="*/ 2147483647 w 2109"/>
              <a:gd name="T7" fmla="*/ 2147483647 h 1746"/>
              <a:gd name="T8" fmla="*/ 2147483647 w 2109"/>
              <a:gd name="T9" fmla="*/ 2147483647 h 1746"/>
              <a:gd name="T10" fmla="*/ 2147483647 w 2109"/>
              <a:gd name="T11" fmla="*/ 2147483647 h 1746"/>
              <a:gd name="T12" fmla="*/ 2147483647 w 2109"/>
              <a:gd name="T13" fmla="*/ 2147483647 h 1746"/>
              <a:gd name="T14" fmla="*/ 0 60000 65536"/>
              <a:gd name="T15" fmla="*/ 0 60000 65536"/>
              <a:gd name="T16" fmla="*/ 0 60000 65536"/>
              <a:gd name="T17" fmla="*/ 0 60000 65536"/>
              <a:gd name="T18" fmla="*/ 0 60000 65536"/>
              <a:gd name="T19" fmla="*/ 0 60000 65536"/>
              <a:gd name="T20" fmla="*/ 0 60000 65536"/>
              <a:gd name="T21" fmla="*/ 0 w 2109"/>
              <a:gd name="T22" fmla="*/ 0 h 1746"/>
              <a:gd name="T23" fmla="*/ 2109 w 2109"/>
              <a:gd name="T24" fmla="*/ 1746 h 17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9" h="1746">
                <a:moveTo>
                  <a:pt x="453" y="0"/>
                </a:moveTo>
                <a:cubicBezTo>
                  <a:pt x="566" y="15"/>
                  <a:pt x="680" y="31"/>
                  <a:pt x="635" y="91"/>
                </a:cubicBezTo>
                <a:cubicBezTo>
                  <a:pt x="590" y="151"/>
                  <a:pt x="0" y="257"/>
                  <a:pt x="181" y="363"/>
                </a:cubicBezTo>
                <a:cubicBezTo>
                  <a:pt x="362" y="469"/>
                  <a:pt x="1436" y="620"/>
                  <a:pt x="1723" y="726"/>
                </a:cubicBezTo>
                <a:cubicBezTo>
                  <a:pt x="2010" y="832"/>
                  <a:pt x="2109" y="847"/>
                  <a:pt x="1905" y="998"/>
                </a:cubicBezTo>
                <a:cubicBezTo>
                  <a:pt x="1701" y="1149"/>
                  <a:pt x="748" y="1520"/>
                  <a:pt x="499" y="1633"/>
                </a:cubicBezTo>
                <a:cubicBezTo>
                  <a:pt x="250" y="1746"/>
                  <a:pt x="423" y="1671"/>
                  <a:pt x="408" y="1679"/>
                </a:cubicBezTo>
              </a:path>
            </a:pathLst>
          </a:custGeom>
          <a:noFill/>
          <a:ln w="9525">
            <a:solidFill>
              <a:schemeClr val="tx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OP-Q stage 3 ant.mpg">
            <a:hlinkClick r:id="" action="ppaction://media"/>
          </p:cNvPr>
          <p:cNvPicPr>
            <a:picLocks noRot="1" noChangeAspect="1"/>
          </p:cNvPicPr>
          <p:nvPr>
            <a:videoFile r:link="rId1"/>
          </p:nvPr>
        </p:nvPicPr>
        <p:blipFill>
          <a:blip r:embed="rId4" cstate="print"/>
          <a:stretch>
            <a:fillRect/>
          </a:stretch>
        </p:blipFill>
        <p:spPr>
          <a:xfrm>
            <a:off x="-723900" y="0"/>
            <a:ext cx="10287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repeatCount="indefinite"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81000"/>
            <a:ext cx="9144000" cy="1143000"/>
          </a:xfrm>
        </p:spPr>
        <p:txBody>
          <a:bodyPr/>
          <a:lstStyle/>
          <a:p>
            <a:r>
              <a:rPr lang="en-GB" sz="3600" smtClean="0"/>
              <a:t> </a:t>
            </a:r>
            <a:r>
              <a:rPr lang="en-GB" sz="4400" smtClean="0"/>
              <a:t>PFMT for POP-how might this work?</a:t>
            </a:r>
          </a:p>
        </p:txBody>
      </p:sp>
      <p:sp>
        <p:nvSpPr>
          <p:cNvPr id="6147" name="Rectangle 3"/>
          <p:cNvSpPr>
            <a:spLocks noGrp="1" noChangeArrowheads="1"/>
          </p:cNvSpPr>
          <p:nvPr>
            <p:ph type="body" idx="1"/>
          </p:nvPr>
        </p:nvSpPr>
        <p:spPr>
          <a:xfrm>
            <a:off x="304800" y="1676400"/>
            <a:ext cx="8229600" cy="4525963"/>
          </a:xfrm>
        </p:spPr>
        <p:txBody>
          <a:bodyPr/>
          <a:lstStyle/>
          <a:p>
            <a:pPr>
              <a:lnSpc>
                <a:spcPct val="90000"/>
              </a:lnSpc>
              <a:defRPr/>
            </a:pPr>
            <a:r>
              <a:rPr lang="en-GB" sz="2800" dirty="0" smtClean="0">
                <a:solidFill>
                  <a:schemeClr val="accent6"/>
                </a:solidFill>
              </a:rPr>
              <a:t>	</a:t>
            </a:r>
            <a:r>
              <a:rPr lang="en-GB" dirty="0" smtClean="0"/>
              <a:t>“patient may experience relief of 		symptoms”</a:t>
            </a:r>
          </a:p>
          <a:p>
            <a:pPr>
              <a:lnSpc>
                <a:spcPct val="90000"/>
              </a:lnSpc>
              <a:defRPr/>
            </a:pPr>
            <a:endParaRPr lang="en-GB" dirty="0" smtClean="0"/>
          </a:p>
          <a:p>
            <a:pPr>
              <a:lnSpc>
                <a:spcPct val="90000"/>
              </a:lnSpc>
              <a:defRPr/>
            </a:pPr>
            <a:r>
              <a:rPr lang="en-GB" dirty="0" smtClean="0"/>
              <a:t>	“may strengthen muscles and prepare 		patient for normal function after 			surgery”</a:t>
            </a:r>
          </a:p>
          <a:p>
            <a:pPr>
              <a:lnSpc>
                <a:spcPct val="90000"/>
              </a:lnSpc>
              <a:defRPr/>
            </a:pPr>
            <a:endParaRPr lang="en-GB" dirty="0" smtClean="0"/>
          </a:p>
          <a:p>
            <a:pPr>
              <a:lnSpc>
                <a:spcPct val="90000"/>
              </a:lnSpc>
              <a:defRPr/>
            </a:pPr>
            <a:r>
              <a:rPr lang="en-GB" dirty="0" smtClean="0"/>
              <a:t>	“if POP reduces by a PFM contraction 	this is a 	good indicator for </a:t>
            </a:r>
            <a:r>
              <a:rPr lang="en-GB" dirty="0" err="1" smtClean="0"/>
              <a:t>Kegels</a:t>
            </a:r>
            <a:r>
              <a:rPr lang="en-GB" dirty="0" smtClean="0"/>
              <a:t>”</a:t>
            </a:r>
          </a:p>
          <a:p>
            <a:pPr lvl="8">
              <a:lnSpc>
                <a:spcPct val="90000"/>
              </a:lnSpc>
              <a:buFontTx/>
              <a:buNone/>
              <a:defRPr/>
            </a:pPr>
            <a:r>
              <a:rPr lang="en-GB" sz="1600" dirty="0" smtClean="0"/>
              <a:t>	</a:t>
            </a:r>
          </a:p>
          <a:p>
            <a:pPr lvl="8">
              <a:lnSpc>
                <a:spcPct val="90000"/>
              </a:lnSpc>
              <a:buFontTx/>
              <a:buNone/>
              <a:defRPr/>
            </a:pPr>
            <a:r>
              <a:rPr lang="en-GB" sz="2400" dirty="0" smtClean="0"/>
              <a:t>Baden Walker 1992, </a:t>
            </a:r>
            <a:r>
              <a:rPr lang="en-GB" sz="2400" dirty="0" err="1" smtClean="0"/>
              <a:t>Kegel</a:t>
            </a:r>
            <a:r>
              <a:rPr lang="en-GB" sz="2400" dirty="0" smtClean="0"/>
              <a:t> 1948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981075"/>
            <a:ext cx="9144000" cy="1143000"/>
          </a:xfrm>
        </p:spPr>
        <p:txBody>
          <a:bodyPr/>
          <a:lstStyle/>
          <a:p>
            <a:r>
              <a:rPr lang="en-GB" sz="4400" smtClean="0"/>
              <a:t>PFMT for POP-how might this work?</a:t>
            </a:r>
            <a:r>
              <a:rPr lang="en-GB" sz="3600" smtClean="0"/>
              <a:t/>
            </a:r>
            <a:br>
              <a:rPr lang="en-GB" sz="3600" smtClean="0"/>
            </a:br>
            <a:endParaRPr lang="en-GB" sz="3600" smtClean="0"/>
          </a:p>
        </p:txBody>
      </p:sp>
      <p:sp>
        <p:nvSpPr>
          <p:cNvPr id="32771" name="Content Placeholder 2"/>
          <p:cNvSpPr>
            <a:spLocks noGrp="1"/>
          </p:cNvSpPr>
          <p:nvPr>
            <p:ph idx="1"/>
          </p:nvPr>
        </p:nvSpPr>
        <p:spPr>
          <a:xfrm>
            <a:off x="323850" y="1916113"/>
            <a:ext cx="8229600" cy="4525962"/>
          </a:xfrm>
        </p:spPr>
        <p:txBody>
          <a:bodyPr/>
          <a:lstStyle/>
          <a:p>
            <a:r>
              <a:rPr lang="en-GB" smtClean="0"/>
              <a:t>Hypertrophy of musculature by strength training and improve timing of contractions against increases in IAP</a:t>
            </a:r>
            <a:r>
              <a:rPr lang="en-GB" sz="2400" smtClean="0"/>
              <a:t>(Bo 2006)</a:t>
            </a:r>
          </a:p>
          <a:p>
            <a:r>
              <a:rPr lang="en-GB" smtClean="0"/>
              <a:t>Differences in PFM between women with and without POP (</a:t>
            </a:r>
            <a:r>
              <a:rPr lang="en-GB" sz="2400" smtClean="0"/>
              <a:t>DeLancey 2007, Borello-France 2007)</a:t>
            </a:r>
          </a:p>
          <a:p>
            <a:r>
              <a:rPr lang="en-GB" smtClean="0"/>
              <a:t>Differences in urogenital hiatus between women with and without POP </a:t>
            </a:r>
            <a:r>
              <a:rPr lang="en-GB" sz="2400" smtClean="0"/>
              <a:t>(DeLancey 1998, Athanasiou 2007, Dietz 2008)</a:t>
            </a:r>
          </a:p>
          <a:p>
            <a:r>
              <a:rPr lang="en-GB" smtClean="0"/>
              <a:t> Increase muscle volume, shorten muscle length, improve closure of urogenital hiatus </a:t>
            </a:r>
            <a:r>
              <a:rPr lang="en-GB" sz="2400" smtClean="0"/>
              <a:t>(Braekken 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FM cont (tumble) with organs b.mpg">
            <a:hlinkClick r:id="" action="ppaction://media"/>
          </p:cNvPr>
          <p:cNvPicPr>
            <a:picLocks noRot="1" noChangeAspect="1"/>
          </p:cNvPicPr>
          <p:nvPr>
            <a:videoFile r:link="rId1"/>
          </p:nvPr>
        </p:nvPicPr>
        <p:blipFill>
          <a:blip r:embed="rId4" cstate="print"/>
          <a:srcRect/>
          <a:stretch>
            <a:fillRect/>
          </a:stretch>
        </p:blipFill>
        <p:spPr bwMode="auto">
          <a:xfrm>
            <a:off x="2286000" y="1143000"/>
            <a:ext cx="4572000" cy="4572000"/>
          </a:xfrm>
          <a:prstGeom prst="rect">
            <a:avLst/>
          </a:prstGeom>
          <a:noFill/>
          <a:ln w="9525">
            <a:noFill/>
            <a:miter lim="800000"/>
            <a:headEnd/>
            <a:tailEnd/>
          </a:ln>
        </p:spPr>
      </p:pic>
      <p:pic>
        <p:nvPicPr>
          <p:cNvPr id="3" name="PFM cont (tumble) with organs b.mpg">
            <a:hlinkClick r:id="" action="ppaction://media"/>
          </p:cNvPr>
          <p:cNvPicPr>
            <a:picLocks noRot="1" noChangeAspect="1"/>
          </p:cNvPicPr>
          <p:nvPr>
            <a:videoFile r:link="rId1"/>
          </p:nvPr>
        </p:nvPicPr>
        <p:blipFill>
          <a:blip r:embed="rId4" cstate="print"/>
          <a:srcRect/>
          <a:stretch>
            <a:fillRect/>
          </a:stretch>
        </p:blipFill>
        <p:spPr bwMode="auto">
          <a:xfrm>
            <a:off x="2286000" y="1143000"/>
            <a:ext cx="4572000" cy="4572000"/>
          </a:xfrm>
          <a:prstGeom prst="rect">
            <a:avLst/>
          </a:prstGeom>
          <a:noFill/>
          <a:ln w="9525">
            <a:noFill/>
            <a:miter lim="800000"/>
            <a:headEnd/>
            <a:tailEnd/>
          </a:ln>
        </p:spPr>
      </p:pic>
      <p:pic>
        <p:nvPicPr>
          <p:cNvPr id="4" name="PFM cont (tumble) with organs b.mpg">
            <a:hlinkClick r:id="" action="ppaction://media"/>
          </p:cNvPr>
          <p:cNvPicPr>
            <a:picLocks noRot="1" noChangeAspect="1"/>
          </p:cNvPicPr>
          <p:nvPr>
            <a:videoFile r:link="rId1"/>
          </p:nvPr>
        </p:nvPicPr>
        <p:blipFill>
          <a:blip r:embed="rId4" cstate="print"/>
          <a:srcRect/>
          <a:stretch>
            <a:fillRect/>
          </a:stretch>
        </p:blipFill>
        <p:spPr bwMode="auto">
          <a:xfrm>
            <a:off x="2286000" y="1143000"/>
            <a:ext cx="45720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20" fill="hold"/>
                                        <p:tgtEl>
                                          <p:spTgt spid="2"/>
                                        </p:tgtEl>
                                      </p:cBhvr>
                                    </p:cmd>
                                  </p:childTnLst>
                                </p:cTn>
                              </p:par>
                            </p:childTnLst>
                          </p:cTn>
                        </p:par>
                        <p:par>
                          <p:cTn id="7" fill="hold">
                            <p:stCondLst>
                              <p:cond delay="3920"/>
                            </p:stCondLst>
                            <p:childTnLst>
                              <p:par>
                                <p:cTn id="8" presetID="1" presetClass="mediacall" presetSubtype="0" fill="hold" nodeType="afterEffect">
                                  <p:stCondLst>
                                    <p:cond delay="0"/>
                                  </p:stCondLst>
                                  <p:childTnLst>
                                    <p:cmd type="call" cmd="playFrom(0.0)">
                                      <p:cBhvr>
                                        <p:cTn id="9" dur="3920" fill="hold"/>
                                        <p:tgtEl>
                                          <p:spTgt spid="3"/>
                                        </p:tgtEl>
                                      </p:cBhvr>
                                    </p:cmd>
                                  </p:childTnLst>
                                </p:cTn>
                              </p:par>
                            </p:childTnLst>
                          </p:cTn>
                        </p:par>
                        <p:par>
                          <p:cTn id="10" fill="hold">
                            <p:stCondLst>
                              <p:cond delay="7840"/>
                            </p:stCondLst>
                            <p:childTnLst>
                              <p:par>
                                <p:cTn id="11" presetID="1" presetClass="mediacall" presetSubtype="0" fill="hold" nodeType="afterEffect">
                                  <p:stCondLst>
                                    <p:cond delay="0"/>
                                  </p:stCondLst>
                                  <p:childTnLst>
                                    <p:cmd type="call" cmd="playFrom(0.0)">
                                      <p:cBhvr>
                                        <p:cTn id="12" dur="39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13" repeatCount="indefinite" fill="hold" display="0">
                  <p:stCondLst>
                    <p:cond delay="indefinite"/>
                  </p:stCondLst>
                  <p:endCondLst>
                    <p:cond evt="onNext" delay="0">
                      <p:tgtEl>
                        <p:sldTgt/>
                      </p:tgtEl>
                    </p:cond>
                    <p:cond evt="onPrev" delay="0">
                      <p:tgtEl>
                        <p:sldTgt/>
                      </p:tgtEl>
                    </p:cond>
                  </p:end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video>
              <p:cMediaNode>
                <p:cTn id="19" fill="hold" display="0">
                  <p:stCondLst>
                    <p:cond delay="indefinite"/>
                  </p:stCondLst>
                  <p:endCondLst>
                    <p:cond evt="onNext" delay="0">
                      <p:tgtEl>
                        <p:sldTgt/>
                      </p:tgtEl>
                    </p:cond>
                    <p:cond evt="onPrev" delay="0">
                      <p:tgtEl>
                        <p:sldTgt/>
                      </p:tgtEl>
                    </p:cond>
                  </p:endCondLst>
                </p:cTn>
                <p:tgtEl>
                  <p:spTgt spid="3"/>
                </p:tgtEl>
              </p:cMediaNode>
            </p:video>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3"/>
                                        </p:tgtEl>
                                      </p:cBhvr>
                                    </p:cmd>
                                  </p:childTnLst>
                                </p:cTn>
                              </p:par>
                            </p:childTnLst>
                          </p:cTn>
                        </p:par>
                      </p:childTnLst>
                    </p:cTn>
                  </p:par>
                </p:childTnLst>
              </p:cTn>
              <p:nextCondLst>
                <p:cond evt="onClick" delay="0">
                  <p:tgtEl>
                    <p:spTgt spid="3"/>
                  </p:tgtEl>
                </p:cond>
              </p:nextCondLst>
            </p:seq>
            <p:video>
              <p:cMediaNode>
                <p:cTn id="25" fill="hold" display="0">
                  <p:stCondLst>
                    <p:cond delay="indefinite"/>
                  </p:stCondLst>
                  <p:endCondLst>
                    <p:cond evt="onNext" delay="0">
                      <p:tgtEl>
                        <p:sldTgt/>
                      </p:tgtEl>
                    </p:cond>
                    <p:cond evt="onPrev" delay="0">
                      <p:tgtEl>
                        <p:sldTgt/>
                      </p:tgtEl>
                    </p:cond>
                  </p:endCondLst>
                </p:cTn>
                <p:tgtEl>
                  <p:spTgt spid="4"/>
                </p:tgtEl>
              </p:cMediaNode>
            </p:vide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457200"/>
            <a:ext cx="9239250" cy="4733925"/>
          </a:xfrm>
          <a:prstGeom prst="rect">
            <a:avLst/>
          </a:prstGeom>
          <a:noFill/>
          <a:ln w="9525">
            <a:noFill/>
            <a:miter lim="800000"/>
            <a:headEnd/>
            <a:tailEnd/>
          </a:ln>
        </p:spPr>
      </p:pic>
      <p:sp>
        <p:nvSpPr>
          <p:cNvPr id="3" name="TextBox 2"/>
          <p:cNvSpPr txBox="1"/>
          <p:nvPr/>
        </p:nvSpPr>
        <p:spPr>
          <a:xfrm>
            <a:off x="304800" y="6248400"/>
            <a:ext cx="8441735" cy="338554"/>
          </a:xfrm>
          <a:prstGeom prst="rect">
            <a:avLst/>
          </a:prstGeom>
          <a:noFill/>
        </p:spPr>
        <p:txBody>
          <a:bodyPr wrap="none" rtlCol="0">
            <a:spAutoFit/>
          </a:bodyPr>
          <a:lstStyle/>
          <a:p>
            <a:r>
              <a:rPr lang="en-GB" sz="1600" dirty="0" err="1" smtClean="0">
                <a:solidFill>
                  <a:schemeClr val="accent6"/>
                </a:solidFill>
              </a:rPr>
              <a:t>Lein</a:t>
            </a:r>
            <a:r>
              <a:rPr lang="en-GB" sz="1600" dirty="0" smtClean="0">
                <a:solidFill>
                  <a:schemeClr val="accent6"/>
                </a:solidFill>
              </a:rPr>
              <a:t> et al (2004) MRI showing </a:t>
            </a:r>
            <a:r>
              <a:rPr lang="en-GB" sz="1600" dirty="0" err="1" smtClean="0">
                <a:solidFill>
                  <a:schemeClr val="accent6"/>
                </a:solidFill>
              </a:rPr>
              <a:t>pubovisceral</a:t>
            </a:r>
            <a:r>
              <a:rPr lang="en-GB" sz="1600" dirty="0" smtClean="0">
                <a:solidFill>
                  <a:schemeClr val="accent6"/>
                </a:solidFill>
              </a:rPr>
              <a:t> muscle damage (with permission from authors)</a:t>
            </a:r>
            <a:endParaRPr lang="en-GB" sz="1600" dirty="0">
              <a:solidFill>
                <a:schemeClr val="accent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00063" y="360363"/>
            <a:ext cx="8229600" cy="1139825"/>
          </a:xfrm>
        </p:spPr>
        <p:txBody>
          <a:bodyPr/>
          <a:lstStyle/>
          <a:p>
            <a:pPr eaLnBrk="1" hangingPunct="1"/>
            <a:r>
              <a:rPr lang="en-GB" smtClean="0"/>
              <a:t>Research aim</a:t>
            </a:r>
          </a:p>
        </p:txBody>
      </p:sp>
      <p:sp>
        <p:nvSpPr>
          <p:cNvPr id="1028" name="Rectangle 3"/>
          <p:cNvSpPr>
            <a:spLocks noGrp="1" noChangeArrowheads="1"/>
          </p:cNvSpPr>
          <p:nvPr>
            <p:ph type="body" sz="half" idx="1"/>
          </p:nvPr>
        </p:nvSpPr>
        <p:spPr>
          <a:xfrm>
            <a:off x="457200" y="1635125"/>
            <a:ext cx="8218488" cy="4530725"/>
          </a:xfrm>
        </p:spPr>
        <p:txBody>
          <a:bodyPr/>
          <a:lstStyle/>
          <a:p>
            <a:pPr eaLnBrk="1" hangingPunct="1"/>
            <a:r>
              <a:rPr lang="en-GB" smtClean="0"/>
              <a:t>To determine the effectiveness and cost-effectiveness of pelvic floor muscle training in the management of pelvic organ prolapse</a:t>
            </a:r>
          </a:p>
          <a:p>
            <a:pPr lvl="1" eaLnBrk="1" hangingPunct="1"/>
            <a:r>
              <a:rPr lang="en-GB" smtClean="0"/>
              <a:t>effective in reducing prolapse symptoms, severity and need for further treatment, and is it cost-effective?</a:t>
            </a:r>
          </a:p>
          <a:p>
            <a:pPr eaLnBrk="1" hangingPunct="1"/>
            <a:r>
              <a:rPr lang="en-GB" smtClean="0"/>
              <a:t>Population: newly diagnosed women with POP-Q stage I, II or III prolapse of any type</a:t>
            </a:r>
          </a:p>
          <a:p>
            <a:pPr lvl="1" eaLnBrk="1" hangingPunct="1"/>
            <a:r>
              <a:rPr lang="en-GB" smtClean="0"/>
              <a:t>Prolapse symptoms primary complaint</a:t>
            </a:r>
          </a:p>
          <a:p>
            <a:pPr lvl="1" eaLnBrk="1" hangingPunct="1"/>
            <a:r>
              <a:rPr lang="en-GB" smtClean="0"/>
              <a:t>Not pregnant or &lt; 6 months post-natal</a:t>
            </a:r>
          </a:p>
        </p:txBody>
      </p:sp>
      <p:graphicFrame>
        <p:nvGraphicFramePr>
          <p:cNvPr id="288776" name="Object 8"/>
          <p:cNvGraphicFramePr>
            <a:graphicFrameLocks noChangeAspect="1"/>
          </p:cNvGraphicFramePr>
          <p:nvPr/>
        </p:nvGraphicFramePr>
        <p:xfrm>
          <a:off x="7004050" y="4370388"/>
          <a:ext cx="1625600" cy="2298700"/>
        </p:xfrm>
        <a:graphic>
          <a:graphicData uri="http://schemas.openxmlformats.org/presentationml/2006/ole">
            <p:oleObj spid="_x0000_s1026" name="Acrobat Document" r:id="rId4" imgW="5668166" imgH="8019048" progId="AcroExch.Document.11">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4" name="Oval 18"/>
          <p:cNvSpPr>
            <a:spLocks noChangeArrowheads="1"/>
          </p:cNvSpPr>
          <p:nvPr/>
        </p:nvSpPr>
        <p:spPr bwMode="auto">
          <a:xfrm>
            <a:off x="1763713" y="5876925"/>
            <a:ext cx="5472112" cy="504825"/>
          </a:xfrm>
          <a:prstGeom prst="ellipse">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6200000" scaled="1"/>
            <a:tileRect/>
          </a:gradFill>
          <a:ln w="9525">
            <a:solidFill>
              <a:schemeClr val="tx1"/>
            </a:solidFill>
            <a:round/>
            <a:headEnd/>
            <a:tailEnd/>
          </a:ln>
        </p:spPr>
        <p:txBody>
          <a:bodyPr wrap="none" anchor="ctr"/>
          <a:lstStyle/>
          <a:p>
            <a:pPr>
              <a:defRPr/>
            </a:pPr>
            <a:endParaRPr lang="en-US">
              <a:latin typeface="Arial" pitchFamily="34" charset="0"/>
              <a:cs typeface="Arial" pitchFamily="34" charset="0"/>
            </a:endParaRPr>
          </a:p>
        </p:txBody>
      </p:sp>
      <p:sp>
        <p:nvSpPr>
          <p:cNvPr id="25603" name="Oval 17"/>
          <p:cNvSpPr>
            <a:spLocks noChangeArrowheads="1"/>
          </p:cNvSpPr>
          <p:nvPr/>
        </p:nvSpPr>
        <p:spPr bwMode="auto">
          <a:xfrm>
            <a:off x="1042988" y="4797425"/>
            <a:ext cx="7200900" cy="792163"/>
          </a:xfrm>
          <a:prstGeom prst="ellipse">
            <a:avLst/>
          </a:prstGeom>
          <a:gradFill rotWithShape="1">
            <a:gsLst>
              <a:gs pos="0">
                <a:srgbClr val="FFDE80"/>
              </a:gs>
              <a:gs pos="50000">
                <a:srgbClr val="FFE8B3"/>
              </a:gs>
              <a:gs pos="100000">
                <a:srgbClr val="FFF3DA"/>
              </a:gs>
            </a:gsLst>
            <a:lin ang="16200000" scaled="1"/>
          </a:gradFill>
          <a:ln w="9525">
            <a:solidFill>
              <a:schemeClr val="tx1"/>
            </a:solidFill>
            <a:round/>
            <a:headEnd/>
            <a:tailEnd/>
          </a:ln>
        </p:spPr>
        <p:txBody>
          <a:bodyPr wrap="none" anchor="ctr"/>
          <a:lstStyle/>
          <a:p>
            <a:pPr algn="ctr"/>
            <a:endParaRPr lang="en-US">
              <a:solidFill>
                <a:srgbClr val="000066"/>
              </a:solidFill>
            </a:endParaRPr>
          </a:p>
        </p:txBody>
      </p:sp>
      <p:sp>
        <p:nvSpPr>
          <p:cNvPr id="14356" name="Rectangle 20"/>
          <p:cNvSpPr>
            <a:spLocks noChangeArrowheads="1"/>
          </p:cNvSpPr>
          <p:nvPr/>
        </p:nvSpPr>
        <p:spPr bwMode="auto">
          <a:xfrm>
            <a:off x="5435600" y="4292600"/>
            <a:ext cx="2808288" cy="431800"/>
          </a:xfrm>
          <a:custGeom>
            <a:avLst/>
            <a:gdLst>
              <a:gd name="connsiteX0" fmla="*/ 0 w 2736304"/>
              <a:gd name="connsiteY0" fmla="*/ 0 h 431800"/>
              <a:gd name="connsiteX1" fmla="*/ 2736304 w 2736304"/>
              <a:gd name="connsiteY1" fmla="*/ 0 h 431800"/>
              <a:gd name="connsiteX2" fmla="*/ 2736304 w 2736304"/>
              <a:gd name="connsiteY2" fmla="*/ 431800 h 431800"/>
              <a:gd name="connsiteX3" fmla="*/ 0 w 2736304"/>
              <a:gd name="connsiteY3" fmla="*/ 431800 h 431800"/>
              <a:gd name="connsiteX4" fmla="*/ 0 w 2736304"/>
              <a:gd name="connsiteY4" fmla="*/ 0 h 43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304" h="431800">
                <a:moveTo>
                  <a:pt x="0" y="0"/>
                </a:moveTo>
                <a:lnTo>
                  <a:pt x="2736304" y="0"/>
                </a:lnTo>
                <a:lnTo>
                  <a:pt x="2736304" y="431800"/>
                </a:lnTo>
                <a:lnTo>
                  <a:pt x="0" y="431800"/>
                </a:lnTo>
                <a:lnTo>
                  <a:pt x="0" y="0"/>
                </a:lnTo>
                <a:close/>
              </a:path>
            </a:pathLst>
          </a:cu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6200000" scaled="1"/>
            <a:tileRect/>
          </a:grad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14355" name="Rectangle 19"/>
          <p:cNvSpPr>
            <a:spLocks noChangeArrowheads="1"/>
          </p:cNvSpPr>
          <p:nvPr/>
        </p:nvSpPr>
        <p:spPr bwMode="auto">
          <a:xfrm>
            <a:off x="1042988" y="4292600"/>
            <a:ext cx="3960812" cy="43180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6200000" scaled="1"/>
            <a:tileRect/>
          </a:gradFill>
          <a:ln w="9525">
            <a:solidFill>
              <a:schemeClr val="tx1"/>
            </a:solidFill>
            <a:miter lim="800000"/>
            <a:headEnd/>
            <a:tailEnd/>
          </a:ln>
        </p:spPr>
        <p:txBody>
          <a:bodyPr wrap="none" anchor="ctr"/>
          <a:lstStyle/>
          <a:p>
            <a:pPr>
              <a:defRPr/>
            </a:pPr>
            <a:endParaRPr lang="en-US">
              <a:latin typeface="Arial" pitchFamily="34" charset="0"/>
              <a:cs typeface="Arial" pitchFamily="34" charset="0"/>
            </a:endParaRPr>
          </a:p>
        </p:txBody>
      </p:sp>
      <p:sp>
        <p:nvSpPr>
          <p:cNvPr id="25606" name="Oval 16"/>
          <p:cNvSpPr>
            <a:spLocks noChangeArrowheads="1"/>
          </p:cNvSpPr>
          <p:nvPr/>
        </p:nvSpPr>
        <p:spPr bwMode="auto">
          <a:xfrm>
            <a:off x="1042988" y="3429000"/>
            <a:ext cx="7200900" cy="647700"/>
          </a:xfrm>
          <a:prstGeom prst="ellipse">
            <a:avLst/>
          </a:prstGeom>
          <a:gradFill rotWithShape="1">
            <a:gsLst>
              <a:gs pos="0">
                <a:srgbClr val="FFDE80"/>
              </a:gs>
              <a:gs pos="50000">
                <a:srgbClr val="FFE8B3"/>
              </a:gs>
              <a:gs pos="100000">
                <a:srgbClr val="FFF3DA"/>
              </a:gs>
            </a:gsLst>
            <a:lin ang="16200000" scaled="1"/>
          </a:gradFill>
          <a:ln w="9525">
            <a:solidFill>
              <a:schemeClr val="tx1"/>
            </a:solidFill>
            <a:round/>
            <a:headEnd/>
            <a:tailEnd/>
          </a:ln>
        </p:spPr>
        <p:txBody>
          <a:bodyPr wrap="none" anchor="ctr"/>
          <a:lstStyle/>
          <a:p>
            <a:endParaRPr lang="en-US"/>
          </a:p>
        </p:txBody>
      </p:sp>
      <p:sp>
        <p:nvSpPr>
          <p:cNvPr id="14351" name="Oval 15"/>
          <p:cNvSpPr>
            <a:spLocks noChangeArrowheads="1"/>
          </p:cNvSpPr>
          <p:nvPr/>
        </p:nvSpPr>
        <p:spPr bwMode="auto">
          <a:xfrm flipV="1">
            <a:off x="1042988" y="2852738"/>
            <a:ext cx="7200900" cy="431800"/>
          </a:xfrm>
          <a:prstGeom prst="ellipse">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6200000" scaled="1"/>
            <a:tileRect/>
          </a:gradFill>
          <a:ln w="9525">
            <a:solidFill>
              <a:schemeClr val="tx1"/>
            </a:solidFill>
            <a:round/>
            <a:headEnd/>
            <a:tailEnd/>
          </a:ln>
        </p:spPr>
        <p:txBody>
          <a:bodyPr wrap="none" anchor="ctr"/>
          <a:lstStyle/>
          <a:p>
            <a:pPr>
              <a:defRPr/>
            </a:pPr>
            <a:endParaRPr lang="en-US">
              <a:latin typeface="Arial" pitchFamily="34" charset="0"/>
              <a:cs typeface="Arial" pitchFamily="34" charset="0"/>
            </a:endParaRPr>
          </a:p>
        </p:txBody>
      </p:sp>
      <p:sp>
        <p:nvSpPr>
          <p:cNvPr id="25608" name="Oval 14"/>
          <p:cNvSpPr>
            <a:spLocks noChangeArrowheads="1"/>
          </p:cNvSpPr>
          <p:nvPr/>
        </p:nvSpPr>
        <p:spPr bwMode="auto">
          <a:xfrm>
            <a:off x="1042988" y="2060575"/>
            <a:ext cx="7200900" cy="647700"/>
          </a:xfrm>
          <a:prstGeom prst="ellipse">
            <a:avLst/>
          </a:prstGeom>
          <a:gradFill rotWithShape="1">
            <a:gsLst>
              <a:gs pos="0">
                <a:srgbClr val="FFDE80"/>
              </a:gs>
              <a:gs pos="50000">
                <a:srgbClr val="FFE8B3"/>
              </a:gs>
              <a:gs pos="100000">
                <a:srgbClr val="FFF3DA"/>
              </a:gs>
            </a:gsLst>
            <a:lin ang="16200000" scaled="1"/>
          </a:gradFill>
          <a:ln w="9525">
            <a:solidFill>
              <a:schemeClr val="tx1"/>
            </a:solidFill>
            <a:round/>
            <a:headEnd/>
            <a:tailEnd/>
          </a:ln>
        </p:spPr>
        <p:txBody>
          <a:bodyPr wrap="none" anchor="ctr"/>
          <a:lstStyle/>
          <a:p>
            <a:endParaRPr lang="en-US"/>
          </a:p>
        </p:txBody>
      </p:sp>
      <p:sp>
        <p:nvSpPr>
          <p:cNvPr id="14349" name="Oval 13"/>
          <p:cNvSpPr>
            <a:spLocks noChangeArrowheads="1"/>
          </p:cNvSpPr>
          <p:nvPr/>
        </p:nvSpPr>
        <p:spPr bwMode="auto">
          <a:xfrm>
            <a:off x="2339975" y="1484313"/>
            <a:ext cx="4464050" cy="431800"/>
          </a:xfrm>
          <a:prstGeom prst="ellipse">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6200000" scaled="1"/>
            <a:tileRect/>
          </a:gradFill>
          <a:ln w="9525">
            <a:solidFill>
              <a:schemeClr val="tx1"/>
            </a:solidFill>
            <a:round/>
            <a:headEnd/>
            <a:tailEnd/>
          </a:ln>
        </p:spPr>
        <p:txBody>
          <a:bodyPr wrap="none" anchor="ctr"/>
          <a:lstStyle/>
          <a:p>
            <a:pPr>
              <a:defRPr/>
            </a:pPr>
            <a:endParaRPr lang="en-US">
              <a:latin typeface="Arial" pitchFamily="34" charset="0"/>
              <a:cs typeface="Arial" pitchFamily="34" charset="0"/>
            </a:endParaRPr>
          </a:p>
        </p:txBody>
      </p:sp>
      <p:sp>
        <p:nvSpPr>
          <p:cNvPr id="25610" name="Oval 12"/>
          <p:cNvSpPr>
            <a:spLocks noChangeArrowheads="1"/>
          </p:cNvSpPr>
          <p:nvPr/>
        </p:nvSpPr>
        <p:spPr bwMode="auto">
          <a:xfrm>
            <a:off x="2339975" y="908050"/>
            <a:ext cx="4535488" cy="433388"/>
          </a:xfrm>
          <a:prstGeom prst="ellipse">
            <a:avLst/>
          </a:prstGeom>
          <a:gradFill rotWithShape="1">
            <a:gsLst>
              <a:gs pos="0">
                <a:srgbClr val="FFDE80"/>
              </a:gs>
              <a:gs pos="50000">
                <a:srgbClr val="FFE8B3"/>
              </a:gs>
              <a:gs pos="100000">
                <a:srgbClr val="FFF3DA"/>
              </a:gs>
            </a:gsLst>
            <a:lin ang="16200000" scaled="1"/>
          </a:gradFill>
          <a:ln w="9525">
            <a:solidFill>
              <a:schemeClr val="tx1"/>
            </a:solidFill>
            <a:round/>
            <a:headEnd/>
            <a:tailEnd/>
          </a:ln>
        </p:spPr>
        <p:txBody>
          <a:bodyPr wrap="none" anchor="ctr"/>
          <a:lstStyle/>
          <a:p>
            <a:endParaRPr lang="en-US" b="1"/>
          </a:p>
        </p:txBody>
      </p:sp>
      <p:sp>
        <p:nvSpPr>
          <p:cNvPr id="14338" name="Text Box 2"/>
          <p:cNvSpPr txBox="1">
            <a:spLocks noChangeArrowheads="1"/>
          </p:cNvSpPr>
          <p:nvPr/>
        </p:nvSpPr>
        <p:spPr bwMode="auto">
          <a:xfrm>
            <a:off x="250825" y="249238"/>
            <a:ext cx="1987550" cy="1446212"/>
          </a:xfrm>
          <a:prstGeom prst="rect">
            <a:avLst/>
          </a:prstGeom>
          <a:noFill/>
          <a:ln w="9525">
            <a:noFill/>
            <a:miter lim="800000"/>
            <a:headEnd/>
            <a:tailEnd/>
          </a:ln>
        </p:spPr>
        <p:txBody>
          <a:bodyPr wrap="none">
            <a:spAutoFit/>
          </a:bodyPr>
          <a:lstStyle/>
          <a:p>
            <a:pPr>
              <a:defRPr/>
            </a:pPr>
            <a:r>
              <a:rPr lang="en-GB" sz="4400" dirty="0">
                <a:solidFill>
                  <a:schemeClr val="bg2">
                    <a:lumMod val="10000"/>
                  </a:schemeClr>
                </a:solidFill>
                <a:latin typeface="+mn-lt"/>
                <a:cs typeface="Arial" pitchFamily="34" charset="0"/>
              </a:rPr>
              <a:t>Trial</a:t>
            </a:r>
          </a:p>
          <a:p>
            <a:pPr>
              <a:defRPr/>
            </a:pPr>
            <a:r>
              <a:rPr lang="en-GB" sz="4400" dirty="0">
                <a:solidFill>
                  <a:schemeClr val="bg2">
                    <a:lumMod val="10000"/>
                  </a:schemeClr>
                </a:solidFill>
                <a:latin typeface="+mn-lt"/>
                <a:cs typeface="Arial" pitchFamily="34" charset="0"/>
              </a:rPr>
              <a:t>process</a:t>
            </a:r>
            <a:endParaRPr lang="en-US" sz="4400" dirty="0">
              <a:solidFill>
                <a:schemeClr val="bg2">
                  <a:lumMod val="10000"/>
                </a:schemeClr>
              </a:solidFill>
              <a:latin typeface="+mn-lt"/>
              <a:cs typeface="Arial" pitchFamily="34" charset="0"/>
            </a:endParaRPr>
          </a:p>
        </p:txBody>
      </p:sp>
      <p:sp>
        <p:nvSpPr>
          <p:cNvPr id="25612" name="Text Box 3"/>
          <p:cNvSpPr txBox="1">
            <a:spLocks noChangeArrowheads="1"/>
          </p:cNvSpPr>
          <p:nvPr/>
        </p:nvSpPr>
        <p:spPr bwMode="auto">
          <a:xfrm>
            <a:off x="2355850" y="1114425"/>
            <a:ext cx="2792413" cy="366713"/>
          </a:xfrm>
          <a:prstGeom prst="rect">
            <a:avLst/>
          </a:prstGeom>
          <a:noFill/>
          <a:ln w="9525">
            <a:noFill/>
            <a:miter lim="800000"/>
            <a:headEnd/>
            <a:tailEnd/>
          </a:ln>
        </p:spPr>
        <p:txBody>
          <a:bodyPr>
            <a:spAutoFit/>
          </a:bodyPr>
          <a:lstStyle/>
          <a:p>
            <a:pPr>
              <a:spcBef>
                <a:spcPct val="50000"/>
              </a:spcBef>
            </a:pPr>
            <a:endParaRPr lang="en-US"/>
          </a:p>
        </p:txBody>
      </p:sp>
      <p:sp>
        <p:nvSpPr>
          <p:cNvPr id="14340" name="Rectangle 4"/>
          <p:cNvSpPr>
            <a:spLocks noChangeArrowheads="1"/>
          </p:cNvSpPr>
          <p:nvPr/>
        </p:nvSpPr>
        <p:spPr bwMode="auto">
          <a:xfrm>
            <a:off x="1042988" y="981075"/>
            <a:ext cx="7199312" cy="5632450"/>
          </a:xfrm>
          <a:prstGeom prst="rect">
            <a:avLst/>
          </a:prstGeom>
          <a:noFill/>
          <a:ln w="9525">
            <a:noFill/>
            <a:miter lim="800000"/>
            <a:headEnd/>
            <a:tailEnd/>
          </a:ln>
        </p:spPr>
        <p:txBody>
          <a:bodyPr anchor="ctr">
            <a:spAutoFit/>
          </a:bodyPr>
          <a:lstStyle/>
          <a:p>
            <a:pPr algn="ctr">
              <a:defRPr/>
            </a:pPr>
            <a:r>
              <a:rPr lang="en-GB" b="1" dirty="0">
                <a:solidFill>
                  <a:schemeClr val="bg2">
                    <a:lumMod val="10000"/>
                  </a:schemeClr>
                </a:solidFill>
                <a:latin typeface="+mn-lt"/>
                <a:cs typeface="Arial" pitchFamily="34" charset="0"/>
              </a:rPr>
              <a:t>New outpatient notes screened</a:t>
            </a:r>
          </a:p>
          <a:p>
            <a:pPr algn="ctr">
              <a:defRPr/>
            </a:pPr>
            <a:endParaRPr lang="en-GB" dirty="0">
              <a:solidFill>
                <a:schemeClr val="bg2">
                  <a:lumMod val="10000"/>
                </a:schemeClr>
              </a:solidFill>
              <a:latin typeface="Century Gothic" pitchFamily="34" charset="0"/>
              <a:cs typeface="Arial" pitchFamily="34" charset="0"/>
            </a:endParaRPr>
          </a:p>
          <a:p>
            <a:pPr algn="ctr">
              <a:defRPr/>
            </a:pPr>
            <a:r>
              <a:rPr lang="en-GB" b="1" dirty="0">
                <a:solidFill>
                  <a:schemeClr val="bg2">
                    <a:lumMod val="10000"/>
                  </a:schemeClr>
                </a:solidFill>
                <a:latin typeface="+mn-lt"/>
                <a:cs typeface="Arial" pitchFamily="34" charset="0"/>
              </a:rPr>
              <a:t>Woman attends clinic</a:t>
            </a:r>
          </a:p>
          <a:p>
            <a:pPr algn="ctr">
              <a:defRPr/>
            </a:pPr>
            <a:endParaRPr lang="en-GB" b="1" dirty="0">
              <a:solidFill>
                <a:schemeClr val="bg2">
                  <a:lumMod val="10000"/>
                </a:schemeClr>
              </a:solidFill>
              <a:latin typeface="Century Gothic" pitchFamily="34" charset="0"/>
              <a:cs typeface="Arial" pitchFamily="34" charset="0"/>
            </a:endParaRPr>
          </a:p>
          <a:p>
            <a:pPr algn="ctr">
              <a:defRPr/>
            </a:pPr>
            <a:r>
              <a:rPr lang="en-GB" b="1" dirty="0" err="1">
                <a:solidFill>
                  <a:schemeClr val="bg2">
                    <a:lumMod val="10000"/>
                  </a:schemeClr>
                </a:solidFill>
                <a:latin typeface="+mn-lt"/>
                <a:cs typeface="Arial" pitchFamily="34" charset="0"/>
              </a:rPr>
              <a:t>Gynae</a:t>
            </a:r>
            <a:r>
              <a:rPr lang="en-GB" b="1" dirty="0">
                <a:solidFill>
                  <a:schemeClr val="bg2">
                    <a:lumMod val="10000"/>
                  </a:schemeClr>
                </a:solidFill>
                <a:latin typeface="+mn-lt"/>
                <a:cs typeface="Arial" pitchFamily="34" charset="0"/>
              </a:rPr>
              <a:t>. assesses </a:t>
            </a:r>
            <a:r>
              <a:rPr lang="en-GB" b="1" dirty="0" err="1">
                <a:solidFill>
                  <a:schemeClr val="bg2">
                    <a:lumMod val="10000"/>
                  </a:schemeClr>
                </a:solidFill>
                <a:latin typeface="+mn-lt"/>
                <a:cs typeface="Arial" pitchFamily="34" charset="0"/>
              </a:rPr>
              <a:t>prolapse</a:t>
            </a:r>
            <a:r>
              <a:rPr lang="en-GB" b="1" dirty="0">
                <a:solidFill>
                  <a:schemeClr val="bg2">
                    <a:lumMod val="10000"/>
                  </a:schemeClr>
                </a:solidFill>
                <a:latin typeface="+mn-lt"/>
                <a:cs typeface="Arial" pitchFamily="34" charset="0"/>
              </a:rPr>
              <a:t>, completes GAF-A, </a:t>
            </a:r>
          </a:p>
          <a:p>
            <a:pPr algn="ctr">
              <a:defRPr/>
            </a:pPr>
            <a:r>
              <a:rPr lang="en-GB" b="1" dirty="0">
                <a:solidFill>
                  <a:schemeClr val="bg2">
                    <a:lumMod val="10000"/>
                  </a:schemeClr>
                </a:solidFill>
                <a:latin typeface="+mn-lt"/>
                <a:cs typeface="Arial" pitchFamily="34" charset="0"/>
              </a:rPr>
              <a:t>gives Patient Information Leaflet</a:t>
            </a:r>
          </a:p>
          <a:p>
            <a:pPr algn="ctr">
              <a:defRPr/>
            </a:pPr>
            <a:endParaRPr lang="en-GB" b="1" dirty="0">
              <a:solidFill>
                <a:schemeClr val="bg2">
                  <a:lumMod val="10000"/>
                </a:schemeClr>
              </a:solidFill>
              <a:latin typeface="Century Gothic" pitchFamily="34" charset="0"/>
              <a:cs typeface="Arial" pitchFamily="34" charset="0"/>
            </a:endParaRPr>
          </a:p>
          <a:p>
            <a:pPr algn="ctr">
              <a:defRPr/>
            </a:pPr>
            <a:r>
              <a:rPr lang="en-GB" b="1" dirty="0">
                <a:solidFill>
                  <a:schemeClr val="bg2">
                    <a:lumMod val="10000"/>
                  </a:schemeClr>
                </a:solidFill>
                <a:latin typeface="+mn-lt"/>
                <a:cs typeface="Arial" pitchFamily="34" charset="0"/>
              </a:rPr>
              <a:t>Eligible, agreeable women contacted by Trial Office</a:t>
            </a:r>
          </a:p>
          <a:p>
            <a:pPr algn="ctr">
              <a:defRPr/>
            </a:pPr>
            <a:endParaRPr lang="en-GB" b="1" dirty="0">
              <a:solidFill>
                <a:schemeClr val="bg2">
                  <a:lumMod val="10000"/>
                </a:schemeClr>
              </a:solidFill>
              <a:latin typeface="Century Gothic" pitchFamily="34" charset="0"/>
              <a:cs typeface="Arial" pitchFamily="34" charset="0"/>
            </a:endParaRPr>
          </a:p>
          <a:p>
            <a:pPr algn="ctr">
              <a:defRPr/>
            </a:pPr>
            <a:r>
              <a:rPr lang="en-GB" b="1" dirty="0">
                <a:solidFill>
                  <a:schemeClr val="bg2">
                    <a:lumMod val="10000"/>
                  </a:schemeClr>
                </a:solidFill>
                <a:latin typeface="+mn-lt"/>
                <a:cs typeface="Arial" pitchFamily="34" charset="0"/>
              </a:rPr>
              <a:t>Consenting women complete baseline questionnaire</a:t>
            </a:r>
          </a:p>
          <a:p>
            <a:pPr algn="ctr">
              <a:defRPr/>
            </a:pPr>
            <a:r>
              <a:rPr lang="en-GB" b="1" dirty="0">
                <a:solidFill>
                  <a:schemeClr val="bg2">
                    <a:lumMod val="10000"/>
                  </a:schemeClr>
                </a:solidFill>
                <a:latin typeface="+mn-lt"/>
                <a:cs typeface="Arial" pitchFamily="34" charset="0"/>
              </a:rPr>
              <a:t>and are randomised</a:t>
            </a:r>
          </a:p>
          <a:p>
            <a:pPr algn="ctr">
              <a:defRPr/>
            </a:pPr>
            <a:endParaRPr lang="en-GB" b="1" dirty="0">
              <a:solidFill>
                <a:schemeClr val="bg2">
                  <a:lumMod val="10000"/>
                </a:schemeClr>
              </a:solidFill>
              <a:latin typeface="Century Gothic" pitchFamily="34" charset="0"/>
              <a:cs typeface="Arial" pitchFamily="34" charset="0"/>
            </a:endParaRPr>
          </a:p>
          <a:p>
            <a:pPr algn="ctr">
              <a:defRPr/>
            </a:pPr>
            <a:r>
              <a:rPr lang="en-GB" b="1" dirty="0">
                <a:solidFill>
                  <a:schemeClr val="bg2">
                    <a:lumMod val="10000"/>
                  </a:schemeClr>
                </a:solidFill>
                <a:latin typeface="+mn-lt"/>
                <a:cs typeface="Arial" pitchFamily="34" charset="0"/>
              </a:rPr>
              <a:t>PFMT (appoint at 0, 2, 6, 11 &amp; 16 wks)  or  control (lifestyle leaflet) </a:t>
            </a:r>
          </a:p>
          <a:p>
            <a:pPr algn="ctr">
              <a:defRPr/>
            </a:pPr>
            <a:endParaRPr lang="en-GB" b="1" dirty="0">
              <a:solidFill>
                <a:schemeClr val="bg2">
                  <a:lumMod val="10000"/>
                </a:schemeClr>
              </a:solidFill>
              <a:latin typeface="Century Gothic" pitchFamily="34" charset="0"/>
              <a:cs typeface="Arial" pitchFamily="34" charset="0"/>
            </a:endParaRPr>
          </a:p>
          <a:p>
            <a:pPr algn="ctr">
              <a:defRPr/>
            </a:pPr>
            <a:r>
              <a:rPr lang="en-GB" b="1" dirty="0">
                <a:solidFill>
                  <a:schemeClr val="bg2">
                    <a:lumMod val="10000"/>
                  </a:schemeClr>
                </a:solidFill>
                <a:latin typeface="+mn-lt"/>
                <a:cs typeface="Arial" pitchFamily="34" charset="0"/>
              </a:rPr>
              <a:t>6 months: re-assessed at clinic by gynaecologist, </a:t>
            </a:r>
          </a:p>
          <a:p>
            <a:pPr algn="ctr">
              <a:defRPr/>
            </a:pPr>
            <a:r>
              <a:rPr lang="en-GB" b="1" dirty="0">
                <a:solidFill>
                  <a:schemeClr val="bg2">
                    <a:lumMod val="10000"/>
                  </a:schemeClr>
                </a:solidFill>
                <a:latin typeface="+mn-lt"/>
                <a:cs typeface="Arial" pitchFamily="34" charset="0"/>
              </a:rPr>
              <a:t>Complete GAF-B, discuss further treatment</a:t>
            </a:r>
          </a:p>
          <a:p>
            <a:pPr algn="ctr">
              <a:defRPr/>
            </a:pPr>
            <a:endParaRPr lang="en-GB" b="1" dirty="0">
              <a:solidFill>
                <a:schemeClr val="bg2">
                  <a:lumMod val="10000"/>
                </a:schemeClr>
              </a:solidFill>
              <a:latin typeface="Century Gothic" pitchFamily="34" charset="0"/>
              <a:cs typeface="Arial" pitchFamily="34" charset="0"/>
            </a:endParaRPr>
          </a:p>
          <a:p>
            <a:pPr algn="ctr">
              <a:defRPr/>
            </a:pPr>
            <a:endParaRPr lang="en-GB" b="1" dirty="0">
              <a:solidFill>
                <a:schemeClr val="bg2">
                  <a:lumMod val="10000"/>
                </a:schemeClr>
              </a:solidFill>
              <a:latin typeface="Century Gothic" pitchFamily="34" charset="0"/>
              <a:cs typeface="Arial" pitchFamily="34" charset="0"/>
            </a:endParaRPr>
          </a:p>
          <a:p>
            <a:pPr algn="ctr">
              <a:defRPr/>
            </a:pPr>
            <a:r>
              <a:rPr lang="en-GB" b="1" dirty="0">
                <a:solidFill>
                  <a:schemeClr val="bg2">
                    <a:lumMod val="10000"/>
                  </a:schemeClr>
                </a:solidFill>
                <a:latin typeface="+mn-lt"/>
                <a:cs typeface="Arial" pitchFamily="34" charset="0"/>
              </a:rPr>
              <a:t>6 and 12 months: follow-up questionnaire</a:t>
            </a:r>
            <a:endParaRPr lang="en-GB" b="1" dirty="0">
              <a:solidFill>
                <a:schemeClr val="bg2">
                  <a:lumMod val="10000"/>
                </a:schemeClr>
              </a:solidFill>
              <a:latin typeface="Century Gothic" pitchFamily="34" charset="0"/>
              <a:cs typeface="Arial" pitchFamily="34" charset="0"/>
            </a:endParaRPr>
          </a:p>
          <a:p>
            <a:pPr algn="ctr" eaLnBrk="0" hangingPunct="0">
              <a:defRPr/>
            </a:pPr>
            <a:endParaRPr lang="en-GB" dirty="0">
              <a:solidFill>
                <a:schemeClr val="accent2"/>
              </a:solidFill>
              <a:latin typeface="Century Gothic" pitchFamily="34" charset="0"/>
              <a:cs typeface="Arial" pitchFamily="34" charset="0"/>
            </a:endParaRPr>
          </a:p>
        </p:txBody>
      </p:sp>
      <p:sp>
        <p:nvSpPr>
          <p:cNvPr id="25614" name="Line 5"/>
          <p:cNvSpPr>
            <a:spLocks noChangeShapeType="1"/>
          </p:cNvSpPr>
          <p:nvPr/>
        </p:nvSpPr>
        <p:spPr bwMode="auto">
          <a:xfrm flipH="1">
            <a:off x="4500563" y="1341438"/>
            <a:ext cx="0" cy="142875"/>
          </a:xfrm>
          <a:prstGeom prst="line">
            <a:avLst/>
          </a:prstGeom>
          <a:noFill/>
          <a:ln w="9525">
            <a:solidFill>
              <a:schemeClr val="tx1"/>
            </a:solidFill>
            <a:round/>
            <a:headEnd/>
            <a:tailEnd type="triangle" w="med" len="med"/>
          </a:ln>
        </p:spPr>
        <p:txBody>
          <a:bodyPr/>
          <a:lstStyle/>
          <a:p>
            <a:endParaRPr lang="en-GB"/>
          </a:p>
        </p:txBody>
      </p:sp>
      <p:sp>
        <p:nvSpPr>
          <p:cNvPr id="25615" name="Line 6"/>
          <p:cNvSpPr>
            <a:spLocks noChangeShapeType="1"/>
          </p:cNvSpPr>
          <p:nvPr/>
        </p:nvSpPr>
        <p:spPr bwMode="auto">
          <a:xfrm flipH="1">
            <a:off x="4500563" y="2708275"/>
            <a:ext cx="0" cy="144463"/>
          </a:xfrm>
          <a:prstGeom prst="line">
            <a:avLst/>
          </a:prstGeom>
          <a:noFill/>
          <a:ln w="9525">
            <a:solidFill>
              <a:schemeClr val="tx1"/>
            </a:solidFill>
            <a:round/>
            <a:headEnd/>
            <a:tailEnd type="triangle" w="med" len="med"/>
          </a:ln>
        </p:spPr>
        <p:txBody>
          <a:bodyPr/>
          <a:lstStyle/>
          <a:p>
            <a:endParaRPr lang="en-GB"/>
          </a:p>
        </p:txBody>
      </p:sp>
      <p:sp>
        <p:nvSpPr>
          <p:cNvPr id="25616" name="Line 7"/>
          <p:cNvSpPr>
            <a:spLocks noChangeShapeType="1"/>
          </p:cNvSpPr>
          <p:nvPr/>
        </p:nvSpPr>
        <p:spPr bwMode="auto">
          <a:xfrm flipH="1">
            <a:off x="4500563" y="3284538"/>
            <a:ext cx="0" cy="144462"/>
          </a:xfrm>
          <a:prstGeom prst="line">
            <a:avLst/>
          </a:prstGeom>
          <a:noFill/>
          <a:ln w="9525">
            <a:solidFill>
              <a:schemeClr val="tx1"/>
            </a:solidFill>
            <a:round/>
            <a:headEnd/>
            <a:tailEnd type="triangle" w="med" len="med"/>
          </a:ln>
        </p:spPr>
        <p:txBody>
          <a:bodyPr/>
          <a:lstStyle/>
          <a:p>
            <a:endParaRPr lang="en-GB"/>
          </a:p>
        </p:txBody>
      </p:sp>
      <p:sp>
        <p:nvSpPr>
          <p:cNvPr id="25617" name="Line 8"/>
          <p:cNvSpPr>
            <a:spLocks noChangeShapeType="1"/>
          </p:cNvSpPr>
          <p:nvPr/>
        </p:nvSpPr>
        <p:spPr bwMode="auto">
          <a:xfrm flipH="1">
            <a:off x="2484438" y="4076700"/>
            <a:ext cx="0" cy="215900"/>
          </a:xfrm>
          <a:prstGeom prst="line">
            <a:avLst/>
          </a:prstGeom>
          <a:noFill/>
          <a:ln w="9525">
            <a:solidFill>
              <a:schemeClr val="tx1"/>
            </a:solidFill>
            <a:round/>
            <a:headEnd/>
            <a:tailEnd type="triangle" w="med" len="med"/>
          </a:ln>
        </p:spPr>
        <p:txBody>
          <a:bodyPr/>
          <a:lstStyle/>
          <a:p>
            <a:endParaRPr lang="en-GB"/>
          </a:p>
        </p:txBody>
      </p:sp>
      <p:sp>
        <p:nvSpPr>
          <p:cNvPr id="25618" name="Line 9"/>
          <p:cNvSpPr>
            <a:spLocks noChangeShapeType="1"/>
          </p:cNvSpPr>
          <p:nvPr/>
        </p:nvSpPr>
        <p:spPr bwMode="auto">
          <a:xfrm>
            <a:off x="4572000" y="5661025"/>
            <a:ext cx="0" cy="215900"/>
          </a:xfrm>
          <a:prstGeom prst="line">
            <a:avLst/>
          </a:prstGeom>
          <a:noFill/>
          <a:ln w="9525">
            <a:solidFill>
              <a:schemeClr val="tx1"/>
            </a:solidFill>
            <a:round/>
            <a:headEnd/>
            <a:tailEnd type="triangle" w="med" len="med"/>
          </a:ln>
        </p:spPr>
        <p:txBody>
          <a:bodyPr/>
          <a:lstStyle/>
          <a:p>
            <a:endParaRPr lang="en-GB"/>
          </a:p>
        </p:txBody>
      </p:sp>
      <p:sp>
        <p:nvSpPr>
          <p:cNvPr id="25619" name="Line 10"/>
          <p:cNvSpPr>
            <a:spLocks noChangeShapeType="1"/>
          </p:cNvSpPr>
          <p:nvPr/>
        </p:nvSpPr>
        <p:spPr bwMode="auto">
          <a:xfrm flipH="1">
            <a:off x="6659563" y="4076700"/>
            <a:ext cx="0" cy="215900"/>
          </a:xfrm>
          <a:prstGeom prst="line">
            <a:avLst/>
          </a:prstGeom>
          <a:noFill/>
          <a:ln w="9525">
            <a:solidFill>
              <a:schemeClr val="tx1"/>
            </a:solidFill>
            <a:round/>
            <a:headEnd/>
            <a:tailEnd type="triangle" w="med" len="med"/>
          </a:ln>
        </p:spPr>
        <p:txBody>
          <a:bodyPr/>
          <a:lstStyle/>
          <a:p>
            <a:endParaRPr lang="en-GB"/>
          </a:p>
        </p:txBody>
      </p:sp>
      <p:sp>
        <p:nvSpPr>
          <p:cNvPr id="25620" name="Line 11"/>
          <p:cNvSpPr>
            <a:spLocks noChangeShapeType="1"/>
          </p:cNvSpPr>
          <p:nvPr/>
        </p:nvSpPr>
        <p:spPr bwMode="auto">
          <a:xfrm flipH="1">
            <a:off x="5219700" y="4581525"/>
            <a:ext cx="0" cy="215900"/>
          </a:xfrm>
          <a:prstGeom prst="line">
            <a:avLst/>
          </a:prstGeom>
          <a:noFill/>
          <a:ln w="9525">
            <a:solidFill>
              <a:schemeClr val="tx1"/>
            </a:solidFill>
            <a:round/>
            <a:headEnd/>
            <a:tailEnd type="triangle" w="med" len="med"/>
          </a:ln>
        </p:spPr>
        <p:txBody>
          <a:bodyPr/>
          <a:lstStyle/>
          <a:p>
            <a:endParaRPr lang="en-GB"/>
          </a:p>
        </p:txBody>
      </p:sp>
      <p:sp>
        <p:nvSpPr>
          <p:cNvPr id="25621" name="Line 5"/>
          <p:cNvSpPr>
            <a:spLocks noChangeShapeType="1"/>
          </p:cNvSpPr>
          <p:nvPr/>
        </p:nvSpPr>
        <p:spPr bwMode="auto">
          <a:xfrm>
            <a:off x="4500563" y="1916113"/>
            <a:ext cx="0" cy="144462"/>
          </a:xfrm>
          <a:prstGeom prst="line">
            <a:avLst/>
          </a:prstGeom>
          <a:noFill/>
          <a:ln w="9525">
            <a:solidFill>
              <a:schemeClr val="tx1"/>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00063"/>
            <a:ext cx="8229600" cy="1143000"/>
          </a:xfrm>
        </p:spPr>
        <p:txBody>
          <a:bodyPr/>
          <a:lstStyle/>
          <a:p>
            <a:pPr eaLnBrk="1" hangingPunct="1"/>
            <a:r>
              <a:rPr lang="en-US" smtClean="0"/>
              <a:t>Trial quality assurance</a:t>
            </a:r>
          </a:p>
        </p:txBody>
      </p:sp>
      <p:sp>
        <p:nvSpPr>
          <p:cNvPr id="19459" name="Rectangle 3"/>
          <p:cNvSpPr>
            <a:spLocks noGrp="1" noChangeArrowheads="1"/>
          </p:cNvSpPr>
          <p:nvPr>
            <p:ph idx="1"/>
          </p:nvPr>
        </p:nvSpPr>
        <p:spPr>
          <a:xfrm>
            <a:off x="457200" y="1714500"/>
            <a:ext cx="8229600" cy="4389438"/>
          </a:xfrm>
        </p:spPr>
        <p:txBody>
          <a:bodyPr/>
          <a:lstStyle/>
          <a:p>
            <a:pPr eaLnBrk="1" hangingPunct="1"/>
            <a:r>
              <a:rPr lang="en-US" sz="2000" smtClean="0"/>
              <a:t>Trial Steering Committee  with consumer representation</a:t>
            </a:r>
          </a:p>
          <a:p>
            <a:pPr eaLnBrk="1" hangingPunct="1"/>
            <a:r>
              <a:rPr lang="en-US" sz="2000" smtClean="0"/>
              <a:t>Data Monitoring and Ethics Committee</a:t>
            </a:r>
          </a:p>
          <a:p>
            <a:pPr eaLnBrk="1" hangingPunct="1"/>
            <a:endParaRPr lang="en-US" sz="2000" smtClean="0"/>
          </a:p>
          <a:p>
            <a:pPr eaLnBrk="1" hangingPunct="1"/>
            <a:r>
              <a:rPr lang="en-US" sz="2000" smtClean="0"/>
              <a:t>Remote randomisation system  and data management (CHaRT)</a:t>
            </a:r>
          </a:p>
          <a:p>
            <a:pPr eaLnBrk="1" hangingPunct="1"/>
            <a:r>
              <a:rPr lang="en-US" sz="2000" smtClean="0"/>
              <a:t>Minimisation: centre, POP-Q stage, whether woman considering surgery or not</a:t>
            </a:r>
          </a:p>
          <a:p>
            <a:pPr eaLnBrk="1" hangingPunct="1"/>
            <a:endParaRPr lang="en-US" sz="2000" smtClean="0"/>
          </a:p>
          <a:p>
            <a:pPr eaLnBrk="1" hangingPunct="1"/>
            <a:r>
              <a:rPr lang="en-US" sz="2000" smtClean="0"/>
              <a:t>Blinded prolapse assessment at follow-up</a:t>
            </a:r>
          </a:p>
          <a:p>
            <a:pPr eaLnBrk="1" hangingPunct="1"/>
            <a:r>
              <a:rPr lang="en-US" sz="2000" smtClean="0"/>
              <a:t>Blinded data analysis</a:t>
            </a:r>
          </a:p>
          <a:p>
            <a:pPr eaLnBrk="1" hangingPunct="1"/>
            <a:r>
              <a:rPr lang="en-US" sz="2000" smtClean="0"/>
              <a:t>Pre-specified statistical analysis plan</a:t>
            </a:r>
          </a:p>
          <a:p>
            <a:pPr eaLnBrk="1" hangingPunct="1"/>
            <a:endParaRPr lang="en-US" sz="2000" smtClean="0"/>
          </a:p>
          <a:p>
            <a:pPr eaLnBrk="1" hangingPunct="1"/>
            <a:r>
              <a:rPr lang="en-US" sz="2000" smtClean="0"/>
              <a:t>Intervention training day for physiotherapists</a:t>
            </a:r>
          </a:p>
          <a:p>
            <a:pPr eaLnBrk="1" hangingPunct="1"/>
            <a:r>
              <a:rPr lang="en-US" sz="2000" smtClean="0"/>
              <a:t>Centre initiation visits, including POP-Q teaching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14350" y="493713"/>
            <a:ext cx="7215188" cy="1077912"/>
          </a:xfrm>
        </p:spPr>
        <p:txBody>
          <a:bodyPr/>
          <a:lstStyle/>
          <a:p>
            <a:pPr eaLnBrk="1" hangingPunct="1"/>
            <a:r>
              <a:rPr lang="en-GB" smtClean="0"/>
              <a:t>Outcome Measures</a:t>
            </a:r>
          </a:p>
        </p:txBody>
      </p:sp>
      <p:sp>
        <p:nvSpPr>
          <p:cNvPr id="20483" name="Rectangle 3"/>
          <p:cNvSpPr>
            <a:spLocks noGrp="1" noChangeArrowheads="1"/>
          </p:cNvSpPr>
          <p:nvPr>
            <p:ph idx="1"/>
          </p:nvPr>
        </p:nvSpPr>
        <p:spPr>
          <a:xfrm>
            <a:off x="457200" y="1970088"/>
            <a:ext cx="8507413" cy="4530725"/>
          </a:xfrm>
        </p:spPr>
        <p:txBody>
          <a:bodyPr/>
          <a:lstStyle/>
          <a:p>
            <a:pPr eaLnBrk="1" hangingPunct="1">
              <a:lnSpc>
                <a:spcPct val="80000"/>
              </a:lnSpc>
            </a:pPr>
            <a:r>
              <a:rPr lang="en-GB" sz="2800" smtClean="0"/>
              <a:t>postal questionnaires: baseline, 6 &amp; 12 months</a:t>
            </a:r>
          </a:p>
          <a:p>
            <a:pPr lvl="1" eaLnBrk="1" hangingPunct="1">
              <a:lnSpc>
                <a:spcPct val="80000"/>
              </a:lnSpc>
            </a:pPr>
            <a:r>
              <a:rPr lang="en-GB" smtClean="0"/>
              <a:t>prolapse symptoms (7 item POP-SS, scored 0-28)</a:t>
            </a:r>
          </a:p>
          <a:p>
            <a:pPr lvl="1" eaLnBrk="1" hangingPunct="1">
              <a:lnSpc>
                <a:spcPct val="80000"/>
              </a:lnSpc>
            </a:pPr>
            <a:r>
              <a:rPr lang="en-GB" smtClean="0"/>
              <a:t>number of days with prolapse symptoms</a:t>
            </a:r>
          </a:p>
          <a:p>
            <a:pPr lvl="1" eaLnBrk="1" hangingPunct="1">
              <a:lnSpc>
                <a:spcPct val="80000"/>
              </a:lnSpc>
            </a:pPr>
            <a:r>
              <a:rPr lang="en-GB" smtClean="0"/>
              <a:t>perceived change in prolapse</a:t>
            </a:r>
          </a:p>
          <a:p>
            <a:pPr lvl="1" eaLnBrk="1" hangingPunct="1">
              <a:lnSpc>
                <a:spcPct val="80000"/>
              </a:lnSpc>
            </a:pPr>
            <a:r>
              <a:rPr lang="en-GB" smtClean="0"/>
              <a:t>further prolapse treatment </a:t>
            </a:r>
          </a:p>
          <a:p>
            <a:pPr lvl="1" eaLnBrk="1" hangingPunct="1">
              <a:lnSpc>
                <a:spcPct val="80000"/>
              </a:lnSpc>
            </a:pPr>
            <a:r>
              <a:rPr lang="en-GB" smtClean="0"/>
              <a:t>urine, bowel, sexual symptoms (ICIQ, PISQ-12)</a:t>
            </a:r>
          </a:p>
          <a:p>
            <a:pPr lvl="1" eaLnBrk="1" hangingPunct="1">
              <a:lnSpc>
                <a:spcPct val="80000"/>
              </a:lnSpc>
            </a:pPr>
            <a:r>
              <a:rPr lang="en-GB" smtClean="0"/>
              <a:t>pelvic floor exercise practice</a:t>
            </a:r>
          </a:p>
          <a:p>
            <a:pPr lvl="1" eaLnBrk="1" hangingPunct="1">
              <a:lnSpc>
                <a:spcPct val="80000"/>
              </a:lnSpc>
            </a:pPr>
            <a:r>
              <a:rPr lang="en-GB" smtClean="0"/>
              <a:t>lifestyle changes</a:t>
            </a:r>
          </a:p>
          <a:p>
            <a:pPr lvl="1" eaLnBrk="1" hangingPunct="1">
              <a:lnSpc>
                <a:spcPct val="80000"/>
              </a:lnSpc>
            </a:pPr>
            <a:r>
              <a:rPr lang="en-GB" smtClean="0"/>
              <a:t>use of health services</a:t>
            </a:r>
          </a:p>
          <a:p>
            <a:pPr lvl="1" eaLnBrk="1" hangingPunct="1">
              <a:lnSpc>
                <a:spcPct val="80000"/>
              </a:lnSpc>
            </a:pPr>
            <a:endParaRPr lang="en-GB" sz="1800" smtClean="0"/>
          </a:p>
          <a:p>
            <a:pPr eaLnBrk="1" hangingPunct="1">
              <a:lnSpc>
                <a:spcPct val="80000"/>
              </a:lnSpc>
            </a:pPr>
            <a:r>
              <a:rPr lang="en-GB" sz="2800" smtClean="0"/>
              <a:t>prolapse assessment (POP-Q)</a:t>
            </a:r>
          </a:p>
          <a:p>
            <a:pPr lvl="1" eaLnBrk="1" hangingPunct="1">
              <a:lnSpc>
                <a:spcPct val="80000"/>
              </a:lnSpc>
            </a:pPr>
            <a:r>
              <a:rPr lang="en-GB" smtClean="0"/>
              <a:t>baseline and blinded at 6 months</a:t>
            </a:r>
          </a:p>
        </p:txBody>
      </p:sp>
      <p:pic>
        <p:nvPicPr>
          <p:cNvPr id="20484" name="Picture 2"/>
          <p:cNvPicPr>
            <a:picLocks noChangeAspect="1" noChangeArrowheads="1"/>
          </p:cNvPicPr>
          <p:nvPr/>
        </p:nvPicPr>
        <p:blipFill>
          <a:blip r:embed="rId3" cstate="print"/>
          <a:srcRect/>
          <a:stretch>
            <a:fillRect/>
          </a:stretch>
        </p:blipFill>
        <p:spPr bwMode="auto">
          <a:xfrm>
            <a:off x="5500688" y="4552950"/>
            <a:ext cx="1382712" cy="1233488"/>
          </a:xfrm>
          <a:prstGeom prst="rect">
            <a:avLst/>
          </a:prstGeom>
          <a:noFill/>
          <a:ln w="9525">
            <a:noFill/>
            <a:miter lim="800000"/>
            <a:headEnd/>
            <a:tailEnd/>
          </a:ln>
        </p:spPr>
      </p:pic>
      <p:pic>
        <p:nvPicPr>
          <p:cNvPr id="20485" name="Picture 5" descr="DSC02769"/>
          <p:cNvPicPr>
            <a:picLocks noChangeAspect="1" noChangeArrowheads="1"/>
          </p:cNvPicPr>
          <p:nvPr/>
        </p:nvPicPr>
        <p:blipFill>
          <a:blip r:embed="rId4" cstate="print"/>
          <a:srcRect l="2658"/>
          <a:stretch>
            <a:fillRect/>
          </a:stretch>
        </p:blipFill>
        <p:spPr bwMode="auto">
          <a:xfrm>
            <a:off x="7072313" y="4714875"/>
            <a:ext cx="134620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ppy_trial logo_540c+227C"/>
          <p:cNvPicPr>
            <a:picLocks noGrp="1" noChangeAspect="1" noChangeArrowheads="1"/>
          </p:cNvPicPr>
          <p:nvPr>
            <p:ph idx="4294967295"/>
          </p:nvPr>
        </p:nvPicPr>
        <p:blipFill>
          <a:blip r:embed="rId3" cstate="print"/>
          <a:srcRect/>
          <a:stretch>
            <a:fillRect/>
          </a:stretch>
        </p:blipFill>
        <p:spPr>
          <a:xfrm>
            <a:off x="1057275" y="785813"/>
            <a:ext cx="7800975" cy="1052512"/>
          </a:xfrm>
        </p:spPr>
      </p:pic>
      <p:sp>
        <p:nvSpPr>
          <p:cNvPr id="271363" name="Text Box 3"/>
          <p:cNvSpPr txBox="1">
            <a:spLocks noChangeArrowheads="1"/>
          </p:cNvSpPr>
          <p:nvPr/>
        </p:nvSpPr>
        <p:spPr bwMode="auto">
          <a:xfrm>
            <a:off x="-214313" y="3429000"/>
            <a:ext cx="9144001" cy="3540125"/>
          </a:xfrm>
          <a:prstGeom prst="rect">
            <a:avLst/>
          </a:prstGeom>
          <a:noFill/>
          <a:ln w="9525">
            <a:noFill/>
            <a:miter lim="800000"/>
            <a:headEnd/>
            <a:tailEnd/>
          </a:ln>
          <a:effectLst/>
        </p:spPr>
        <p:txBody>
          <a:bodyPr>
            <a:spAutoFit/>
          </a:bodyPr>
          <a:lstStyle/>
          <a:p>
            <a:pPr algn="r">
              <a:defRPr/>
            </a:pPr>
            <a:r>
              <a:rPr lang="en-GB" sz="1600" b="1" dirty="0">
                <a:latin typeface="+mn-lt"/>
              </a:rPr>
              <a:t>Suzanne Hagen, Diane Stark, </a:t>
            </a:r>
            <a:r>
              <a:rPr lang="en-GB" sz="1600" b="1" dirty="0" err="1">
                <a:latin typeface="+mn-lt"/>
              </a:rPr>
              <a:t>Cathryn</a:t>
            </a:r>
            <a:r>
              <a:rPr lang="en-GB" sz="1600" b="1" dirty="0">
                <a:latin typeface="+mn-lt"/>
              </a:rPr>
              <a:t> </a:t>
            </a:r>
            <a:r>
              <a:rPr lang="en-GB" sz="1600" b="1" dirty="0" err="1">
                <a:latin typeface="+mn-lt"/>
              </a:rPr>
              <a:t>Glazener</a:t>
            </a:r>
            <a:r>
              <a:rPr lang="en-GB" sz="1600" b="1" dirty="0">
                <a:latin typeface="+mn-lt"/>
              </a:rPr>
              <a:t> , Lesley Sinclair, Don Wilson, John Norrie, </a:t>
            </a:r>
          </a:p>
          <a:p>
            <a:pPr algn="r">
              <a:defRPr/>
            </a:pPr>
            <a:r>
              <a:rPr lang="en-GB" sz="1600" b="1" dirty="0">
                <a:latin typeface="+mn-lt"/>
              </a:rPr>
              <a:t>Sylvia Dickson, Gladys McPherson, Janet Logan, Helena </a:t>
            </a:r>
            <a:r>
              <a:rPr lang="en-GB" sz="1600" b="1" dirty="0" err="1">
                <a:latin typeface="+mn-lt"/>
              </a:rPr>
              <a:t>Frawley</a:t>
            </a:r>
            <a:r>
              <a:rPr lang="en-GB" sz="1600" b="1" dirty="0">
                <a:latin typeface="+mn-lt"/>
              </a:rPr>
              <a:t>, Kate H Moore,</a:t>
            </a:r>
          </a:p>
          <a:p>
            <a:pPr algn="r">
              <a:defRPr/>
            </a:pPr>
            <a:r>
              <a:rPr lang="en-GB" sz="1600" b="1" dirty="0">
                <a:latin typeface="+mn-lt"/>
              </a:rPr>
              <a:t>Andrew Walker</a:t>
            </a:r>
          </a:p>
          <a:p>
            <a:pPr algn="r">
              <a:defRPr/>
            </a:pPr>
            <a:r>
              <a:rPr lang="en-GB" sz="1600" dirty="0">
                <a:latin typeface="+mn-lt"/>
              </a:rPr>
              <a:t> </a:t>
            </a:r>
          </a:p>
          <a:p>
            <a:pPr marL="342900" indent="-342900" algn="r">
              <a:defRPr/>
            </a:pPr>
            <a:r>
              <a:rPr lang="en-GB" sz="1600" i="1" dirty="0">
                <a:latin typeface="+mn-lt"/>
              </a:rPr>
              <a:t>Nursing, Midwifery and Allied Health Professions Research Unit, Glasgow</a:t>
            </a:r>
          </a:p>
          <a:p>
            <a:pPr marL="342900" indent="-342900" algn="r">
              <a:defRPr/>
            </a:pPr>
            <a:r>
              <a:rPr lang="en-GB" sz="1600" i="1" dirty="0">
                <a:latin typeface="+mn-lt"/>
              </a:rPr>
              <a:t>Southern General Hospital, Glasgow</a:t>
            </a:r>
          </a:p>
          <a:p>
            <a:pPr marL="342900" indent="-342900" algn="r">
              <a:defRPr/>
            </a:pPr>
            <a:r>
              <a:rPr lang="en-GB" sz="1600" i="1" dirty="0">
                <a:latin typeface="+mn-lt"/>
              </a:rPr>
              <a:t>Health Services Research Unit, Aberdeen </a:t>
            </a:r>
          </a:p>
          <a:p>
            <a:pPr marL="342900" indent="-342900" algn="r">
              <a:defRPr/>
            </a:pPr>
            <a:r>
              <a:rPr lang="en-GB" sz="1600" i="1" dirty="0">
                <a:latin typeface="+mn-lt"/>
              </a:rPr>
              <a:t>Dunedin School of Medicine, University of </a:t>
            </a:r>
            <a:r>
              <a:rPr lang="en-GB" sz="1600" i="1" dirty="0" err="1">
                <a:latin typeface="+mn-lt"/>
              </a:rPr>
              <a:t>Otago</a:t>
            </a:r>
            <a:endParaRPr lang="en-GB" sz="1600" i="1" dirty="0">
              <a:latin typeface="+mn-lt"/>
            </a:endParaRPr>
          </a:p>
          <a:p>
            <a:pPr marL="342900" indent="-342900" algn="r">
              <a:defRPr/>
            </a:pPr>
            <a:r>
              <a:rPr lang="en-GB" sz="1600" i="1" dirty="0">
                <a:latin typeface="+mn-lt"/>
              </a:rPr>
              <a:t>University of Glasgow</a:t>
            </a:r>
          </a:p>
          <a:p>
            <a:pPr marL="342900" indent="-342900" algn="r">
              <a:defRPr/>
            </a:pPr>
            <a:r>
              <a:rPr lang="en-GB" sz="1600" i="1" dirty="0">
                <a:latin typeface="+mn-lt"/>
              </a:rPr>
              <a:t>University of Melbourne</a:t>
            </a:r>
          </a:p>
          <a:p>
            <a:pPr marL="342900" indent="-342900" algn="r">
              <a:defRPr/>
            </a:pPr>
            <a:r>
              <a:rPr lang="en-GB" sz="1600" i="1" dirty="0">
                <a:latin typeface="+mn-lt"/>
              </a:rPr>
              <a:t>St George Hospital, University of New South Wales </a:t>
            </a:r>
          </a:p>
          <a:p>
            <a:pPr marL="342900" indent="-342900" algn="r">
              <a:defRPr/>
            </a:pPr>
            <a:endParaRPr lang="en-GB" sz="1600" dirty="0">
              <a:latin typeface="+mn-lt"/>
            </a:endParaRPr>
          </a:p>
          <a:p>
            <a:pPr marL="342900" indent="-342900" algn="r">
              <a:defRPr/>
            </a:pPr>
            <a:r>
              <a:rPr lang="en-GB" sz="1400" dirty="0">
                <a:latin typeface="+mn-lt"/>
              </a:rPr>
              <a:t>Funded by the Chief Scientist Office, Scottish Government;</a:t>
            </a:r>
          </a:p>
          <a:p>
            <a:pPr marL="342900" indent="-342900" algn="r">
              <a:defRPr/>
            </a:pPr>
            <a:r>
              <a:rPr lang="en-GB" sz="1400" dirty="0">
                <a:latin typeface="+mn-lt"/>
              </a:rPr>
              <a:t>National Health and Medical Research Council, Australia; Lottery Grants Board, New Zealand</a:t>
            </a:r>
          </a:p>
        </p:txBody>
      </p:sp>
      <p:pic>
        <p:nvPicPr>
          <p:cNvPr id="8196" name="Picture 1" descr="nmahpru logo 22 11 10"/>
          <p:cNvPicPr>
            <a:picLocks noChangeAspect="1" noChangeArrowheads="1"/>
          </p:cNvPicPr>
          <p:nvPr/>
        </p:nvPicPr>
        <p:blipFill>
          <a:blip r:embed="rId4" cstate="print"/>
          <a:srcRect/>
          <a:stretch>
            <a:fillRect/>
          </a:stretch>
        </p:blipFill>
        <p:spPr bwMode="auto">
          <a:xfrm>
            <a:off x="323850" y="5084763"/>
            <a:ext cx="2705100" cy="933450"/>
          </a:xfrm>
          <a:prstGeom prst="rect">
            <a:avLst/>
          </a:prstGeom>
          <a:noFill/>
          <a:ln w="9525">
            <a:noFill/>
            <a:miter lim="800000"/>
            <a:headEnd/>
            <a:tailEnd/>
          </a:ln>
        </p:spPr>
      </p:pic>
      <p:sp>
        <p:nvSpPr>
          <p:cNvPr id="271364" name="Text Box 4"/>
          <p:cNvSpPr txBox="1">
            <a:spLocks noChangeArrowheads="1"/>
          </p:cNvSpPr>
          <p:nvPr/>
        </p:nvSpPr>
        <p:spPr bwMode="auto">
          <a:xfrm>
            <a:off x="285750" y="1928813"/>
            <a:ext cx="8607425" cy="1570037"/>
          </a:xfrm>
          <a:prstGeom prst="rect">
            <a:avLst/>
          </a:prstGeom>
          <a:noFill/>
          <a:ln w="9525">
            <a:noFill/>
            <a:miter lim="800000"/>
            <a:headEnd/>
            <a:tailEnd/>
          </a:ln>
          <a:effectLst/>
        </p:spPr>
        <p:txBody>
          <a:bodyPr>
            <a:spAutoFit/>
          </a:bodyPr>
          <a:lstStyle/>
          <a:p>
            <a:pPr algn="r">
              <a:defRPr/>
            </a:pPr>
            <a:r>
              <a:rPr lang="en-GB" sz="3200" b="1" dirty="0">
                <a:latin typeface="+mj-lt"/>
              </a:rPr>
              <a:t>A Multicentre Randomised Controlled Trial of a Pelvic Floor Muscle Training Intervention for Women With Pelvic Organ Prolapse</a:t>
            </a:r>
            <a:endParaRPr lang="en-GB" sz="32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8062" y="1304476"/>
          <a:ext cx="81534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638175" y="2497138"/>
            <a:ext cx="1858963" cy="923925"/>
          </a:xfrm>
          <a:prstGeom prst="rect">
            <a:avLst/>
          </a:prstGeom>
          <a:noFill/>
        </p:spPr>
        <p:txBody>
          <a:bodyPr>
            <a:spAutoFit/>
          </a:bodyPr>
          <a:lstStyle/>
          <a:p>
            <a:pPr>
              <a:defRPr/>
            </a:pPr>
            <a:r>
              <a:rPr lang="en-GB" dirty="0">
                <a:solidFill>
                  <a:schemeClr val="bg1"/>
                </a:solidFill>
                <a:latin typeface="+mn-lt"/>
                <a:cs typeface="Arial" pitchFamily="34" charset="0"/>
              </a:rPr>
              <a:t>women with </a:t>
            </a:r>
          </a:p>
          <a:p>
            <a:pPr>
              <a:defRPr/>
            </a:pPr>
            <a:r>
              <a:rPr lang="en-GB" dirty="0">
                <a:solidFill>
                  <a:schemeClr val="bg1"/>
                </a:solidFill>
                <a:latin typeface="+mn-lt"/>
                <a:cs typeface="Arial" pitchFamily="34" charset="0"/>
              </a:rPr>
              <a:t>stage I, II, III prolapse</a:t>
            </a:r>
          </a:p>
        </p:txBody>
      </p:sp>
      <p:pic>
        <p:nvPicPr>
          <p:cNvPr id="2053" name="Picture 10"/>
          <p:cNvPicPr>
            <a:picLocks noChangeAspect="1" noChangeArrowheads="1"/>
          </p:cNvPicPr>
          <p:nvPr/>
        </p:nvPicPr>
        <p:blipFill>
          <a:blip r:embed="rId9" cstate="print"/>
          <a:srcRect/>
          <a:stretch>
            <a:fillRect/>
          </a:stretch>
        </p:blipFill>
        <p:spPr bwMode="auto">
          <a:xfrm>
            <a:off x="7929563" y="1131888"/>
            <a:ext cx="938212" cy="1327150"/>
          </a:xfrm>
          <a:prstGeom prst="rect">
            <a:avLst/>
          </a:prstGeom>
          <a:noFill/>
          <a:ln w="9525">
            <a:noFill/>
            <a:miter lim="800000"/>
            <a:headEnd/>
            <a:tailEnd/>
          </a:ln>
        </p:spPr>
      </p:pic>
      <p:graphicFrame>
        <p:nvGraphicFramePr>
          <p:cNvPr id="81922" name="Object 2"/>
          <p:cNvGraphicFramePr>
            <a:graphicFrameLocks noChangeAspect="1"/>
          </p:cNvGraphicFramePr>
          <p:nvPr/>
        </p:nvGraphicFramePr>
        <p:xfrm>
          <a:off x="7953375" y="2492375"/>
          <a:ext cx="890588" cy="1260475"/>
        </p:xfrm>
        <a:graphic>
          <a:graphicData uri="http://schemas.openxmlformats.org/presentationml/2006/ole">
            <p:oleObj spid="_x0000_s21506" name="Acrobat Document" r:id="rId10" imgW="4009524" imgH="5668166" progId="AcroExch.Document.11">
              <p:embed/>
            </p:oleObj>
          </a:graphicData>
        </a:graphic>
      </p:graphicFrame>
      <p:pic>
        <p:nvPicPr>
          <p:cNvPr id="8" name="Picture 7" descr="dice.jpg"/>
          <p:cNvPicPr>
            <a:picLocks noChangeAspect="1"/>
          </p:cNvPicPr>
          <p:nvPr/>
        </p:nvPicPr>
        <p:blipFill>
          <a:blip r:embed="rId11" cstate="print"/>
          <a:srcRect t="3150" r="37795" b="6299"/>
          <a:stretch>
            <a:fillRect/>
          </a:stretch>
        </p:blipFill>
        <p:spPr>
          <a:xfrm>
            <a:off x="2673350" y="3155950"/>
            <a:ext cx="685800" cy="7493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t>PFMT Intervention</a:t>
            </a:r>
          </a:p>
        </p:txBody>
      </p:sp>
      <p:sp>
        <p:nvSpPr>
          <p:cNvPr id="272387" name="Rectangle 3"/>
          <p:cNvSpPr>
            <a:spLocks noGrp="1" noChangeArrowheads="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GB" sz="2800" dirty="0"/>
              <a:t>16 </a:t>
            </a:r>
            <a:r>
              <a:rPr lang="en-GB" sz="2800" dirty="0" smtClean="0"/>
              <a:t>weeks duration</a:t>
            </a:r>
            <a:endParaRPr lang="en-GB" sz="2800" dirty="0"/>
          </a:p>
          <a:p>
            <a:pPr marL="274320" indent="-274320" eaLnBrk="1" fontAlgn="auto" hangingPunct="1">
              <a:spcAft>
                <a:spcPts val="0"/>
              </a:spcAft>
              <a:buClr>
                <a:schemeClr val="accent3"/>
              </a:buClr>
              <a:buFont typeface="Wingdings 2"/>
              <a:buChar char=""/>
              <a:defRPr/>
            </a:pPr>
            <a:r>
              <a:rPr lang="en-GB" sz="2800" dirty="0"/>
              <a:t>5 appointments: weeks 0, 2, 6, 11 &amp; 16</a:t>
            </a:r>
          </a:p>
          <a:p>
            <a:pPr marL="274320" indent="-274320" eaLnBrk="1" fontAlgn="auto" hangingPunct="1">
              <a:spcAft>
                <a:spcPts val="0"/>
              </a:spcAft>
              <a:buClr>
                <a:schemeClr val="accent3"/>
              </a:buClr>
              <a:buFont typeface="Wingdings 2"/>
              <a:buChar char=""/>
              <a:defRPr/>
            </a:pPr>
            <a:r>
              <a:rPr lang="en-GB" sz="2800" dirty="0" smtClean="0"/>
              <a:t>Clinically pragmatic model</a:t>
            </a:r>
            <a:endParaRPr lang="en-GB" sz="2800" dirty="0"/>
          </a:p>
          <a:p>
            <a:pPr marL="274320" indent="-274320" eaLnBrk="1" fontAlgn="auto" hangingPunct="1">
              <a:spcAft>
                <a:spcPts val="0"/>
              </a:spcAft>
              <a:buClr>
                <a:schemeClr val="accent3"/>
              </a:buClr>
              <a:buFont typeface="Wingdings 2"/>
              <a:buChar char=""/>
              <a:defRPr/>
            </a:pPr>
            <a:r>
              <a:rPr lang="en-GB" sz="2800" dirty="0"/>
              <a:t>Specialist pelvic floor physiotherapists</a:t>
            </a:r>
          </a:p>
          <a:p>
            <a:pPr marL="274320" indent="-274320" eaLnBrk="1" fontAlgn="auto" hangingPunct="1">
              <a:spcAft>
                <a:spcPts val="0"/>
              </a:spcAft>
              <a:buClr>
                <a:schemeClr val="accent3"/>
              </a:buClr>
              <a:buFont typeface="Wingdings 2"/>
              <a:buChar char=""/>
              <a:defRPr/>
            </a:pPr>
            <a:r>
              <a:rPr lang="en-GB" sz="2800" dirty="0"/>
              <a:t>Standardisation </a:t>
            </a:r>
            <a:r>
              <a:rPr lang="en-GB" sz="2800" dirty="0" smtClean="0"/>
              <a:t>of content/ </a:t>
            </a:r>
            <a:r>
              <a:rPr lang="en-GB" sz="2800" dirty="0"/>
              <a:t>training </a:t>
            </a:r>
            <a:r>
              <a:rPr lang="en-GB" sz="2800" dirty="0" smtClean="0"/>
              <a:t>day</a:t>
            </a:r>
          </a:p>
          <a:p>
            <a:pPr marL="274320" indent="-274320" eaLnBrk="1" fontAlgn="auto" hangingPunct="1">
              <a:spcAft>
                <a:spcPts val="0"/>
              </a:spcAft>
              <a:buClr>
                <a:schemeClr val="accent3"/>
              </a:buClr>
              <a:buFont typeface="Wingdings 2"/>
              <a:buChar char=""/>
              <a:defRPr/>
            </a:pPr>
            <a:endParaRPr lang="en-GB" sz="2800" dirty="0"/>
          </a:p>
          <a:p>
            <a:pPr marL="274320" indent="-274320" eaLnBrk="1" fontAlgn="auto" hangingPunct="1">
              <a:spcAft>
                <a:spcPts val="0"/>
              </a:spcAft>
              <a:buClr>
                <a:schemeClr val="accent3"/>
              </a:buClr>
              <a:buFont typeface="Wingdings 2"/>
              <a:buChar char=""/>
              <a:defRPr/>
            </a:pPr>
            <a:r>
              <a:rPr lang="en-GB" sz="2800" dirty="0" smtClean="0"/>
              <a:t>Control group: leaflet by post with advice on decreasing intra-abdominal pressure</a:t>
            </a:r>
          </a:p>
          <a:p>
            <a:pPr marL="274320" indent="-274320" eaLnBrk="1" fontAlgn="auto" hangingPunct="1">
              <a:spcAft>
                <a:spcPts val="0"/>
              </a:spcAft>
              <a:buClr>
                <a:schemeClr val="tx1"/>
              </a:buClr>
              <a:buFont typeface="Wingdings 2"/>
              <a:buChar char=""/>
              <a:defRPr/>
            </a:pPr>
            <a:endParaRPr lang="en-GB" sz="2800" dirty="0"/>
          </a:p>
          <a:p>
            <a:pPr marL="274320" indent="-274320" eaLnBrk="1" fontAlgn="auto" hangingPunct="1">
              <a:spcAft>
                <a:spcPts val="0"/>
              </a:spcAft>
              <a:buClr>
                <a:schemeClr val="accent3"/>
              </a:buClr>
              <a:buFont typeface="Wingdings 2"/>
              <a:buChar char=""/>
              <a:defRPr/>
            </a:pPr>
            <a:endParaRPr lang="en-GB"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704850"/>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ln>
            <a:solidFill>
              <a:schemeClr val="tx1"/>
            </a:solidFill>
          </a:ln>
        </p:spPr>
        <p:txBody>
          <a:bodyPr rtlCol="0">
            <a:noAutofit/>
          </a:bodyPr>
          <a:lstStyle/>
          <a:p>
            <a:pPr fontAlgn="auto">
              <a:spcAft>
                <a:spcPts val="0"/>
              </a:spcAft>
              <a:defRPr/>
            </a:pPr>
            <a:r>
              <a:rPr lang="en-GB" sz="4000" dirty="0" smtClean="0">
                <a:latin typeface="Constantia" pitchFamily="18" charset="0"/>
              </a:rPr>
              <a:t>Physiotherapy Assessment Form</a:t>
            </a:r>
          </a:p>
        </p:txBody>
      </p:sp>
      <p:sp>
        <p:nvSpPr>
          <p:cNvPr id="5" name="Content Placeholder 4"/>
          <p:cNvSpPr>
            <a:spLocks noGrp="1"/>
          </p:cNvSpPr>
          <p:nvPr>
            <p:ph sz="half" idx="1"/>
          </p:nvPr>
        </p:nvSpPr>
        <p:spPr>
          <a:xfrm>
            <a:off x="457200" y="2084388"/>
            <a:ext cx="4038600" cy="3916362"/>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ln>
            <a:solidFill>
              <a:schemeClr val="tx1"/>
            </a:solidFill>
          </a:ln>
        </p:spPr>
        <p:txBody>
          <a:bodyPr rtlCol="0">
            <a:normAutofit lnSpcReduction="10000"/>
          </a:bodyPr>
          <a:lstStyle/>
          <a:p>
            <a:pPr fontAlgn="auto">
              <a:spcAft>
                <a:spcPts val="0"/>
              </a:spcAft>
              <a:defRPr/>
            </a:pPr>
            <a:r>
              <a:rPr lang="en-GB" sz="2400" dirty="0" smtClean="0"/>
              <a:t>Patient Details</a:t>
            </a:r>
          </a:p>
          <a:p>
            <a:pPr fontAlgn="auto">
              <a:spcAft>
                <a:spcPts val="0"/>
              </a:spcAft>
              <a:defRPr/>
            </a:pPr>
            <a:r>
              <a:rPr lang="en-GB" sz="2400" dirty="0" smtClean="0"/>
              <a:t>Appointment Record</a:t>
            </a:r>
          </a:p>
          <a:p>
            <a:pPr fontAlgn="auto">
              <a:spcAft>
                <a:spcPts val="0"/>
              </a:spcAft>
              <a:defRPr/>
            </a:pPr>
            <a:r>
              <a:rPr lang="en-GB" sz="2400" dirty="0" smtClean="0"/>
              <a:t>General Medical History</a:t>
            </a:r>
          </a:p>
          <a:p>
            <a:pPr fontAlgn="auto">
              <a:spcAft>
                <a:spcPts val="0"/>
              </a:spcAft>
              <a:defRPr/>
            </a:pPr>
            <a:r>
              <a:rPr lang="en-GB" sz="2400" dirty="0" smtClean="0"/>
              <a:t>Obstetric History</a:t>
            </a:r>
          </a:p>
          <a:p>
            <a:pPr fontAlgn="auto">
              <a:spcAft>
                <a:spcPts val="0"/>
              </a:spcAft>
              <a:defRPr/>
            </a:pPr>
            <a:r>
              <a:rPr lang="en-GB" sz="2400" dirty="0" smtClean="0"/>
              <a:t>Gynaecological History</a:t>
            </a:r>
          </a:p>
          <a:p>
            <a:pPr fontAlgn="auto">
              <a:spcAft>
                <a:spcPts val="0"/>
              </a:spcAft>
              <a:defRPr/>
            </a:pPr>
            <a:r>
              <a:rPr lang="en-GB" sz="2400" dirty="0" err="1" smtClean="0"/>
              <a:t>Prolapse</a:t>
            </a:r>
            <a:r>
              <a:rPr lang="en-GB" sz="2400" dirty="0" smtClean="0"/>
              <a:t> Symptoms</a:t>
            </a:r>
          </a:p>
          <a:p>
            <a:pPr fontAlgn="auto">
              <a:spcAft>
                <a:spcPts val="0"/>
              </a:spcAft>
              <a:defRPr/>
            </a:pPr>
            <a:r>
              <a:rPr lang="en-GB" sz="2400" dirty="0" smtClean="0"/>
              <a:t>Urinary Symptoms</a:t>
            </a:r>
          </a:p>
          <a:p>
            <a:pPr fontAlgn="auto">
              <a:spcAft>
                <a:spcPts val="0"/>
              </a:spcAft>
              <a:defRPr/>
            </a:pPr>
            <a:r>
              <a:rPr lang="en-GB" sz="2400" dirty="0" smtClean="0"/>
              <a:t>Bowel Symptoms</a:t>
            </a:r>
          </a:p>
          <a:p>
            <a:pPr fontAlgn="auto">
              <a:spcAft>
                <a:spcPts val="0"/>
              </a:spcAft>
              <a:defRPr/>
            </a:pPr>
            <a:r>
              <a:rPr lang="en-GB" sz="2400" dirty="0" smtClean="0"/>
              <a:t>Examination</a:t>
            </a:r>
            <a:endParaRPr lang="en-GB" sz="1200" dirty="0" smtClean="0"/>
          </a:p>
          <a:p>
            <a:pPr fontAlgn="auto">
              <a:spcAft>
                <a:spcPts val="0"/>
              </a:spcAft>
              <a:defRPr/>
            </a:pPr>
            <a:endParaRPr lang="en-GB" sz="2000" dirty="0" smtClean="0"/>
          </a:p>
        </p:txBody>
      </p:sp>
      <p:sp>
        <p:nvSpPr>
          <p:cNvPr id="6" name="Content Placeholder 5"/>
          <p:cNvSpPr>
            <a:spLocks noGrp="1"/>
          </p:cNvSpPr>
          <p:nvPr>
            <p:ph sz="half" idx="2"/>
          </p:nvPr>
        </p:nvSpPr>
        <p:spPr>
          <a:xfrm>
            <a:off x="4648200" y="2084388"/>
            <a:ext cx="4038600" cy="3916362"/>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ln>
            <a:solidFill>
              <a:schemeClr val="tx1"/>
            </a:solidFill>
          </a:ln>
        </p:spPr>
        <p:txBody>
          <a:bodyPr rtlCol="0">
            <a:normAutofit lnSpcReduction="10000"/>
          </a:bodyPr>
          <a:lstStyle/>
          <a:p>
            <a:pPr fontAlgn="auto">
              <a:spcAft>
                <a:spcPts val="0"/>
              </a:spcAft>
              <a:defRPr/>
            </a:pPr>
            <a:r>
              <a:rPr lang="en-GB" sz="2400" dirty="0" smtClean="0"/>
              <a:t>Assessment/Treatment Plan</a:t>
            </a:r>
          </a:p>
          <a:p>
            <a:pPr lvl="1" fontAlgn="auto">
              <a:spcAft>
                <a:spcPts val="0"/>
              </a:spcAft>
              <a:defRPr/>
            </a:pPr>
            <a:r>
              <a:rPr lang="en-GB" sz="2000" dirty="0" err="1" smtClean="0"/>
              <a:t>Prolapse</a:t>
            </a:r>
            <a:r>
              <a:rPr lang="en-GB" sz="2000" dirty="0" smtClean="0"/>
              <a:t> Risk Factors</a:t>
            </a:r>
          </a:p>
          <a:p>
            <a:pPr lvl="1" fontAlgn="auto">
              <a:spcAft>
                <a:spcPts val="0"/>
              </a:spcAft>
              <a:defRPr/>
            </a:pPr>
            <a:r>
              <a:rPr lang="en-GB" sz="2000" dirty="0" smtClean="0"/>
              <a:t>Problem list</a:t>
            </a:r>
          </a:p>
          <a:p>
            <a:pPr lvl="1" fontAlgn="auto">
              <a:spcAft>
                <a:spcPts val="0"/>
              </a:spcAft>
              <a:defRPr/>
            </a:pPr>
            <a:r>
              <a:rPr lang="en-GB" sz="2000" dirty="0" smtClean="0"/>
              <a:t>Treatment/advice given</a:t>
            </a:r>
          </a:p>
          <a:p>
            <a:pPr lvl="1" fontAlgn="auto">
              <a:spcAft>
                <a:spcPts val="0"/>
              </a:spcAft>
              <a:defRPr/>
            </a:pPr>
            <a:r>
              <a:rPr lang="en-GB" sz="2000" dirty="0" smtClean="0"/>
              <a:t>Daily PFE’s programme recommended</a:t>
            </a:r>
          </a:p>
          <a:p>
            <a:pPr lvl="1" fontAlgn="auto">
              <a:spcAft>
                <a:spcPts val="0"/>
              </a:spcAft>
              <a:defRPr/>
            </a:pPr>
            <a:r>
              <a:rPr lang="en-GB" sz="2000" dirty="0" smtClean="0"/>
              <a:t>Plan/questions for next time</a:t>
            </a:r>
          </a:p>
          <a:p>
            <a:pPr lvl="1" fontAlgn="auto">
              <a:spcAft>
                <a:spcPts val="0"/>
              </a:spcAft>
              <a:defRPr/>
            </a:pPr>
            <a:r>
              <a:rPr lang="en-GB" sz="2000" dirty="0" smtClean="0"/>
              <a:t>Return appointments</a:t>
            </a:r>
          </a:p>
          <a:p>
            <a:pPr fontAlgn="auto">
              <a:spcAft>
                <a:spcPts val="0"/>
              </a:spcAft>
              <a:defRPr/>
            </a:pP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7"/>
          <p:cNvSpPr>
            <a:spLocks noGrp="1" noChangeArrowheads="1"/>
          </p:cNvSpPr>
          <p:nvPr>
            <p:ph sz="half" idx="1"/>
          </p:nvPr>
        </p:nvSpPr>
        <p:spPr>
          <a:xfrm>
            <a:off x="468313" y="908050"/>
            <a:ext cx="4038600" cy="5516563"/>
          </a:xfrm>
        </p:spPr>
        <p:txBody>
          <a:bodyPr/>
          <a:lstStyle/>
          <a:p>
            <a:pPr>
              <a:lnSpc>
                <a:spcPct val="90000"/>
              </a:lnSpc>
              <a:buFont typeface="Wingdings 2" pitchFamily="18" charset="2"/>
              <a:buNone/>
            </a:pPr>
            <a:r>
              <a:rPr lang="en-GB" dirty="0" smtClean="0"/>
              <a:t> </a:t>
            </a:r>
          </a:p>
          <a:p>
            <a:pPr>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pPr>
            <a:endParaRPr lang="en-GB" sz="2400" dirty="0" smtClean="0"/>
          </a:p>
          <a:p>
            <a:pPr>
              <a:lnSpc>
                <a:spcPct val="90000"/>
              </a:lnSpc>
            </a:pPr>
            <a:r>
              <a:rPr lang="en-GB" sz="2400" dirty="0" smtClean="0"/>
              <a:t>Pelvic floor muscle exercise teaching</a:t>
            </a:r>
          </a:p>
          <a:p>
            <a:pPr>
              <a:lnSpc>
                <a:spcPct val="90000"/>
              </a:lnSpc>
            </a:pPr>
            <a:r>
              <a:rPr lang="en-GB" sz="2400" dirty="0" smtClean="0"/>
              <a:t>Internal pelvic floor muscle assessment (PERFECT assessment)</a:t>
            </a:r>
          </a:p>
          <a:p>
            <a:pPr>
              <a:lnSpc>
                <a:spcPct val="90000"/>
              </a:lnSpc>
            </a:pPr>
            <a:r>
              <a:rPr lang="en-GB" sz="2400" dirty="0" smtClean="0"/>
              <a:t>Individualised home exercise programme</a:t>
            </a:r>
          </a:p>
          <a:p>
            <a:pPr>
              <a:lnSpc>
                <a:spcPct val="90000"/>
              </a:lnSpc>
            </a:pPr>
            <a:r>
              <a:rPr lang="en-GB" sz="2400" dirty="0" smtClean="0"/>
              <a:t>Lifestyle advice</a:t>
            </a:r>
          </a:p>
        </p:txBody>
      </p:sp>
      <p:sp>
        <p:nvSpPr>
          <p:cNvPr id="35843" name="Content Placeholder 6"/>
          <p:cNvSpPr>
            <a:spLocks noGrp="1"/>
          </p:cNvSpPr>
          <p:nvPr>
            <p:ph sz="half" idx="2"/>
          </p:nvPr>
        </p:nvSpPr>
        <p:spPr>
          <a:xfrm>
            <a:off x="4648200" y="1920875"/>
            <a:ext cx="4038600" cy="4433888"/>
          </a:xfrm>
        </p:spPr>
        <p:txBody>
          <a:bodyPr/>
          <a:lstStyle/>
          <a:p>
            <a:endParaRPr lang="en-US" smtClean="0"/>
          </a:p>
        </p:txBody>
      </p:sp>
      <p:pic>
        <p:nvPicPr>
          <p:cNvPr id="35844" name="Picture 2" descr="17600 pelvic floor.jpg                                         00007EBDGraphics 01                    BC345A43:"/>
          <p:cNvPicPr>
            <a:picLocks noChangeAspect="1" noChangeArrowheads="1"/>
          </p:cNvPicPr>
          <p:nvPr/>
        </p:nvPicPr>
        <p:blipFill>
          <a:blip r:embed="rId3" cstate="print"/>
          <a:srcRect/>
          <a:stretch>
            <a:fillRect/>
          </a:stretch>
        </p:blipFill>
        <p:spPr bwMode="auto">
          <a:xfrm>
            <a:off x="4572000" y="188640"/>
            <a:ext cx="4104455" cy="3086373"/>
          </a:xfrm>
          <a:prstGeom prst="rect">
            <a:avLst/>
          </a:prstGeom>
          <a:noFill/>
          <a:ln w="9525">
            <a:noFill/>
            <a:miter lim="800000"/>
            <a:headEnd/>
            <a:tailEnd/>
          </a:ln>
        </p:spPr>
      </p:pic>
      <p:pic>
        <p:nvPicPr>
          <p:cNvPr id="35845" name="Picture 5" descr="POPPY pelvis with pelvic floor.jpg"/>
          <p:cNvPicPr>
            <a:picLocks noChangeAspect="1"/>
          </p:cNvPicPr>
          <p:nvPr/>
        </p:nvPicPr>
        <p:blipFill>
          <a:blip r:embed="rId4" cstate="print"/>
          <a:srcRect l="3125" r="14063"/>
          <a:stretch>
            <a:fillRect/>
          </a:stretch>
        </p:blipFill>
        <p:spPr bwMode="auto">
          <a:xfrm>
            <a:off x="4643438" y="3500438"/>
            <a:ext cx="4038600" cy="3200400"/>
          </a:xfrm>
          <a:prstGeom prst="rect">
            <a:avLst/>
          </a:prstGeom>
          <a:noFill/>
          <a:ln w="9525">
            <a:noFill/>
            <a:miter lim="800000"/>
            <a:headEnd/>
            <a:tailEnd/>
          </a:ln>
        </p:spPr>
      </p:pic>
      <p:pic>
        <p:nvPicPr>
          <p:cNvPr id="6" name="Picture 10"/>
          <p:cNvPicPr>
            <a:picLocks noChangeAspect="1" noChangeArrowheads="1"/>
          </p:cNvPicPr>
          <p:nvPr/>
        </p:nvPicPr>
        <p:blipFill>
          <a:blip r:embed="rId5" cstate="print"/>
          <a:srcRect/>
          <a:stretch>
            <a:fillRect/>
          </a:stretch>
        </p:blipFill>
        <p:spPr bwMode="auto">
          <a:xfrm>
            <a:off x="539552" y="0"/>
            <a:ext cx="3528392" cy="39330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6988"/>
            <a:ext cx="8229600" cy="1143001"/>
          </a:xfrm>
        </p:spPr>
        <p:txBody>
          <a:bodyPr/>
          <a:lstStyle/>
          <a:p>
            <a:pPr eaLnBrk="1" hangingPunct="1">
              <a:defRPr/>
            </a:pPr>
            <a:r>
              <a:rPr lang="en-GB" sz="5400" dirty="0" smtClean="0">
                <a:latin typeface="+mn-lt"/>
              </a:rPr>
              <a:t>Multi-centre trial</a:t>
            </a:r>
          </a:p>
        </p:txBody>
      </p:sp>
      <p:sp>
        <p:nvSpPr>
          <p:cNvPr id="15363" name="Text Box 3"/>
          <p:cNvSpPr txBox="1">
            <a:spLocks noChangeArrowheads="1"/>
          </p:cNvSpPr>
          <p:nvPr/>
        </p:nvSpPr>
        <p:spPr bwMode="auto">
          <a:xfrm>
            <a:off x="395288" y="1196975"/>
            <a:ext cx="3744912" cy="4246563"/>
          </a:xfrm>
          <a:prstGeom prst="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0" scaled="1"/>
            <a:tileRect/>
          </a:gradFill>
          <a:ln w="19050">
            <a:solidFill>
              <a:schemeClr val="tx1"/>
            </a:solidFill>
            <a:miter lim="800000"/>
            <a:headEnd/>
            <a:tailEnd/>
          </a:ln>
        </p:spPr>
        <p:txBody>
          <a:bodyPr>
            <a:spAutoFit/>
          </a:bodyPr>
          <a:lstStyle/>
          <a:p>
            <a:pPr>
              <a:defRPr/>
            </a:pPr>
            <a:r>
              <a:rPr lang="en-GB" b="1" dirty="0">
                <a:latin typeface="+mn-lt"/>
                <a:cs typeface="Arial" pitchFamily="34" charset="0"/>
              </a:rPr>
              <a:t>Original UK centres:</a:t>
            </a:r>
          </a:p>
          <a:p>
            <a:pPr>
              <a:defRPr/>
            </a:pPr>
            <a:r>
              <a:rPr lang="en-GB" dirty="0">
                <a:latin typeface="+mn-lt"/>
                <a:cs typeface="Arial" pitchFamily="34" charset="0"/>
              </a:rPr>
              <a:t>Aberdeen Royal Infirmary</a:t>
            </a:r>
          </a:p>
          <a:p>
            <a:pPr>
              <a:defRPr/>
            </a:pPr>
            <a:r>
              <a:rPr lang="en-GB" dirty="0">
                <a:latin typeface="+mn-lt"/>
                <a:cs typeface="Arial" pitchFamily="34" charset="0"/>
              </a:rPr>
              <a:t>Belfast City Hospital</a:t>
            </a:r>
          </a:p>
          <a:p>
            <a:pPr>
              <a:defRPr/>
            </a:pPr>
            <a:r>
              <a:rPr lang="en-GB" dirty="0">
                <a:latin typeface="+mn-lt"/>
                <a:cs typeface="Arial" pitchFamily="34" charset="0"/>
              </a:rPr>
              <a:t>Borders General Hospital</a:t>
            </a:r>
            <a:endParaRPr lang="en-GB" b="1" dirty="0">
              <a:latin typeface="+mn-lt"/>
              <a:cs typeface="Arial" pitchFamily="34" charset="0"/>
            </a:endParaRPr>
          </a:p>
          <a:p>
            <a:pPr>
              <a:defRPr/>
            </a:pPr>
            <a:r>
              <a:rPr lang="en-GB" dirty="0" err="1">
                <a:latin typeface="+mn-lt"/>
                <a:cs typeface="Arial" pitchFamily="34" charset="0"/>
              </a:rPr>
              <a:t>Crosshouse</a:t>
            </a:r>
            <a:r>
              <a:rPr lang="en-GB" dirty="0">
                <a:latin typeface="+mn-lt"/>
                <a:cs typeface="Arial" pitchFamily="34" charset="0"/>
              </a:rPr>
              <a:t> Hospital</a:t>
            </a:r>
            <a:endParaRPr lang="en-GB" b="1" dirty="0">
              <a:latin typeface="+mn-lt"/>
              <a:cs typeface="Arial" pitchFamily="34" charset="0"/>
            </a:endParaRPr>
          </a:p>
          <a:p>
            <a:pPr>
              <a:defRPr/>
            </a:pPr>
            <a:r>
              <a:rPr lang="en-GB" dirty="0">
                <a:latin typeface="+mn-lt"/>
                <a:cs typeface="Arial" pitchFamily="34" charset="0"/>
              </a:rPr>
              <a:t>Falkirk and District Royal Infirmary</a:t>
            </a:r>
            <a:endParaRPr lang="en-GB" b="1" dirty="0">
              <a:latin typeface="+mn-lt"/>
              <a:cs typeface="Arial" pitchFamily="34" charset="0"/>
            </a:endParaRPr>
          </a:p>
          <a:p>
            <a:pPr>
              <a:defRPr/>
            </a:pPr>
            <a:r>
              <a:rPr lang="en-GB" dirty="0">
                <a:latin typeface="+mn-lt"/>
                <a:cs typeface="Arial" pitchFamily="34" charset="0"/>
              </a:rPr>
              <a:t>Forth Park Hospital, Fife</a:t>
            </a:r>
            <a:endParaRPr lang="en-GB" b="1" dirty="0">
              <a:latin typeface="+mn-lt"/>
              <a:cs typeface="Arial" pitchFamily="34" charset="0"/>
            </a:endParaRPr>
          </a:p>
          <a:p>
            <a:pPr>
              <a:defRPr/>
            </a:pPr>
            <a:r>
              <a:rPr lang="en-GB" dirty="0">
                <a:latin typeface="+mn-lt"/>
                <a:cs typeface="Arial" pitchFamily="34" charset="0"/>
              </a:rPr>
              <a:t>Glasgow Royal Infirmary</a:t>
            </a:r>
            <a:endParaRPr lang="en-GB" b="1" dirty="0">
              <a:latin typeface="+mn-lt"/>
              <a:cs typeface="Arial" pitchFamily="34" charset="0"/>
            </a:endParaRPr>
          </a:p>
          <a:p>
            <a:pPr>
              <a:defRPr/>
            </a:pPr>
            <a:r>
              <a:rPr lang="en-GB" dirty="0" err="1">
                <a:latin typeface="+mn-lt"/>
                <a:cs typeface="Arial" pitchFamily="34" charset="0"/>
              </a:rPr>
              <a:t>Ninewells</a:t>
            </a:r>
            <a:r>
              <a:rPr lang="en-GB" dirty="0">
                <a:latin typeface="+mn-lt"/>
                <a:cs typeface="Arial" pitchFamily="34" charset="0"/>
              </a:rPr>
              <a:t> Hospital</a:t>
            </a:r>
            <a:endParaRPr lang="en-GB" b="1" dirty="0">
              <a:latin typeface="+mn-lt"/>
              <a:cs typeface="Arial" pitchFamily="34" charset="0"/>
            </a:endParaRPr>
          </a:p>
          <a:p>
            <a:pPr>
              <a:defRPr/>
            </a:pPr>
            <a:r>
              <a:rPr lang="en-GB" dirty="0">
                <a:latin typeface="+mn-lt"/>
                <a:cs typeface="Arial" pitchFamily="34" charset="0"/>
              </a:rPr>
              <a:t>Royal Infirmary of Edinburgh</a:t>
            </a:r>
            <a:endParaRPr lang="en-GB" b="1" dirty="0">
              <a:latin typeface="+mn-lt"/>
              <a:cs typeface="Arial" pitchFamily="34" charset="0"/>
            </a:endParaRPr>
          </a:p>
          <a:p>
            <a:pPr>
              <a:defRPr/>
            </a:pPr>
            <a:r>
              <a:rPr lang="en-GB" dirty="0">
                <a:latin typeface="+mn-lt"/>
                <a:cs typeface="Arial" pitchFamily="34" charset="0"/>
              </a:rPr>
              <a:t>Southern General Hospital</a:t>
            </a:r>
            <a:endParaRPr lang="en-GB" b="1" dirty="0">
              <a:latin typeface="+mn-lt"/>
              <a:cs typeface="Arial" pitchFamily="34" charset="0"/>
            </a:endParaRPr>
          </a:p>
          <a:p>
            <a:pPr>
              <a:defRPr/>
            </a:pPr>
            <a:r>
              <a:rPr lang="en-GB" dirty="0">
                <a:latin typeface="+mn-lt"/>
                <a:cs typeface="Arial" pitchFamily="34" charset="0"/>
              </a:rPr>
              <a:t>St John's Hospital, Livingston</a:t>
            </a:r>
            <a:endParaRPr lang="en-GB" b="1" dirty="0">
              <a:latin typeface="+mn-lt"/>
              <a:cs typeface="Arial" pitchFamily="34" charset="0"/>
            </a:endParaRPr>
          </a:p>
          <a:p>
            <a:pPr>
              <a:defRPr/>
            </a:pPr>
            <a:r>
              <a:rPr lang="en-GB" dirty="0">
                <a:latin typeface="+mn-lt"/>
                <a:cs typeface="Arial" pitchFamily="34" charset="0"/>
              </a:rPr>
              <a:t>St Mary's Hospital, Manchester</a:t>
            </a:r>
            <a:endParaRPr lang="en-GB" b="1" dirty="0">
              <a:latin typeface="+mn-lt"/>
              <a:cs typeface="Arial" pitchFamily="34" charset="0"/>
            </a:endParaRPr>
          </a:p>
          <a:p>
            <a:pPr>
              <a:defRPr/>
            </a:pPr>
            <a:r>
              <a:rPr lang="en-GB" dirty="0">
                <a:latin typeface="+mn-lt"/>
                <a:cs typeface="Arial" pitchFamily="34" charset="0"/>
              </a:rPr>
              <a:t>Victoria Infirmary, Glasgow</a:t>
            </a:r>
            <a:endParaRPr lang="en-GB" b="1" dirty="0">
              <a:latin typeface="+mn-lt"/>
              <a:cs typeface="Arial" pitchFamily="34" charset="0"/>
            </a:endParaRPr>
          </a:p>
          <a:p>
            <a:pPr>
              <a:defRPr/>
            </a:pPr>
            <a:r>
              <a:rPr lang="en-GB" dirty="0">
                <a:latin typeface="+mn-lt"/>
                <a:cs typeface="Arial" pitchFamily="34" charset="0"/>
              </a:rPr>
              <a:t>York Hospital</a:t>
            </a:r>
            <a:r>
              <a:rPr lang="en-GB" b="1" dirty="0">
                <a:solidFill>
                  <a:srgbClr val="000066"/>
                </a:solidFill>
                <a:latin typeface="+mn-lt"/>
                <a:cs typeface="Arial" pitchFamily="34" charset="0"/>
              </a:rPr>
              <a:t>		</a:t>
            </a:r>
          </a:p>
        </p:txBody>
      </p:sp>
      <p:sp>
        <p:nvSpPr>
          <p:cNvPr id="15364" name="Text Box 4"/>
          <p:cNvSpPr txBox="1">
            <a:spLocks noChangeArrowheads="1"/>
          </p:cNvSpPr>
          <p:nvPr/>
        </p:nvSpPr>
        <p:spPr bwMode="auto">
          <a:xfrm>
            <a:off x="395536" y="5589240"/>
            <a:ext cx="3744416" cy="1008112"/>
          </a:xfrm>
          <a:prstGeom prst="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50000" t="50000" r="50000" b="50000"/>
            </a:path>
            <a:tileRect/>
          </a:gradFill>
          <a:ln w="19050">
            <a:solidFill>
              <a:schemeClr val="tx1"/>
            </a:solidFill>
            <a:miter lim="800000"/>
            <a:headEnd/>
            <a:tailEnd/>
          </a:ln>
        </p:spPr>
        <p:txBody>
          <a:bodyPr>
            <a:spAutoFit/>
          </a:bodyPr>
          <a:lstStyle/>
          <a:p>
            <a:pPr>
              <a:defRPr/>
            </a:pPr>
            <a:r>
              <a:rPr lang="en-GB" b="1" dirty="0">
                <a:latin typeface="+mn-lt"/>
                <a:cs typeface="Arial" pitchFamily="34" charset="0"/>
              </a:rPr>
              <a:t>International:</a:t>
            </a:r>
          </a:p>
          <a:p>
            <a:pPr>
              <a:defRPr/>
            </a:pPr>
            <a:endParaRPr lang="en-GB" sz="500" b="1" dirty="0">
              <a:latin typeface="+mn-lt"/>
              <a:cs typeface="Arial" pitchFamily="34" charset="0"/>
            </a:endParaRPr>
          </a:p>
          <a:p>
            <a:pPr>
              <a:defRPr/>
            </a:pPr>
            <a:r>
              <a:rPr lang="en-GB" dirty="0">
                <a:latin typeface="+mn-lt"/>
                <a:cs typeface="Arial" pitchFamily="34" charset="0"/>
              </a:rPr>
              <a:t>Dunedin, New Zealand </a:t>
            </a:r>
          </a:p>
          <a:p>
            <a:pPr>
              <a:defRPr/>
            </a:pPr>
            <a:r>
              <a:rPr lang="en-GB" dirty="0">
                <a:latin typeface="+mn-lt"/>
                <a:cs typeface="Arial" pitchFamily="34" charset="0"/>
              </a:rPr>
              <a:t>St George Hospital, Sydney </a:t>
            </a:r>
            <a:endParaRPr lang="en-GB" b="1" dirty="0">
              <a:latin typeface="+mn-lt"/>
              <a:cs typeface="Arial" pitchFamily="34" charset="0"/>
            </a:endParaRPr>
          </a:p>
        </p:txBody>
      </p:sp>
      <p:sp>
        <p:nvSpPr>
          <p:cNvPr id="2" name="Text Box 3"/>
          <p:cNvSpPr txBox="1">
            <a:spLocks noChangeArrowheads="1"/>
          </p:cNvSpPr>
          <p:nvPr/>
        </p:nvSpPr>
        <p:spPr bwMode="auto">
          <a:xfrm>
            <a:off x="4572000" y="1196975"/>
            <a:ext cx="4103688" cy="376555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19050">
            <a:solidFill>
              <a:schemeClr val="tx1"/>
            </a:solidFill>
            <a:miter lim="800000"/>
            <a:headEnd/>
            <a:tailEnd/>
          </a:ln>
        </p:spPr>
        <p:txBody>
          <a:bodyPr>
            <a:spAutoFit/>
          </a:bodyPr>
          <a:lstStyle/>
          <a:p>
            <a:pPr>
              <a:defRPr/>
            </a:pPr>
            <a:r>
              <a:rPr lang="en-GB" b="1" dirty="0">
                <a:latin typeface="+mn-lt"/>
                <a:cs typeface="Arial" pitchFamily="34" charset="0"/>
              </a:rPr>
              <a:t>New UK Centres:</a:t>
            </a:r>
          </a:p>
          <a:p>
            <a:pPr>
              <a:defRPr/>
            </a:pPr>
            <a:r>
              <a:rPr lang="en-GB" dirty="0">
                <a:latin typeface="+mn-lt"/>
                <a:cs typeface="Arial" pitchFamily="34" charset="0"/>
              </a:rPr>
              <a:t>James Cook University Hospital </a:t>
            </a:r>
            <a:endParaRPr lang="en-GB" b="1" dirty="0">
              <a:latin typeface="+mn-lt"/>
              <a:cs typeface="Arial" pitchFamily="34" charset="0"/>
            </a:endParaRPr>
          </a:p>
          <a:p>
            <a:pPr>
              <a:defRPr/>
            </a:pPr>
            <a:r>
              <a:rPr lang="en-GB" dirty="0">
                <a:latin typeface="+mn-lt"/>
                <a:cs typeface="Arial" pitchFamily="34" charset="0"/>
              </a:rPr>
              <a:t>Bradford Royal Infirmary</a:t>
            </a:r>
          </a:p>
          <a:p>
            <a:pPr>
              <a:defRPr/>
            </a:pPr>
            <a:r>
              <a:rPr lang="en-GB" dirty="0">
                <a:latin typeface="+mn-lt"/>
                <a:cs typeface="Arial" pitchFamily="34" charset="0"/>
              </a:rPr>
              <a:t>St James’ University Hospital</a:t>
            </a:r>
            <a:endParaRPr lang="en-GB" b="1" dirty="0">
              <a:latin typeface="+mn-lt"/>
              <a:cs typeface="Arial" pitchFamily="34" charset="0"/>
            </a:endParaRPr>
          </a:p>
          <a:p>
            <a:pPr>
              <a:defRPr/>
            </a:pPr>
            <a:r>
              <a:rPr lang="en-GB" dirty="0">
                <a:latin typeface="+mn-lt"/>
                <a:cs typeface="Arial" pitchFamily="34" charset="0"/>
              </a:rPr>
              <a:t>Antrim Area Hospital</a:t>
            </a:r>
            <a:endParaRPr lang="en-GB" b="1" dirty="0">
              <a:latin typeface="+mn-lt"/>
              <a:cs typeface="Arial" pitchFamily="34" charset="0"/>
            </a:endParaRPr>
          </a:p>
          <a:p>
            <a:pPr>
              <a:defRPr/>
            </a:pPr>
            <a:r>
              <a:rPr lang="en-GB" dirty="0" err="1">
                <a:latin typeface="+mn-lt"/>
                <a:cs typeface="Arial" pitchFamily="34" charset="0"/>
              </a:rPr>
              <a:t>Addenbrooke’s</a:t>
            </a:r>
            <a:r>
              <a:rPr lang="en-GB" dirty="0">
                <a:latin typeface="+mn-lt"/>
                <a:cs typeface="Arial" pitchFamily="34" charset="0"/>
              </a:rPr>
              <a:t> Hospital, Cambridge</a:t>
            </a:r>
            <a:endParaRPr lang="en-GB" b="1" dirty="0">
              <a:latin typeface="+mn-lt"/>
              <a:cs typeface="Arial" pitchFamily="34" charset="0"/>
            </a:endParaRPr>
          </a:p>
          <a:p>
            <a:pPr>
              <a:defRPr/>
            </a:pPr>
            <a:r>
              <a:rPr lang="en-GB" dirty="0">
                <a:latin typeface="+mn-lt"/>
                <a:cs typeface="Arial" pitchFamily="34" charset="0"/>
              </a:rPr>
              <a:t>Birmingham Women’s Hospital</a:t>
            </a:r>
            <a:endParaRPr lang="en-GB" b="1" dirty="0">
              <a:latin typeface="+mn-lt"/>
              <a:cs typeface="Arial" pitchFamily="34" charset="0"/>
            </a:endParaRPr>
          </a:p>
          <a:p>
            <a:pPr>
              <a:defRPr/>
            </a:pPr>
            <a:r>
              <a:rPr lang="en-GB" dirty="0">
                <a:latin typeface="+mn-lt"/>
                <a:cs typeface="Arial" pitchFamily="34" charset="0"/>
              </a:rPr>
              <a:t>Worcestershire Royal Hospital</a:t>
            </a:r>
            <a:endParaRPr lang="en-GB" b="1" dirty="0">
              <a:latin typeface="+mn-lt"/>
              <a:cs typeface="Arial" pitchFamily="34" charset="0"/>
            </a:endParaRPr>
          </a:p>
          <a:p>
            <a:pPr>
              <a:defRPr/>
            </a:pPr>
            <a:r>
              <a:rPr lang="en-GB" dirty="0">
                <a:latin typeface="+mn-lt"/>
                <a:cs typeface="Arial" pitchFamily="34" charset="0"/>
              </a:rPr>
              <a:t>North Hampshire Hospitals NHS Trust, Basingstoke</a:t>
            </a:r>
            <a:endParaRPr lang="en-GB" b="1" dirty="0">
              <a:latin typeface="+mn-lt"/>
              <a:cs typeface="Arial" pitchFamily="34" charset="0"/>
            </a:endParaRPr>
          </a:p>
          <a:p>
            <a:pPr>
              <a:defRPr/>
            </a:pPr>
            <a:r>
              <a:rPr lang="en-GB" dirty="0">
                <a:latin typeface="+mn-lt"/>
                <a:cs typeface="Arial" pitchFamily="34" charset="0"/>
              </a:rPr>
              <a:t>Chester Hospital </a:t>
            </a:r>
            <a:endParaRPr lang="en-GB" b="1" dirty="0">
              <a:latin typeface="+mn-lt"/>
              <a:cs typeface="Arial" pitchFamily="34" charset="0"/>
            </a:endParaRPr>
          </a:p>
          <a:p>
            <a:pPr>
              <a:defRPr/>
            </a:pPr>
            <a:r>
              <a:rPr lang="en-GB" dirty="0">
                <a:latin typeface="+mn-lt"/>
                <a:cs typeface="Arial" pitchFamily="34" charset="0"/>
              </a:rPr>
              <a:t>Castle Hill Hospital, Hull</a:t>
            </a:r>
            <a:endParaRPr lang="en-GB" b="1" dirty="0">
              <a:latin typeface="+mn-lt"/>
              <a:cs typeface="Arial" pitchFamily="34" charset="0"/>
            </a:endParaRPr>
          </a:p>
          <a:p>
            <a:pPr>
              <a:defRPr/>
            </a:pPr>
            <a:r>
              <a:rPr lang="en-GB" b="1" dirty="0">
                <a:solidFill>
                  <a:srgbClr val="000066"/>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76250"/>
            <a:ext cx="8229600" cy="1081088"/>
          </a:xfrm>
        </p:spPr>
        <p:txBody>
          <a:bodyPr/>
          <a:lstStyle/>
          <a:p>
            <a:pPr>
              <a:defRPr/>
            </a:pPr>
            <a:r>
              <a:rPr lang="en-GB" dirty="0" smtClean="0">
                <a:latin typeface="+mn-lt"/>
              </a:rPr>
              <a:t>Summary of Recruitment</a:t>
            </a:r>
          </a:p>
        </p:txBody>
      </p:sp>
      <p:sp>
        <p:nvSpPr>
          <p:cNvPr id="6" name="TextBox 5"/>
          <p:cNvSpPr txBox="1"/>
          <p:nvPr/>
        </p:nvSpPr>
        <p:spPr>
          <a:xfrm>
            <a:off x="468313" y="1700213"/>
            <a:ext cx="7488237" cy="489426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12700">
            <a:solidFill>
              <a:schemeClr val="accent2">
                <a:lumMod val="75000"/>
              </a:schemeClr>
            </a:solidFill>
          </a:ln>
        </p:spPr>
        <p:txBody>
          <a:bodyPr>
            <a:spAutoFit/>
          </a:bodyPr>
          <a:lstStyle/>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sz="1200" dirty="0">
              <a:latin typeface="Arial" pitchFamily="34" charset="0"/>
              <a:cs typeface="Arial" pitchFamily="34" charset="0"/>
            </a:endParaRPr>
          </a:p>
          <a:p>
            <a:pPr>
              <a:defRPr/>
            </a:pPr>
            <a:endParaRPr lang="en-GB" sz="1200" dirty="0">
              <a:latin typeface="Arial" pitchFamily="34" charset="0"/>
              <a:cs typeface="Arial" pitchFamily="34" charset="0"/>
            </a:endParaRPr>
          </a:p>
        </p:txBody>
      </p:sp>
      <p:graphicFrame>
        <p:nvGraphicFramePr>
          <p:cNvPr id="8" name="Content Placeholder 4"/>
          <p:cNvGraphicFramePr>
            <a:graphicFrameLocks noGrp="1"/>
          </p:cNvGraphicFramePr>
          <p:nvPr>
            <p:ph idx="1"/>
          </p:nvPr>
        </p:nvGraphicFramePr>
        <p:xfrm>
          <a:off x="467544" y="1772816"/>
          <a:ext cx="867645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defRPr/>
            </a:pPr>
            <a:r>
              <a:rPr lang="en-GB" dirty="0" smtClean="0">
                <a:latin typeface="+mn-lt"/>
              </a:rPr>
              <a:t>Recruitment</a:t>
            </a:r>
            <a:r>
              <a:rPr lang="en-GB" dirty="0" smtClean="0"/>
              <a:t> </a:t>
            </a:r>
            <a:r>
              <a:rPr lang="en-GB" dirty="0" smtClean="0">
                <a:latin typeface="+mn-lt"/>
              </a:rPr>
              <a:t>Timeline</a:t>
            </a:r>
          </a:p>
        </p:txBody>
      </p:sp>
      <p:sp>
        <p:nvSpPr>
          <p:cNvPr id="24579" name="Content Placeholder 2"/>
          <p:cNvSpPr>
            <a:spLocks noGrp="1"/>
          </p:cNvSpPr>
          <p:nvPr>
            <p:ph idx="1"/>
          </p:nvPr>
        </p:nvSpPr>
        <p:spPr/>
        <p:txBody>
          <a:bodyPr/>
          <a:lstStyle/>
          <a:p>
            <a:r>
              <a:rPr lang="en-GB" smtClean="0"/>
              <a:t>July 2007 - First Site Visit (Southern General Hospital)</a:t>
            </a:r>
          </a:p>
          <a:p>
            <a:r>
              <a:rPr lang="en-GB" smtClean="0"/>
              <a:t>September 2007  - Southern General Hospital randomises first participant.</a:t>
            </a:r>
          </a:p>
          <a:p>
            <a:r>
              <a:rPr lang="en-GB" smtClean="0"/>
              <a:t>March 2009 – Last Site Visit (Worcestershire Royal Hospital)</a:t>
            </a:r>
          </a:p>
          <a:p>
            <a:r>
              <a:rPr lang="en-GB" smtClean="0"/>
              <a:t>April 2010 – Last participant randomised to Trial (James Cook University Hospital)</a:t>
            </a:r>
          </a:p>
          <a:p>
            <a:endParaRPr lang="en-GB"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692150"/>
            <a:ext cx="8353425" cy="1155700"/>
          </a:xfrm>
        </p:spPr>
        <p:txBody>
          <a:bodyPr/>
          <a:lstStyle/>
          <a:p>
            <a:pPr>
              <a:defRPr/>
            </a:pPr>
            <a:r>
              <a:rPr lang="en-GB" dirty="0" smtClean="0">
                <a:latin typeface="+mn-lt"/>
              </a:rPr>
              <a:t>Randomised groups</a:t>
            </a:r>
          </a:p>
        </p:txBody>
      </p:sp>
      <p:sp>
        <p:nvSpPr>
          <p:cNvPr id="6" name="TextBox 5"/>
          <p:cNvSpPr txBox="1"/>
          <p:nvPr/>
        </p:nvSpPr>
        <p:spPr>
          <a:xfrm>
            <a:off x="179388" y="2205038"/>
            <a:ext cx="8785225" cy="4246562"/>
          </a:xfrm>
          <a:prstGeom prst="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16200000" scaled="1"/>
            <a:tileRect/>
          </a:gradFill>
          <a:ln w="12700">
            <a:solidFill>
              <a:schemeClr val="tx1"/>
            </a:solidFill>
          </a:ln>
        </p:spPr>
        <p:txBody>
          <a:bodyPr>
            <a:spAutoFit/>
          </a:bodyPr>
          <a:lstStyle/>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p:txBody>
      </p:sp>
      <p:graphicFrame>
        <p:nvGraphicFramePr>
          <p:cNvPr id="8" name="Content Placeholder 4"/>
          <p:cNvGraphicFramePr>
            <a:graphicFrameLocks noGrp="1"/>
          </p:cNvGraphicFramePr>
          <p:nvPr>
            <p:ph idx="1"/>
          </p:nvPr>
        </p:nvGraphicFramePr>
        <p:xfrm>
          <a:off x="323528" y="2492896"/>
          <a:ext cx="850728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57200" y="549275"/>
            <a:ext cx="8229600" cy="1150938"/>
          </a:xfrm>
        </p:spPr>
        <p:txBody>
          <a:bodyPr/>
          <a:lstStyle/>
          <a:p>
            <a:pPr>
              <a:defRPr/>
            </a:pPr>
            <a:r>
              <a:rPr lang="en-GB" sz="4000" dirty="0" smtClean="0">
                <a:latin typeface="+mn-lt"/>
              </a:rPr>
              <a:t>Reasons for not adhering to group allocation</a:t>
            </a:r>
          </a:p>
        </p:txBody>
      </p:sp>
      <p:graphicFrame>
        <p:nvGraphicFramePr>
          <p:cNvPr id="6" name="Content Placeholder 5"/>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457200" y="704850"/>
            <a:ext cx="8229600" cy="492125"/>
          </a:xfrm>
        </p:spPr>
        <p:txBody>
          <a:bodyPr/>
          <a:lstStyle/>
          <a:p>
            <a:pPr>
              <a:defRPr/>
            </a:pPr>
            <a:r>
              <a:rPr lang="en-GB" dirty="0" smtClean="0">
                <a:latin typeface="+mn-lt"/>
              </a:rPr>
              <a:t>Baseline Characteristics</a:t>
            </a:r>
          </a:p>
        </p:txBody>
      </p:sp>
      <p:sp>
        <p:nvSpPr>
          <p:cNvPr id="5" name="Text Placeholder 4"/>
          <p:cNvSpPr>
            <a:spLocks noGrp="1"/>
          </p:cNvSpPr>
          <p:nvPr>
            <p:ph type="body" idx="1"/>
          </p:nvPr>
        </p:nvSpPr>
        <p:spPr>
          <a:xfrm>
            <a:off x="457200" y="1196975"/>
            <a:ext cx="8147050" cy="1368425"/>
          </a:xfr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1"/>
            </a:solidFill>
          </a:ln>
        </p:spPr>
        <p:txBody>
          <a:bodyPr/>
          <a:lstStyle/>
          <a:p>
            <a:pPr>
              <a:defRPr/>
            </a:pPr>
            <a:r>
              <a:rPr lang="en-GB" sz="2000" dirty="0" smtClean="0"/>
              <a:t>Age (mean)</a:t>
            </a:r>
          </a:p>
          <a:p>
            <a:pPr>
              <a:defRPr/>
            </a:pPr>
            <a:r>
              <a:rPr lang="en-GB" sz="2000" dirty="0" smtClean="0"/>
              <a:t>Number of births (median)</a:t>
            </a:r>
          </a:p>
          <a:p>
            <a:pPr>
              <a:defRPr/>
            </a:pPr>
            <a:r>
              <a:rPr lang="en-GB" sz="2000" dirty="0" smtClean="0"/>
              <a:t>Duration of Symptoms (median)</a:t>
            </a:r>
            <a:endParaRPr lang="en-GB" sz="2000" dirty="0"/>
          </a:p>
        </p:txBody>
      </p:sp>
      <p:sp>
        <p:nvSpPr>
          <p:cNvPr id="4102" name="Text Placeholder 6"/>
          <p:cNvSpPr>
            <a:spLocks noGrp="1"/>
          </p:cNvSpPr>
          <p:nvPr>
            <p:ph type="body" sz="half" idx="3"/>
          </p:nvPr>
        </p:nvSpPr>
        <p:spPr>
          <a:xfrm>
            <a:off x="4644008" y="1484784"/>
            <a:ext cx="4041775" cy="792162"/>
          </a:xfrm>
        </p:spPr>
        <p:txBody>
          <a:bodyPr/>
          <a:lstStyle/>
          <a:p>
            <a:r>
              <a:rPr lang="en-GB" sz="2000" smtClean="0"/>
              <a:t>56.8yrs (SD 11.5)</a:t>
            </a:r>
          </a:p>
          <a:p>
            <a:r>
              <a:rPr lang="en-GB" sz="2000" smtClean="0"/>
              <a:t>2 (range 0 – 7)</a:t>
            </a:r>
          </a:p>
          <a:p>
            <a:r>
              <a:rPr lang="en-GB" sz="2000" smtClean="0"/>
              <a:t>12 months (IQR 6 – 24)</a:t>
            </a:r>
          </a:p>
        </p:txBody>
      </p:sp>
      <p:graphicFrame>
        <p:nvGraphicFramePr>
          <p:cNvPr id="4098" name="Content Placeholder 8"/>
          <p:cNvGraphicFramePr>
            <a:graphicFrameLocks noGrp="1"/>
          </p:cNvGraphicFramePr>
          <p:nvPr>
            <p:ph sz="quarter" idx="2"/>
          </p:nvPr>
        </p:nvGraphicFramePr>
        <p:xfrm>
          <a:off x="395288" y="2781300"/>
          <a:ext cx="3671887" cy="3581400"/>
        </p:xfrm>
        <a:graphic>
          <a:graphicData uri="http://schemas.openxmlformats.org/presentationml/2006/ole">
            <p:oleObj spid="_x0000_s23554" name="Chart" r:id="rId4" imgW="3800475" imgH="3819366" progId="Excel.Sheet.8">
              <p:embed/>
            </p:oleObj>
          </a:graphicData>
        </a:graphic>
      </p:graphicFrame>
      <p:graphicFrame>
        <p:nvGraphicFramePr>
          <p:cNvPr id="4099" name="Content Placeholder 9"/>
          <p:cNvGraphicFramePr>
            <a:graphicFrameLocks noGrp="1"/>
          </p:cNvGraphicFramePr>
          <p:nvPr>
            <p:ph sz="quarter" idx="4"/>
          </p:nvPr>
        </p:nvGraphicFramePr>
        <p:xfrm>
          <a:off x="4572000" y="2781300"/>
          <a:ext cx="4103688" cy="3590925"/>
        </p:xfrm>
        <a:graphic>
          <a:graphicData uri="http://schemas.openxmlformats.org/presentationml/2006/ole">
            <p:oleObj spid="_x0000_s23555" name="Chart" r:id="rId5" imgW="3790844" imgH="3552666" progId="Excel.Sheet.8">
              <p:embed/>
            </p:oleObj>
          </a:graphicData>
        </a:graphic>
      </p:graphicFrame>
      <p:sp>
        <p:nvSpPr>
          <p:cNvPr id="7" name="Rectangle 6"/>
          <p:cNvSpPr/>
          <p:nvPr/>
        </p:nvSpPr>
        <p:spPr>
          <a:xfrm>
            <a:off x="395536" y="6488668"/>
            <a:ext cx="8352928" cy="369332"/>
          </a:xfrm>
          <a:prstGeom prst="rect">
            <a:avLst/>
          </a:prstGeom>
        </p:spPr>
        <p:txBody>
          <a:bodyPr wrap="square">
            <a:spAutoFit/>
          </a:bodyPr>
          <a:lstStyle/>
          <a:p>
            <a:pPr>
              <a:defRPr/>
            </a:pPr>
            <a:r>
              <a:rPr lang="en-GB" dirty="0" smtClean="0"/>
              <a:t>No clinical or demographic differences between the randomised groups at entry</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3"/>
          <p:cNvSpPr/>
          <p:nvPr/>
        </p:nvSpPr>
        <p:spPr>
          <a:xfrm>
            <a:off x="247650" y="926646"/>
            <a:ext cx="8702156" cy="4610553"/>
          </a:xfrm>
          <a:prstGeom prst="rect">
            <a:avLst/>
          </a:prstGeom>
          <a:solidFill>
            <a:schemeClr val="bg1">
              <a:lumMod val="75000"/>
            </a:schemeClr>
          </a:solidFill>
          <a:ln w="25400" cap="flat" cmpd="sng" algn="ctr">
            <a:noFill/>
            <a:prstDash val="solid"/>
          </a:ln>
          <a:effectLst>
            <a:softEdge rad="63500"/>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graphicFrame>
        <p:nvGraphicFramePr>
          <p:cNvPr id="4" name="Tabel 4"/>
          <p:cNvGraphicFramePr>
            <a:graphicFrameLocks noGrp="1"/>
          </p:cNvGraphicFramePr>
          <p:nvPr/>
        </p:nvGraphicFramePr>
        <p:xfrm>
          <a:off x="228600" y="990600"/>
          <a:ext cx="8642348" cy="5132386"/>
        </p:xfrm>
        <a:graphic>
          <a:graphicData uri="http://schemas.openxmlformats.org/drawingml/2006/table">
            <a:tbl>
              <a:tblPr firstRow="1" bandRow="1">
                <a:tableStyleId>{5C22544A-7EE6-4342-B048-85BDC9FD1C3A}</a:tableStyleId>
              </a:tblPr>
              <a:tblGrid>
                <a:gridCol w="606567"/>
                <a:gridCol w="709817"/>
                <a:gridCol w="686809"/>
                <a:gridCol w="661371"/>
                <a:gridCol w="661371"/>
                <a:gridCol w="661371"/>
                <a:gridCol w="585060"/>
                <a:gridCol w="737684"/>
                <a:gridCol w="674091"/>
                <a:gridCol w="674091"/>
                <a:gridCol w="674091"/>
                <a:gridCol w="661373"/>
                <a:gridCol w="648652"/>
              </a:tblGrid>
              <a:tr h="284347">
                <a:tc>
                  <a:txBody>
                    <a:bodyPr/>
                    <a:lstStyle/>
                    <a:p>
                      <a:pPr algn="r"/>
                      <a:endParaRPr lang="da-DK" sz="1200" dirty="0">
                        <a:solidFill>
                          <a:schemeClr val="bg1"/>
                        </a:solidFill>
                      </a:endParaRPr>
                    </a:p>
                  </a:txBody>
                  <a:tcPr marL="84387" marR="144000" marT="42194" marB="42194">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0">
                          <a:srgbClr val="009593"/>
                        </a:gs>
                        <a:gs pos="100000">
                          <a:srgbClr val="00F3F0"/>
                        </a:gs>
                      </a:gsLst>
                      <a:lin ang="16200000" scaled="0"/>
                      <a:tileRect/>
                    </a:gradFill>
                  </a:tcPr>
                </a:tc>
                <a:tc>
                  <a:txBody>
                    <a:bodyPr/>
                    <a:lstStyle/>
                    <a:p>
                      <a:pPr algn="ctr"/>
                      <a:r>
                        <a:rPr lang="da-DK" sz="1200" dirty="0" smtClean="0">
                          <a:solidFill>
                            <a:schemeClr val="bg1"/>
                          </a:solidFill>
                        </a:rPr>
                        <a:t>Jan</a:t>
                      </a:r>
                    </a:p>
                  </a:txBody>
                  <a:tcPr marL="36000" marR="36000" marT="0" marB="3600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0">
                          <a:srgbClr val="009593"/>
                        </a:gs>
                        <a:gs pos="100000">
                          <a:srgbClr val="00F3F0"/>
                        </a:gs>
                      </a:gsLst>
                      <a:lin ang="16200000" scaled="0"/>
                      <a:tileRect/>
                    </a:gradFill>
                  </a:tcPr>
                </a:tc>
                <a:tc>
                  <a:txBody>
                    <a:bodyPr/>
                    <a:lstStyle/>
                    <a:p>
                      <a:pPr algn="ctr"/>
                      <a:r>
                        <a:rPr lang="da-DK" sz="1200" dirty="0" err="1" smtClean="0">
                          <a:solidFill>
                            <a:schemeClr val="bg1"/>
                          </a:solidFill>
                        </a:rPr>
                        <a:t>Feb</a:t>
                      </a:r>
                      <a:endParaRPr lang="da-DK" sz="1200" dirty="0" smtClean="0">
                        <a:solidFill>
                          <a:schemeClr val="bg1"/>
                        </a:solidFill>
                      </a:endParaRPr>
                    </a:p>
                  </a:txBody>
                  <a:tcPr marL="36000" marR="36000" marT="0" marB="3600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0">
                          <a:srgbClr val="009593"/>
                        </a:gs>
                        <a:gs pos="100000">
                          <a:srgbClr val="00F3F0"/>
                        </a:gs>
                      </a:gsLst>
                      <a:lin ang="16200000" scaled="0"/>
                      <a:tileRect/>
                    </a:gradFill>
                  </a:tcPr>
                </a:tc>
                <a:tc>
                  <a:txBody>
                    <a:bodyPr/>
                    <a:lstStyle/>
                    <a:p>
                      <a:pPr algn="ctr"/>
                      <a:r>
                        <a:rPr lang="da-DK" sz="1200" dirty="0" smtClean="0">
                          <a:solidFill>
                            <a:schemeClr val="bg1"/>
                          </a:solidFill>
                        </a:rPr>
                        <a:t>March</a:t>
                      </a:r>
                    </a:p>
                  </a:txBody>
                  <a:tcPr marL="36000" marR="36000" marT="0" marB="3600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0">
                          <a:srgbClr val="009593"/>
                        </a:gs>
                        <a:gs pos="100000">
                          <a:srgbClr val="00F3F0"/>
                        </a:gs>
                      </a:gsLst>
                      <a:lin ang="16200000" scaled="0"/>
                      <a:tileRect/>
                    </a:gradFill>
                  </a:tcPr>
                </a:tc>
                <a:tc>
                  <a:txBody>
                    <a:bodyPr/>
                    <a:lstStyle/>
                    <a:p>
                      <a:pPr algn="ctr"/>
                      <a:r>
                        <a:rPr lang="da-DK" sz="1200" dirty="0" smtClean="0">
                          <a:solidFill>
                            <a:schemeClr val="bg1"/>
                          </a:solidFill>
                        </a:rPr>
                        <a:t>April</a:t>
                      </a:r>
                    </a:p>
                  </a:txBody>
                  <a:tcPr marL="36000" marR="36000" marT="0" marB="3600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0">
                          <a:srgbClr val="009593"/>
                        </a:gs>
                        <a:gs pos="100000">
                          <a:srgbClr val="00F3F0"/>
                        </a:gs>
                      </a:gsLst>
                      <a:lin ang="16200000" scaled="0"/>
                      <a:tileRect/>
                    </a:gradFill>
                  </a:tcPr>
                </a:tc>
                <a:tc>
                  <a:txBody>
                    <a:bodyPr/>
                    <a:lstStyle/>
                    <a:p>
                      <a:pPr algn="ctr"/>
                      <a:r>
                        <a:rPr lang="da-DK" sz="1200" dirty="0" smtClean="0">
                          <a:solidFill>
                            <a:schemeClr val="bg1"/>
                          </a:solidFill>
                        </a:rPr>
                        <a:t>May</a:t>
                      </a:r>
                    </a:p>
                  </a:txBody>
                  <a:tcPr marL="36000" marR="36000" marT="0" marB="3600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0">
                          <a:srgbClr val="009593"/>
                        </a:gs>
                        <a:gs pos="100000">
                          <a:srgbClr val="00F3F0"/>
                        </a:gs>
                      </a:gsLst>
                      <a:lin ang="16200000" scaled="0"/>
                      <a:tileRect/>
                    </a:gradFill>
                  </a:tcPr>
                </a:tc>
                <a:tc>
                  <a:txBody>
                    <a:bodyPr/>
                    <a:lstStyle/>
                    <a:p>
                      <a:pPr algn="ctr"/>
                      <a:r>
                        <a:rPr lang="da-DK" sz="1200" smtClean="0">
                          <a:solidFill>
                            <a:schemeClr val="bg1"/>
                          </a:solidFill>
                        </a:rPr>
                        <a:t>June</a:t>
                      </a:r>
                      <a:endParaRPr lang="da-DK" sz="1200" dirty="0" smtClean="0">
                        <a:solidFill>
                          <a:schemeClr val="bg1"/>
                        </a:solidFill>
                      </a:endParaRPr>
                    </a:p>
                  </a:txBody>
                  <a:tcPr marL="36000" marR="36000" marT="0" marB="3600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0">
                          <a:srgbClr val="009593"/>
                        </a:gs>
                        <a:gs pos="100000">
                          <a:srgbClr val="00F3F0"/>
                        </a:gs>
                      </a:gsLst>
                      <a:lin ang="16200000" scaled="0"/>
                      <a:tileRect/>
                    </a:gradFill>
                  </a:tcPr>
                </a:tc>
                <a:tc>
                  <a:txBody>
                    <a:bodyPr/>
                    <a:lstStyle/>
                    <a:p>
                      <a:pPr algn="ctr"/>
                      <a:r>
                        <a:rPr lang="da-DK" sz="1200" baseline="0" dirty="0" err="1" smtClean="0">
                          <a:solidFill>
                            <a:schemeClr val="bg1"/>
                          </a:solidFill>
                        </a:rPr>
                        <a:t>July</a:t>
                      </a:r>
                      <a:endParaRPr lang="da-DK" sz="1200" dirty="0" smtClean="0">
                        <a:solidFill>
                          <a:schemeClr val="bg1"/>
                        </a:solidFill>
                      </a:endParaRPr>
                    </a:p>
                  </a:txBody>
                  <a:tcPr marL="36000" marR="36000" marT="0" marB="3600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0">
                          <a:srgbClr val="009593"/>
                        </a:gs>
                        <a:gs pos="100000">
                          <a:srgbClr val="00F3F0"/>
                        </a:gs>
                      </a:gsLst>
                      <a:lin ang="16200000" scaled="0"/>
                      <a:tileRect/>
                    </a:gradFill>
                  </a:tcPr>
                </a:tc>
                <a:tc>
                  <a:txBody>
                    <a:bodyPr/>
                    <a:lstStyle/>
                    <a:p>
                      <a:pPr algn="ctr"/>
                      <a:r>
                        <a:rPr lang="da-DK" sz="1200" dirty="0" smtClean="0">
                          <a:solidFill>
                            <a:schemeClr val="bg1"/>
                          </a:solidFill>
                        </a:rPr>
                        <a:t>August</a:t>
                      </a:r>
                    </a:p>
                  </a:txBody>
                  <a:tcPr marL="36000" marR="36000" marT="0" marB="3600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0">
                          <a:srgbClr val="009593"/>
                        </a:gs>
                        <a:gs pos="100000">
                          <a:srgbClr val="00F3F0"/>
                        </a:gs>
                      </a:gsLst>
                      <a:lin ang="16200000" scaled="0"/>
                      <a:tileRect/>
                    </a:gradFill>
                  </a:tcPr>
                </a:tc>
                <a:tc>
                  <a:txBody>
                    <a:bodyPr/>
                    <a:lstStyle/>
                    <a:p>
                      <a:pPr algn="ctr"/>
                      <a:r>
                        <a:rPr lang="da-DK" sz="1200" dirty="0" err="1" smtClean="0">
                          <a:solidFill>
                            <a:schemeClr val="bg1"/>
                          </a:solidFill>
                        </a:rPr>
                        <a:t>Sep</a:t>
                      </a:r>
                      <a:endParaRPr lang="da-DK" sz="1200" dirty="0" smtClean="0">
                        <a:solidFill>
                          <a:schemeClr val="bg1"/>
                        </a:solidFill>
                      </a:endParaRPr>
                    </a:p>
                  </a:txBody>
                  <a:tcPr marL="36000" marR="36000" marT="0" marB="3600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0">
                          <a:srgbClr val="009593"/>
                        </a:gs>
                        <a:gs pos="100000">
                          <a:srgbClr val="00F3F0"/>
                        </a:gs>
                      </a:gsLst>
                      <a:lin ang="16200000" scaled="0"/>
                      <a:tileRect/>
                    </a:gradFill>
                  </a:tcPr>
                </a:tc>
                <a:tc>
                  <a:txBody>
                    <a:bodyPr/>
                    <a:lstStyle/>
                    <a:p>
                      <a:pPr algn="ctr"/>
                      <a:r>
                        <a:rPr lang="da-DK" sz="1200" smtClean="0">
                          <a:solidFill>
                            <a:schemeClr val="bg1"/>
                          </a:solidFill>
                        </a:rPr>
                        <a:t>Oct</a:t>
                      </a:r>
                      <a:endParaRPr lang="da-DK" sz="1200" dirty="0" smtClean="0">
                        <a:solidFill>
                          <a:schemeClr val="bg1"/>
                        </a:solidFill>
                      </a:endParaRPr>
                    </a:p>
                  </a:txBody>
                  <a:tcPr marL="36000" marR="36000" marT="0" marB="3600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0">
                          <a:srgbClr val="009593"/>
                        </a:gs>
                        <a:gs pos="100000">
                          <a:srgbClr val="00F3F0"/>
                        </a:gs>
                      </a:gsLst>
                      <a:lin ang="16200000" scaled="0"/>
                      <a:tileRect/>
                    </a:gradFill>
                  </a:tcPr>
                </a:tc>
                <a:tc>
                  <a:txBody>
                    <a:bodyPr/>
                    <a:lstStyle/>
                    <a:p>
                      <a:pPr algn="ctr"/>
                      <a:r>
                        <a:rPr lang="da-DK" sz="1200" dirty="0" err="1" smtClean="0">
                          <a:solidFill>
                            <a:schemeClr val="bg1"/>
                          </a:solidFill>
                        </a:rPr>
                        <a:t>Nov</a:t>
                      </a:r>
                      <a:endParaRPr lang="da-DK" sz="1200" dirty="0" smtClean="0">
                        <a:solidFill>
                          <a:schemeClr val="bg1"/>
                        </a:solidFill>
                      </a:endParaRPr>
                    </a:p>
                  </a:txBody>
                  <a:tcPr marL="36000" marR="36000" marT="0" marB="3600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0">
                          <a:srgbClr val="009593"/>
                        </a:gs>
                        <a:gs pos="100000">
                          <a:srgbClr val="00F3F0"/>
                        </a:gs>
                      </a:gsLst>
                      <a:lin ang="16200000" scaled="0"/>
                      <a:tileRect/>
                    </a:gradFill>
                  </a:tcPr>
                </a:tc>
                <a:tc>
                  <a:txBody>
                    <a:bodyPr/>
                    <a:lstStyle/>
                    <a:p>
                      <a:pPr algn="ctr"/>
                      <a:r>
                        <a:rPr lang="da-DK" sz="1200" dirty="0" err="1" smtClean="0">
                          <a:solidFill>
                            <a:schemeClr val="bg1"/>
                          </a:solidFill>
                        </a:rPr>
                        <a:t>Dec</a:t>
                      </a:r>
                      <a:endParaRPr lang="da-DK" sz="1200" dirty="0" smtClean="0">
                        <a:solidFill>
                          <a:schemeClr val="bg1"/>
                        </a:solidFill>
                      </a:endParaRPr>
                    </a:p>
                  </a:txBody>
                  <a:tcPr marL="36000" marR="36000" marT="0" marB="3600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0">
                          <a:srgbClr val="009593"/>
                        </a:gs>
                        <a:gs pos="100000">
                          <a:srgbClr val="00F3F0"/>
                        </a:gs>
                      </a:gsLst>
                      <a:lin ang="16200000" scaled="0"/>
                      <a:tileRect/>
                    </a:gradFill>
                  </a:tcPr>
                </a:tc>
              </a:tr>
              <a:tr h="47548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solidFill>
                        </a:rPr>
                        <a:t>2002</a:t>
                      </a:r>
                    </a:p>
                  </a:txBody>
                  <a:tcPr marL="54000" marR="144000" marT="0" marB="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100000">
                          <a:schemeClr val="bg1">
                            <a:lumMod val="95000"/>
                          </a:schemeClr>
                        </a:gs>
                        <a:gs pos="0">
                          <a:schemeClr val="tx1">
                            <a:lumMod val="75000"/>
                            <a:lumOff val="25000"/>
                          </a:schemeClr>
                        </a:gs>
                      </a:gsLst>
                      <a:lin ang="16200000" scaled="0"/>
                      <a:tileRect/>
                    </a:gradFill>
                  </a:tcPr>
                </a:tc>
                <a:tc>
                  <a:txBody>
                    <a:bodyPr/>
                    <a:lstStyle/>
                    <a:p>
                      <a:pPr algn="r"/>
                      <a:endParaRPr lang="da-DK" sz="700" b="1" dirty="0">
                        <a:solidFill>
                          <a:schemeClr val="bg1"/>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r>
                        <a:rPr lang="da-DK" sz="700" b="1" dirty="0" smtClean="0">
                          <a:solidFill>
                            <a:schemeClr val="bg1"/>
                          </a:solidFill>
                        </a:rPr>
                        <a:t>VCV</a:t>
                      </a:r>
                      <a:endParaRPr lang="da-DK" sz="700" b="1" dirty="0">
                        <a:solidFill>
                          <a:schemeClr val="bg1"/>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r>
              <a:tr h="48972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solidFill>
                        </a:rPr>
                        <a:t>2003</a:t>
                      </a:r>
                    </a:p>
                  </a:txBody>
                  <a:tcPr marL="54000" marR="144000" marT="0" marB="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100000">
                          <a:schemeClr val="bg1">
                            <a:lumMod val="95000"/>
                          </a:schemeClr>
                        </a:gs>
                        <a:gs pos="0">
                          <a:schemeClr val="tx1">
                            <a:lumMod val="75000"/>
                            <a:lumOff val="25000"/>
                          </a:schemeClr>
                        </a:gs>
                      </a:gsLst>
                      <a:lin ang="16200000" scaled="0"/>
                      <a:tileRect/>
                    </a:gra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r>
              <a:tr h="4853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solidFill>
                        </a:rPr>
                        <a:t>2004</a:t>
                      </a:r>
                    </a:p>
                  </a:txBody>
                  <a:tcPr marL="54000" marR="144000" marT="0" marB="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100000">
                          <a:schemeClr val="bg1">
                            <a:lumMod val="95000"/>
                          </a:schemeClr>
                        </a:gs>
                        <a:gs pos="0">
                          <a:schemeClr val="tx1">
                            <a:lumMod val="75000"/>
                            <a:lumOff val="25000"/>
                          </a:schemeClr>
                        </a:gs>
                      </a:gsLst>
                      <a:lin ang="16200000" scaled="0"/>
                      <a:tileRect/>
                    </a:gra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r>
              <a:tr h="4853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solidFill>
                        </a:rPr>
                        <a:t>2005</a:t>
                      </a:r>
                    </a:p>
                  </a:txBody>
                  <a:tcPr marL="54000" marR="144000" marT="0" marB="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100000">
                          <a:schemeClr val="bg1">
                            <a:lumMod val="95000"/>
                          </a:schemeClr>
                        </a:gs>
                        <a:gs pos="0">
                          <a:schemeClr val="tx1">
                            <a:lumMod val="75000"/>
                            <a:lumOff val="25000"/>
                          </a:schemeClr>
                        </a:gs>
                      </a:gsLst>
                      <a:lin ang="16200000" scaled="0"/>
                      <a:tileRect/>
                    </a:gra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r>
              <a:tr h="4853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solidFill>
                        </a:rPr>
                        <a:t>2006</a:t>
                      </a:r>
                    </a:p>
                  </a:txBody>
                  <a:tcPr marL="54000" marR="144000" marT="0" marB="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100000">
                          <a:schemeClr val="bg1">
                            <a:lumMod val="95000"/>
                          </a:schemeClr>
                        </a:gs>
                        <a:gs pos="0">
                          <a:schemeClr val="tx1">
                            <a:lumMod val="75000"/>
                            <a:lumOff val="25000"/>
                          </a:schemeClr>
                        </a:gs>
                      </a:gsLst>
                      <a:lin ang="16200000" scaled="0"/>
                      <a:tileRect/>
                    </a:gra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r>
              <a:tr h="4853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solidFill>
                        </a:rPr>
                        <a:t>2007</a:t>
                      </a:r>
                    </a:p>
                  </a:txBody>
                  <a:tcPr marL="54000" marR="144000" marT="0" marB="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100000">
                          <a:schemeClr val="bg1">
                            <a:lumMod val="95000"/>
                          </a:schemeClr>
                        </a:gs>
                        <a:gs pos="0">
                          <a:schemeClr val="tx1">
                            <a:lumMod val="75000"/>
                            <a:lumOff val="25000"/>
                          </a:schemeClr>
                        </a:gs>
                      </a:gsLst>
                      <a:lin ang="16200000" scaled="0"/>
                      <a:tileRect/>
                    </a:gra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r>
              <a:tr h="4853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solidFill>
                        </a:rPr>
                        <a:t>2008</a:t>
                      </a:r>
                    </a:p>
                  </a:txBody>
                  <a:tcPr marL="54000" marR="144000" marT="0" marB="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100000">
                          <a:schemeClr val="bg1">
                            <a:lumMod val="95000"/>
                          </a:schemeClr>
                        </a:gs>
                        <a:gs pos="0">
                          <a:schemeClr val="tx1">
                            <a:lumMod val="75000"/>
                            <a:lumOff val="25000"/>
                          </a:schemeClr>
                        </a:gs>
                      </a:gsLst>
                      <a:lin ang="16200000" scaled="0"/>
                      <a:tileRect/>
                    </a:gra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r>
              <a:tr h="4853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solidFill>
                        </a:rPr>
                        <a:t>2009</a:t>
                      </a:r>
                    </a:p>
                  </a:txBody>
                  <a:tcPr marL="54000" marR="144000" marT="0" marB="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100000">
                          <a:schemeClr val="bg1">
                            <a:lumMod val="95000"/>
                          </a:schemeClr>
                        </a:gs>
                        <a:gs pos="0">
                          <a:schemeClr val="tx1">
                            <a:lumMod val="75000"/>
                            <a:lumOff val="25000"/>
                          </a:schemeClr>
                        </a:gs>
                      </a:gsLst>
                      <a:lin ang="16200000" scaled="0"/>
                      <a:tileRect/>
                    </a:gra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r>
              <a:tr h="4853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solidFill>
                        </a:rPr>
                        <a:t>2010</a:t>
                      </a:r>
                    </a:p>
                  </a:txBody>
                  <a:tcPr marL="54000" marR="144000" marT="0" marB="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100000">
                          <a:schemeClr val="bg1">
                            <a:lumMod val="95000"/>
                          </a:schemeClr>
                        </a:gs>
                        <a:gs pos="0">
                          <a:schemeClr val="tx1">
                            <a:lumMod val="75000"/>
                            <a:lumOff val="25000"/>
                          </a:schemeClr>
                        </a:gs>
                      </a:gsLst>
                      <a:lin ang="16200000" scaled="0"/>
                      <a:tileRect/>
                    </a:gra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r>
              <a:tr h="4853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solidFill>
                        </a:rPr>
                        <a:t>2011</a:t>
                      </a:r>
                    </a:p>
                  </a:txBody>
                  <a:tcPr marL="54000" marR="144000" marT="0" marB="0" anchor="ct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gradFill flip="none" rotWithShape="1">
                      <a:gsLst>
                        <a:gs pos="100000">
                          <a:schemeClr val="bg1">
                            <a:lumMod val="95000"/>
                          </a:schemeClr>
                        </a:gs>
                        <a:gs pos="0">
                          <a:schemeClr val="tx1">
                            <a:lumMod val="75000"/>
                            <a:lumOff val="25000"/>
                          </a:schemeClr>
                        </a:gs>
                      </a:gsLst>
                      <a:lin ang="16200000" scaled="0"/>
                      <a:tileRect/>
                    </a:gra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c>
                  <a:txBody>
                    <a:bodyPr/>
                    <a:lstStyle/>
                    <a:p>
                      <a:pPr algn="r"/>
                      <a:endParaRPr lang="da-DK" sz="700" b="1" dirty="0">
                        <a:solidFill>
                          <a:schemeClr val="bg1">
                            <a:lumMod val="65000"/>
                          </a:schemeClr>
                        </a:solidFill>
                      </a:endParaRPr>
                    </a:p>
                  </a:txBody>
                  <a:tcPr marL="84387" marR="84387" marT="42194" marB="42194" anchor="b">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solidFill>
                      <a:schemeClr val="bg1"/>
                    </a:solidFill>
                  </a:tcPr>
                </a:tc>
              </a:tr>
            </a:tbl>
          </a:graphicData>
        </a:graphic>
      </p:graphicFrame>
      <p:sp>
        <p:nvSpPr>
          <p:cNvPr id="18607" name="Rectangle 8"/>
          <p:cNvSpPr>
            <a:spLocks noChangeArrowheads="1"/>
          </p:cNvSpPr>
          <p:nvPr/>
        </p:nvSpPr>
        <p:spPr bwMode="gray">
          <a:xfrm>
            <a:off x="152400" y="0"/>
            <a:ext cx="7610475" cy="838200"/>
          </a:xfrm>
          <a:prstGeom prst="rect">
            <a:avLst/>
          </a:prstGeom>
          <a:noFill/>
          <a:ln w="9525">
            <a:noFill/>
            <a:miter lim="800000"/>
            <a:headEnd/>
            <a:tailEnd/>
          </a:ln>
        </p:spPr>
        <p:txBody>
          <a:bodyPr lIns="0" rIns="0" anchor="ctr"/>
          <a:lstStyle/>
          <a:p>
            <a:r>
              <a:rPr lang="de-DE">
                <a:solidFill>
                  <a:srgbClr val="000000"/>
                </a:solidFill>
                <a:latin typeface="Calibri" pitchFamily="34" charset="0"/>
              </a:rPr>
              <a:t> </a:t>
            </a:r>
          </a:p>
          <a:p>
            <a:endParaRPr lang="de-DE">
              <a:solidFill>
                <a:srgbClr val="000000"/>
              </a:solidFill>
              <a:latin typeface="Calibri" pitchFamily="34" charset="0"/>
            </a:endParaRPr>
          </a:p>
        </p:txBody>
      </p:sp>
      <p:sp>
        <p:nvSpPr>
          <p:cNvPr id="18608" name="Tekstboks 137"/>
          <p:cNvSpPr txBox="1">
            <a:spLocks noChangeArrowheads="1"/>
          </p:cNvSpPr>
          <p:nvPr/>
        </p:nvSpPr>
        <p:spPr bwMode="auto">
          <a:xfrm>
            <a:off x="1257300" y="1870075"/>
            <a:ext cx="982663" cy="246063"/>
          </a:xfrm>
          <a:prstGeom prst="rect">
            <a:avLst/>
          </a:prstGeom>
          <a:noFill/>
          <a:ln w="9525">
            <a:noFill/>
            <a:miter lim="800000"/>
            <a:headEnd/>
            <a:tailEnd/>
          </a:ln>
        </p:spPr>
        <p:txBody>
          <a:bodyPr anchor="ctr">
            <a:spAutoFit/>
          </a:bodyPr>
          <a:lstStyle/>
          <a:p>
            <a:pPr algn="ctr"/>
            <a:r>
              <a:rPr lang="da-DK" sz="1000" b="1">
                <a:solidFill>
                  <a:schemeClr val="bg1"/>
                </a:solidFill>
                <a:latin typeface="Calibri" pitchFamily="34" charset="0"/>
              </a:rPr>
              <a:t>EXAMPLE TEXT</a:t>
            </a:r>
          </a:p>
        </p:txBody>
      </p:sp>
      <p:grpSp>
        <p:nvGrpSpPr>
          <p:cNvPr id="2" name="Gruppe 99"/>
          <p:cNvGrpSpPr>
            <a:grpSpLocks/>
          </p:cNvGrpSpPr>
          <p:nvPr/>
        </p:nvGrpSpPr>
        <p:grpSpPr bwMode="auto">
          <a:xfrm>
            <a:off x="5624513" y="1524000"/>
            <a:ext cx="3214687" cy="304800"/>
            <a:chOff x="1264597" y="3544111"/>
            <a:chExt cx="3362527" cy="599871"/>
          </a:xfrm>
          <a:solidFill>
            <a:schemeClr val="accent4">
              <a:lumMod val="60000"/>
              <a:lumOff val="40000"/>
            </a:schemeClr>
          </a:solidFill>
        </p:grpSpPr>
        <p:sp>
          <p:nvSpPr>
            <p:cNvPr id="8" name="Pentagon 7"/>
            <p:cNvSpPr/>
            <p:nvPr/>
          </p:nvSpPr>
          <p:spPr>
            <a:xfrm>
              <a:off x="1264597" y="3566807"/>
              <a:ext cx="3362527" cy="577175"/>
            </a:xfrm>
            <a:prstGeom prst="homePlate">
              <a:avLst/>
            </a:prstGeom>
            <a:grpFill/>
            <a:ln w="25400" cap="flat" cmpd="sng" algn="ctr">
              <a:noFill/>
              <a:prstDash val="solid"/>
            </a:ln>
            <a:effectLst>
              <a:softEdge rad="63500"/>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9" name="Pentagon 8"/>
            <p:cNvSpPr/>
            <p:nvPr/>
          </p:nvSpPr>
          <p:spPr>
            <a:xfrm>
              <a:off x="1279541" y="3544111"/>
              <a:ext cx="3190522" cy="467641"/>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grpSp>
      <p:sp>
        <p:nvSpPr>
          <p:cNvPr id="18610" name="Tekstboks 138"/>
          <p:cNvSpPr txBox="1">
            <a:spLocks noChangeArrowheads="1"/>
          </p:cNvSpPr>
          <p:nvPr/>
        </p:nvSpPr>
        <p:spPr bwMode="auto">
          <a:xfrm>
            <a:off x="5943600" y="1508125"/>
            <a:ext cx="2674938" cy="277813"/>
          </a:xfrm>
          <a:prstGeom prst="rect">
            <a:avLst/>
          </a:prstGeom>
          <a:noFill/>
          <a:ln w="9525">
            <a:noFill/>
            <a:miter lim="800000"/>
            <a:headEnd/>
            <a:tailEnd/>
          </a:ln>
        </p:spPr>
        <p:txBody>
          <a:bodyPr anchor="ctr">
            <a:spAutoFit/>
          </a:bodyPr>
          <a:lstStyle/>
          <a:p>
            <a:pPr algn="ctr"/>
            <a:r>
              <a:rPr lang="da-DK" sz="1200" b="1">
                <a:solidFill>
                  <a:schemeClr val="bg1"/>
                </a:solidFill>
                <a:latin typeface="Calibri" pitchFamily="34" charset="0"/>
              </a:rPr>
              <a:t>FEASIBILITY FUNDING - CSO</a:t>
            </a:r>
          </a:p>
        </p:txBody>
      </p:sp>
      <p:sp>
        <p:nvSpPr>
          <p:cNvPr id="18611" name="Tekstboks 140"/>
          <p:cNvSpPr txBox="1">
            <a:spLocks noChangeArrowheads="1"/>
          </p:cNvSpPr>
          <p:nvPr/>
        </p:nvSpPr>
        <p:spPr bwMode="auto">
          <a:xfrm>
            <a:off x="1338263" y="1352550"/>
            <a:ext cx="982662" cy="246063"/>
          </a:xfrm>
          <a:prstGeom prst="rect">
            <a:avLst/>
          </a:prstGeom>
          <a:noFill/>
          <a:ln w="9525">
            <a:noFill/>
            <a:miter lim="800000"/>
            <a:headEnd/>
            <a:tailEnd/>
          </a:ln>
        </p:spPr>
        <p:txBody>
          <a:bodyPr anchor="ctr">
            <a:spAutoFit/>
          </a:bodyPr>
          <a:lstStyle/>
          <a:p>
            <a:pPr algn="ctr"/>
            <a:r>
              <a:rPr lang="da-DK" sz="1000" b="1">
                <a:solidFill>
                  <a:schemeClr val="bg1"/>
                </a:solidFill>
                <a:latin typeface="Calibri" pitchFamily="34" charset="0"/>
              </a:rPr>
              <a:t>EXAMPLE TEXT</a:t>
            </a:r>
          </a:p>
        </p:txBody>
      </p:sp>
      <p:sp>
        <p:nvSpPr>
          <p:cNvPr id="12" name="Pentagon 11"/>
          <p:cNvSpPr/>
          <p:nvPr/>
        </p:nvSpPr>
        <p:spPr bwMode="auto">
          <a:xfrm>
            <a:off x="2133600" y="2743200"/>
            <a:ext cx="2678111" cy="219075"/>
          </a:xfrm>
          <a:prstGeom prst="homePlate">
            <a:avLst/>
          </a:prstGeom>
          <a:solidFill>
            <a:schemeClr val="bg1">
              <a:lumMod val="75000"/>
            </a:schemeClr>
          </a:solidFill>
          <a:ln w="25400" cap="flat" cmpd="sng" algn="ctr">
            <a:noFill/>
            <a:prstDash val="solid"/>
          </a:ln>
          <a:effectLst>
            <a:softEdge rad="63500"/>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3" name="Pentagon 12"/>
          <p:cNvSpPr/>
          <p:nvPr/>
        </p:nvSpPr>
        <p:spPr bwMode="auto">
          <a:xfrm>
            <a:off x="838200" y="2743200"/>
            <a:ext cx="5334000" cy="2286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defRPr/>
            </a:pPr>
            <a:endParaRPr lang="en-US" sz="1200" noProof="1">
              <a:solidFill>
                <a:srgbClr val="FFFFFF"/>
              </a:solidFill>
              <a:ea typeface="ＭＳ Ｐゴシック" pitchFamily="-112" charset="-128"/>
            </a:endParaRPr>
          </a:p>
        </p:txBody>
      </p:sp>
      <p:grpSp>
        <p:nvGrpSpPr>
          <p:cNvPr id="5" name="Gruppe 111"/>
          <p:cNvGrpSpPr>
            <a:grpSpLocks/>
          </p:cNvGrpSpPr>
          <p:nvPr/>
        </p:nvGrpSpPr>
        <p:grpSpPr bwMode="auto">
          <a:xfrm>
            <a:off x="6324600" y="1295400"/>
            <a:ext cx="2172922" cy="295276"/>
            <a:chOff x="1264597" y="3544111"/>
            <a:chExt cx="3362527" cy="599871"/>
          </a:xfrm>
          <a:solidFill>
            <a:srgbClr val="7030A0"/>
          </a:solidFill>
        </p:grpSpPr>
        <p:sp>
          <p:nvSpPr>
            <p:cNvPr id="15" name="Pentagon 14"/>
            <p:cNvSpPr/>
            <p:nvPr/>
          </p:nvSpPr>
          <p:spPr>
            <a:xfrm>
              <a:off x="1264597" y="3566807"/>
              <a:ext cx="3362527" cy="577175"/>
            </a:xfrm>
            <a:prstGeom prst="homePlate">
              <a:avLst/>
            </a:prstGeom>
            <a:grpFill/>
            <a:ln w="25400" cap="flat" cmpd="sng" algn="ctr">
              <a:noFill/>
              <a:prstDash val="solid"/>
            </a:ln>
            <a:effectLst>
              <a:softEdge rad="63500"/>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6" name="Pentagon 15"/>
            <p:cNvSpPr/>
            <p:nvPr/>
          </p:nvSpPr>
          <p:spPr>
            <a:xfrm>
              <a:off x="1326428" y="3544113"/>
              <a:ext cx="3190522" cy="467641"/>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buFont typeface="Calibri" pitchFamily="-112" charset="0"/>
                <a:buAutoNum type="arabicPeriod"/>
                <a:defRPr/>
              </a:pPr>
              <a:endParaRPr lang="en-US" noProof="1">
                <a:solidFill>
                  <a:srgbClr val="FFFFFF"/>
                </a:solidFill>
                <a:ea typeface="ＭＳ Ｐゴシック" pitchFamily="-112" charset="-128"/>
              </a:endParaRPr>
            </a:p>
          </p:txBody>
        </p:sp>
      </p:grpSp>
      <p:sp>
        <p:nvSpPr>
          <p:cNvPr id="18617" name="Tekstboks 152"/>
          <p:cNvSpPr txBox="1">
            <a:spLocks noChangeArrowheads="1"/>
          </p:cNvSpPr>
          <p:nvPr/>
        </p:nvSpPr>
        <p:spPr bwMode="auto">
          <a:xfrm>
            <a:off x="6477000" y="1279525"/>
            <a:ext cx="1524000" cy="277813"/>
          </a:xfrm>
          <a:prstGeom prst="rect">
            <a:avLst/>
          </a:prstGeom>
          <a:noFill/>
          <a:ln w="9525">
            <a:noFill/>
            <a:miter lim="800000"/>
            <a:headEnd/>
            <a:tailEnd/>
          </a:ln>
        </p:spPr>
        <p:txBody>
          <a:bodyPr anchor="ctr">
            <a:spAutoFit/>
          </a:bodyPr>
          <a:lstStyle/>
          <a:p>
            <a:pPr algn="ctr"/>
            <a:r>
              <a:rPr lang="da-DK" sz="1200" b="1">
                <a:solidFill>
                  <a:schemeClr val="bg1"/>
                </a:solidFill>
                <a:latin typeface="Calibri" pitchFamily="34" charset="0"/>
              </a:rPr>
              <a:t>FEASIBILITY - ETHICS</a:t>
            </a:r>
          </a:p>
        </p:txBody>
      </p:sp>
      <p:grpSp>
        <p:nvGrpSpPr>
          <p:cNvPr id="6" name="Gruppe 111"/>
          <p:cNvGrpSpPr>
            <a:grpSpLocks/>
          </p:cNvGrpSpPr>
          <p:nvPr/>
        </p:nvGrpSpPr>
        <p:grpSpPr bwMode="auto">
          <a:xfrm>
            <a:off x="5791200" y="3352800"/>
            <a:ext cx="2925762" cy="295276"/>
            <a:chOff x="1264597" y="3544111"/>
            <a:chExt cx="3362527" cy="599871"/>
          </a:xfrm>
          <a:solidFill>
            <a:srgbClr val="FF0000"/>
          </a:solidFill>
        </p:grpSpPr>
        <p:sp>
          <p:nvSpPr>
            <p:cNvPr id="19" name="Pentagon 18"/>
            <p:cNvSpPr/>
            <p:nvPr/>
          </p:nvSpPr>
          <p:spPr>
            <a:xfrm>
              <a:off x="1264597" y="3566807"/>
              <a:ext cx="3362527" cy="577175"/>
            </a:xfrm>
            <a:prstGeom prst="homePlate">
              <a:avLst/>
            </a:prstGeom>
            <a:grpFill/>
            <a:ln w="25400" cap="flat" cmpd="sng" algn="ctr">
              <a:noFill/>
              <a:prstDash val="solid"/>
            </a:ln>
            <a:effectLst>
              <a:softEdge rad="63500"/>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20" name="Pentagon 19"/>
            <p:cNvSpPr/>
            <p:nvPr/>
          </p:nvSpPr>
          <p:spPr>
            <a:xfrm>
              <a:off x="1326630" y="3544113"/>
              <a:ext cx="3191025" cy="467641"/>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buFont typeface="Calibri" pitchFamily="-112" charset="0"/>
                <a:buAutoNum type="arabicPeriod"/>
                <a:defRPr/>
              </a:pPr>
              <a:endParaRPr lang="en-US" noProof="1">
                <a:solidFill>
                  <a:srgbClr val="FFFFFF"/>
                </a:solidFill>
                <a:ea typeface="ＭＳ Ｐゴシック" pitchFamily="-112" charset="-128"/>
              </a:endParaRPr>
            </a:p>
          </p:txBody>
        </p:sp>
      </p:grpSp>
      <p:sp>
        <p:nvSpPr>
          <p:cNvPr id="18619" name="Tekstboks 152"/>
          <p:cNvSpPr txBox="1">
            <a:spLocks noChangeArrowheads="1"/>
          </p:cNvSpPr>
          <p:nvPr/>
        </p:nvSpPr>
        <p:spPr bwMode="auto">
          <a:xfrm>
            <a:off x="5791200" y="3319463"/>
            <a:ext cx="2590800" cy="276225"/>
          </a:xfrm>
          <a:prstGeom prst="rect">
            <a:avLst/>
          </a:prstGeom>
          <a:noFill/>
          <a:ln w="9525">
            <a:noFill/>
            <a:miter lim="800000"/>
            <a:headEnd/>
            <a:tailEnd/>
          </a:ln>
        </p:spPr>
        <p:txBody>
          <a:bodyPr anchor="ctr">
            <a:spAutoFit/>
          </a:bodyPr>
          <a:lstStyle/>
          <a:p>
            <a:pPr algn="ctr"/>
            <a:r>
              <a:rPr lang="da-DK" sz="1200" b="1">
                <a:solidFill>
                  <a:schemeClr val="bg1"/>
                </a:solidFill>
                <a:latin typeface="Calibri" pitchFamily="34" charset="0"/>
              </a:rPr>
              <a:t>POPPY FUNDING APPLICATION - CSO</a:t>
            </a:r>
          </a:p>
        </p:txBody>
      </p:sp>
      <p:grpSp>
        <p:nvGrpSpPr>
          <p:cNvPr id="7" name="Gruppe 40"/>
          <p:cNvGrpSpPr>
            <a:grpSpLocks/>
          </p:cNvGrpSpPr>
          <p:nvPr/>
        </p:nvGrpSpPr>
        <p:grpSpPr bwMode="auto">
          <a:xfrm>
            <a:off x="1524000" y="3733800"/>
            <a:ext cx="1744662" cy="295276"/>
            <a:chOff x="1264597" y="3544111"/>
            <a:chExt cx="3362527" cy="599871"/>
          </a:xfrm>
          <a:solidFill>
            <a:srgbClr val="7030A0"/>
          </a:solidFill>
        </p:grpSpPr>
        <p:sp>
          <p:nvSpPr>
            <p:cNvPr id="23" name="Pentagon 22"/>
            <p:cNvSpPr/>
            <p:nvPr/>
          </p:nvSpPr>
          <p:spPr>
            <a:xfrm>
              <a:off x="1264597" y="3566807"/>
              <a:ext cx="3362527" cy="577175"/>
            </a:xfrm>
            <a:prstGeom prst="homePlate">
              <a:avLst/>
            </a:prstGeom>
            <a:grpFill/>
            <a:ln w="25400" cap="flat" cmpd="sng" algn="ctr">
              <a:noFill/>
              <a:prstDash val="solid"/>
            </a:ln>
            <a:effectLst>
              <a:softEdge rad="63500"/>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24" name="Pentagon 23"/>
            <p:cNvSpPr/>
            <p:nvPr/>
          </p:nvSpPr>
          <p:spPr>
            <a:xfrm>
              <a:off x="1325790" y="3544113"/>
              <a:ext cx="3191188" cy="467641"/>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grpSp>
      <p:sp>
        <p:nvSpPr>
          <p:cNvPr id="18621" name="Tekstboks 137"/>
          <p:cNvSpPr txBox="1">
            <a:spLocks noChangeArrowheads="1"/>
          </p:cNvSpPr>
          <p:nvPr/>
        </p:nvSpPr>
        <p:spPr bwMode="auto">
          <a:xfrm>
            <a:off x="1795463" y="3711575"/>
            <a:ext cx="982662" cy="277813"/>
          </a:xfrm>
          <a:prstGeom prst="rect">
            <a:avLst/>
          </a:prstGeom>
          <a:noFill/>
          <a:ln w="9525">
            <a:noFill/>
            <a:miter lim="800000"/>
            <a:headEnd/>
            <a:tailEnd/>
          </a:ln>
        </p:spPr>
        <p:txBody>
          <a:bodyPr anchor="ctr">
            <a:spAutoFit/>
          </a:bodyPr>
          <a:lstStyle/>
          <a:p>
            <a:pPr algn="ctr"/>
            <a:r>
              <a:rPr lang="da-DK" sz="1200" b="1">
                <a:solidFill>
                  <a:schemeClr val="bg1"/>
                </a:solidFill>
                <a:latin typeface="Calibri" pitchFamily="34" charset="0"/>
              </a:rPr>
              <a:t>ETHICS/R&amp;D</a:t>
            </a:r>
          </a:p>
        </p:txBody>
      </p:sp>
      <p:grpSp>
        <p:nvGrpSpPr>
          <p:cNvPr id="10" name="Group 64"/>
          <p:cNvGrpSpPr>
            <a:grpSpLocks/>
          </p:cNvGrpSpPr>
          <p:nvPr/>
        </p:nvGrpSpPr>
        <p:grpSpPr bwMode="auto">
          <a:xfrm>
            <a:off x="388938" y="6223000"/>
            <a:ext cx="1427162" cy="461963"/>
            <a:chOff x="173038" y="6254745"/>
            <a:chExt cx="1427163" cy="461367"/>
          </a:xfrm>
        </p:grpSpPr>
        <p:sp>
          <p:nvSpPr>
            <p:cNvPr id="27" name="Rektangel 64"/>
            <p:cNvSpPr>
              <a:spLocks noChangeArrowheads="1"/>
            </p:cNvSpPr>
            <p:nvPr/>
          </p:nvSpPr>
          <p:spPr bwMode="auto">
            <a:xfrm>
              <a:off x="173038" y="6362556"/>
              <a:ext cx="290512" cy="274284"/>
            </a:xfrm>
            <a:prstGeom prst="rect">
              <a:avLst/>
            </a:prstGeom>
            <a:solidFill>
              <a:schemeClr val="tx2"/>
            </a:solidFill>
            <a:ln w="9525">
              <a:solidFill>
                <a:srgbClr val="595959"/>
              </a:solidFill>
              <a:miter lim="800000"/>
              <a:headEnd/>
              <a:tailEnd/>
            </a:ln>
            <a:effectLst>
              <a:outerShdw blurRad="63500" dist="38100" dir="2700000" algn="tl" rotWithShape="0">
                <a:srgbClr val="000000">
                  <a:alpha val="39998"/>
                </a:srgbClr>
              </a:outerShdw>
            </a:effectLst>
          </p:spPr>
          <p:txBody>
            <a:bodyPr anchor="ctr"/>
            <a:lstStyle/>
            <a:p>
              <a:pPr indent="-342900" algn="ctr">
                <a:buFont typeface="Calibri" pitchFamily="-112" charset="0"/>
                <a:buAutoNum type="arabicPeriod"/>
                <a:defRPr/>
              </a:pPr>
              <a:endParaRPr lang="en-US" sz="1600" b="1" noProof="1">
                <a:solidFill>
                  <a:srgbClr val="FFFFFF"/>
                </a:solidFill>
                <a:latin typeface="Calibri" pitchFamily="-112" charset="0"/>
              </a:endParaRPr>
            </a:p>
          </p:txBody>
        </p:sp>
        <p:sp>
          <p:nvSpPr>
            <p:cNvPr id="18667" name="Rektangel 63"/>
            <p:cNvSpPr>
              <a:spLocks noChangeArrowheads="1"/>
            </p:cNvSpPr>
            <p:nvPr/>
          </p:nvSpPr>
          <p:spPr bwMode="auto">
            <a:xfrm>
              <a:off x="538163" y="6254745"/>
              <a:ext cx="1062038" cy="461367"/>
            </a:xfrm>
            <a:prstGeom prst="rect">
              <a:avLst/>
            </a:prstGeom>
            <a:noFill/>
            <a:ln w="9525">
              <a:noFill/>
              <a:miter lim="800000"/>
              <a:headEnd/>
              <a:tailEnd/>
            </a:ln>
          </p:spPr>
          <p:txBody>
            <a:bodyPr>
              <a:spAutoFit/>
            </a:bodyPr>
            <a:lstStyle/>
            <a:p>
              <a:pPr defTabSz="801688">
                <a:spcBef>
                  <a:spcPct val="20000"/>
                </a:spcBef>
              </a:pPr>
              <a:r>
                <a:rPr lang="en-GB" sz="1200" noProof="1">
                  <a:solidFill>
                    <a:srgbClr val="080808"/>
                  </a:solidFill>
                  <a:latin typeface="Calibri" pitchFamily="34" charset="0"/>
                </a:rPr>
                <a:t>POPPY Feasibilty</a:t>
              </a:r>
            </a:p>
          </p:txBody>
        </p:sp>
      </p:grpSp>
      <p:grpSp>
        <p:nvGrpSpPr>
          <p:cNvPr id="11" name="Group 67"/>
          <p:cNvGrpSpPr>
            <a:grpSpLocks/>
          </p:cNvGrpSpPr>
          <p:nvPr/>
        </p:nvGrpSpPr>
        <p:grpSpPr bwMode="auto">
          <a:xfrm>
            <a:off x="2119313" y="6223000"/>
            <a:ext cx="1439862" cy="461963"/>
            <a:chOff x="1760538" y="6242045"/>
            <a:chExt cx="1439863" cy="461367"/>
          </a:xfrm>
        </p:grpSpPr>
        <p:sp>
          <p:nvSpPr>
            <p:cNvPr id="30" name="Rektangel 64"/>
            <p:cNvSpPr>
              <a:spLocks noChangeArrowheads="1"/>
            </p:cNvSpPr>
            <p:nvPr/>
          </p:nvSpPr>
          <p:spPr bwMode="auto">
            <a:xfrm>
              <a:off x="1760538" y="6349856"/>
              <a:ext cx="290512" cy="274284"/>
            </a:xfrm>
            <a:prstGeom prst="rect">
              <a:avLst/>
            </a:prstGeom>
            <a:solidFill>
              <a:srgbClr val="FF0000"/>
            </a:solidFill>
            <a:ln w="9525">
              <a:solidFill>
                <a:srgbClr val="262626"/>
              </a:solidFill>
              <a:miter lim="800000"/>
              <a:headEnd/>
              <a:tailEnd/>
            </a:ln>
            <a:effectLst>
              <a:outerShdw blurRad="63500" dist="38100" dir="2700000" algn="tl" rotWithShape="0">
                <a:srgbClr val="000000">
                  <a:alpha val="39998"/>
                </a:srgbClr>
              </a:outerShdw>
            </a:effectLst>
          </p:spPr>
          <p:txBody>
            <a:bodyPr anchor="ctr"/>
            <a:lstStyle/>
            <a:p>
              <a:pPr indent="-342900" algn="ctr">
                <a:buFont typeface="Calibri" pitchFamily="-112" charset="0"/>
                <a:buAutoNum type="arabicPeriod"/>
                <a:defRPr/>
              </a:pPr>
              <a:endParaRPr lang="en-US" sz="1600" b="1" noProof="1">
                <a:solidFill>
                  <a:srgbClr val="FFFFFF"/>
                </a:solidFill>
                <a:latin typeface="Calibri" pitchFamily="-112" charset="0"/>
              </a:endParaRPr>
            </a:p>
          </p:txBody>
        </p:sp>
        <p:sp>
          <p:nvSpPr>
            <p:cNvPr id="18665" name="Rektangel 63"/>
            <p:cNvSpPr>
              <a:spLocks noChangeArrowheads="1"/>
            </p:cNvSpPr>
            <p:nvPr/>
          </p:nvSpPr>
          <p:spPr bwMode="auto">
            <a:xfrm>
              <a:off x="2125663" y="6242045"/>
              <a:ext cx="1074738" cy="461367"/>
            </a:xfrm>
            <a:prstGeom prst="rect">
              <a:avLst/>
            </a:prstGeom>
            <a:noFill/>
            <a:ln w="9525">
              <a:noFill/>
              <a:miter lim="800000"/>
              <a:headEnd/>
              <a:tailEnd/>
            </a:ln>
          </p:spPr>
          <p:txBody>
            <a:bodyPr>
              <a:spAutoFit/>
            </a:bodyPr>
            <a:lstStyle/>
            <a:p>
              <a:pPr defTabSz="801688">
                <a:spcBef>
                  <a:spcPct val="20000"/>
                </a:spcBef>
              </a:pPr>
              <a:r>
                <a:rPr lang="en-GB" sz="1200" noProof="1">
                  <a:solidFill>
                    <a:srgbClr val="080808"/>
                  </a:solidFill>
                  <a:latin typeface="Calibri" pitchFamily="34" charset="0"/>
                </a:rPr>
                <a:t>POPPY main trial </a:t>
              </a:r>
            </a:p>
          </p:txBody>
        </p:sp>
      </p:grpSp>
      <p:grpSp>
        <p:nvGrpSpPr>
          <p:cNvPr id="14" name="Group 70"/>
          <p:cNvGrpSpPr>
            <a:grpSpLocks/>
          </p:cNvGrpSpPr>
          <p:nvPr/>
        </p:nvGrpSpPr>
        <p:grpSpPr bwMode="auto">
          <a:xfrm>
            <a:off x="3862388" y="6223000"/>
            <a:ext cx="1414462" cy="461963"/>
            <a:chOff x="3259138" y="6242045"/>
            <a:chExt cx="1414463" cy="461367"/>
          </a:xfrm>
        </p:grpSpPr>
        <p:sp>
          <p:nvSpPr>
            <p:cNvPr id="33" name="Rektangel 64"/>
            <p:cNvSpPr>
              <a:spLocks noChangeArrowheads="1"/>
            </p:cNvSpPr>
            <p:nvPr/>
          </p:nvSpPr>
          <p:spPr bwMode="auto">
            <a:xfrm>
              <a:off x="3259138" y="6349856"/>
              <a:ext cx="290512" cy="274284"/>
            </a:xfrm>
            <a:prstGeom prst="rect">
              <a:avLst/>
            </a:prstGeom>
            <a:solidFill>
              <a:srgbClr val="7030A0"/>
            </a:solidFill>
            <a:ln w="9525">
              <a:solidFill>
                <a:srgbClr val="124B90"/>
              </a:solidFill>
              <a:miter lim="800000"/>
              <a:headEnd/>
              <a:tailEnd/>
            </a:ln>
            <a:effectLst>
              <a:outerShdw blurRad="63500" dist="38100" dir="2700000" algn="tl" rotWithShape="0">
                <a:srgbClr val="000000">
                  <a:alpha val="39998"/>
                </a:srgbClr>
              </a:outerShdw>
            </a:effectLst>
          </p:spPr>
          <p:txBody>
            <a:bodyPr anchor="ctr"/>
            <a:lstStyle/>
            <a:p>
              <a:pPr indent="-342900" algn="ctr">
                <a:buFont typeface="Calibri" pitchFamily="-112" charset="0"/>
                <a:buAutoNum type="arabicPeriod"/>
                <a:defRPr/>
              </a:pPr>
              <a:endParaRPr lang="en-US" sz="1600" b="1" noProof="1">
                <a:solidFill>
                  <a:srgbClr val="FFFFFF"/>
                </a:solidFill>
                <a:latin typeface="Calibri" pitchFamily="-112" charset="0"/>
              </a:endParaRPr>
            </a:p>
          </p:txBody>
        </p:sp>
        <p:sp>
          <p:nvSpPr>
            <p:cNvPr id="18663" name="Rektangel 63"/>
            <p:cNvSpPr>
              <a:spLocks noChangeArrowheads="1"/>
            </p:cNvSpPr>
            <p:nvPr/>
          </p:nvSpPr>
          <p:spPr bwMode="auto">
            <a:xfrm>
              <a:off x="3624263" y="6242045"/>
              <a:ext cx="1049338" cy="461367"/>
            </a:xfrm>
            <a:prstGeom prst="rect">
              <a:avLst/>
            </a:prstGeom>
            <a:noFill/>
            <a:ln w="9525">
              <a:noFill/>
              <a:miter lim="800000"/>
              <a:headEnd/>
              <a:tailEnd/>
            </a:ln>
          </p:spPr>
          <p:txBody>
            <a:bodyPr>
              <a:spAutoFit/>
            </a:bodyPr>
            <a:lstStyle/>
            <a:p>
              <a:pPr defTabSz="801688">
                <a:spcBef>
                  <a:spcPct val="20000"/>
                </a:spcBef>
              </a:pPr>
              <a:r>
                <a:rPr lang="en-GB" sz="1200" noProof="1">
                  <a:solidFill>
                    <a:srgbClr val="080808"/>
                  </a:solidFill>
                  <a:latin typeface="Calibri" pitchFamily="34" charset="0"/>
                </a:rPr>
                <a:t>Ethics R&amp;D applications </a:t>
              </a:r>
            </a:p>
          </p:txBody>
        </p:sp>
      </p:grpSp>
      <p:grpSp>
        <p:nvGrpSpPr>
          <p:cNvPr id="17" name="Group 73"/>
          <p:cNvGrpSpPr>
            <a:grpSpLocks/>
          </p:cNvGrpSpPr>
          <p:nvPr/>
        </p:nvGrpSpPr>
        <p:grpSpPr bwMode="auto">
          <a:xfrm>
            <a:off x="5580063" y="6223000"/>
            <a:ext cx="1439862" cy="461963"/>
            <a:chOff x="4719638" y="6242045"/>
            <a:chExt cx="1439863" cy="461367"/>
          </a:xfrm>
        </p:grpSpPr>
        <p:sp>
          <p:nvSpPr>
            <p:cNvPr id="36" name="Rektangel 64"/>
            <p:cNvSpPr>
              <a:spLocks noChangeArrowheads="1"/>
            </p:cNvSpPr>
            <p:nvPr/>
          </p:nvSpPr>
          <p:spPr bwMode="auto">
            <a:xfrm>
              <a:off x="4719638" y="6349856"/>
              <a:ext cx="290512" cy="274284"/>
            </a:xfrm>
            <a:prstGeom prst="rect">
              <a:avLst/>
            </a:prstGeom>
            <a:solidFill>
              <a:srgbClr val="00B050"/>
            </a:solidFill>
            <a:ln w="9525">
              <a:solidFill>
                <a:srgbClr val="008000"/>
              </a:solidFill>
              <a:miter lim="800000"/>
              <a:headEnd/>
              <a:tailEnd/>
            </a:ln>
            <a:effectLst>
              <a:outerShdw blurRad="63500" dist="38100" dir="2700000" algn="tl" rotWithShape="0">
                <a:srgbClr val="000000">
                  <a:alpha val="39998"/>
                </a:srgbClr>
              </a:outerShdw>
            </a:effectLst>
          </p:spPr>
          <p:txBody>
            <a:bodyPr anchor="ctr"/>
            <a:lstStyle/>
            <a:p>
              <a:pPr indent="-342900" algn="ctr">
                <a:buFont typeface="Calibri" pitchFamily="-112" charset="0"/>
                <a:buAutoNum type="arabicPeriod"/>
                <a:defRPr/>
              </a:pPr>
              <a:endParaRPr lang="en-US" sz="1600" b="1" noProof="1">
                <a:solidFill>
                  <a:srgbClr val="FFFFFF"/>
                </a:solidFill>
                <a:latin typeface="Calibri" pitchFamily="-112" charset="0"/>
              </a:endParaRPr>
            </a:p>
          </p:txBody>
        </p:sp>
        <p:sp>
          <p:nvSpPr>
            <p:cNvPr id="18661" name="Rektangel 63"/>
            <p:cNvSpPr>
              <a:spLocks noChangeArrowheads="1"/>
            </p:cNvSpPr>
            <p:nvPr/>
          </p:nvSpPr>
          <p:spPr bwMode="auto">
            <a:xfrm>
              <a:off x="5084763" y="6242045"/>
              <a:ext cx="1074738" cy="461367"/>
            </a:xfrm>
            <a:prstGeom prst="rect">
              <a:avLst/>
            </a:prstGeom>
            <a:noFill/>
            <a:ln w="9525">
              <a:noFill/>
              <a:miter lim="800000"/>
              <a:headEnd/>
              <a:tailEnd/>
            </a:ln>
          </p:spPr>
          <p:txBody>
            <a:bodyPr>
              <a:spAutoFit/>
            </a:bodyPr>
            <a:lstStyle/>
            <a:p>
              <a:pPr defTabSz="801688">
                <a:spcBef>
                  <a:spcPct val="20000"/>
                </a:spcBef>
              </a:pPr>
              <a:r>
                <a:rPr lang="en-GB" sz="1200" noProof="1">
                  <a:solidFill>
                    <a:srgbClr val="080808"/>
                  </a:solidFill>
                  <a:latin typeface="Calibri" pitchFamily="34" charset="0"/>
                </a:rPr>
                <a:t>Main trial recruitment </a:t>
              </a:r>
            </a:p>
          </p:txBody>
        </p:sp>
      </p:grpSp>
      <p:grpSp>
        <p:nvGrpSpPr>
          <p:cNvPr id="18" name="Group 76"/>
          <p:cNvGrpSpPr>
            <a:grpSpLocks/>
          </p:cNvGrpSpPr>
          <p:nvPr/>
        </p:nvGrpSpPr>
        <p:grpSpPr bwMode="auto">
          <a:xfrm>
            <a:off x="7323138" y="6223000"/>
            <a:ext cx="1452562" cy="461963"/>
            <a:chOff x="6383338" y="6242045"/>
            <a:chExt cx="1452561" cy="461367"/>
          </a:xfrm>
        </p:grpSpPr>
        <p:sp>
          <p:nvSpPr>
            <p:cNvPr id="39" name="Rektangel 64"/>
            <p:cNvSpPr>
              <a:spLocks noChangeArrowheads="1"/>
            </p:cNvSpPr>
            <p:nvPr/>
          </p:nvSpPr>
          <p:spPr bwMode="auto">
            <a:xfrm>
              <a:off x="6383338" y="6349856"/>
              <a:ext cx="290512" cy="274284"/>
            </a:xfrm>
            <a:prstGeom prst="rect">
              <a:avLst/>
            </a:prstGeom>
            <a:solidFill>
              <a:srgbClr val="FF0066"/>
            </a:solidFill>
            <a:ln w="9525">
              <a:solidFill>
                <a:srgbClr val="009593"/>
              </a:solidFill>
              <a:miter lim="800000"/>
              <a:headEnd/>
              <a:tailEnd/>
            </a:ln>
            <a:effectLst>
              <a:outerShdw blurRad="63500" dist="38100" dir="2700000" algn="tl" rotWithShape="0">
                <a:srgbClr val="000000">
                  <a:alpha val="39998"/>
                </a:srgbClr>
              </a:outerShdw>
            </a:effectLst>
          </p:spPr>
          <p:txBody>
            <a:bodyPr anchor="ctr"/>
            <a:lstStyle/>
            <a:p>
              <a:pPr indent="-342900" algn="ctr">
                <a:buFont typeface="Calibri" pitchFamily="-112" charset="0"/>
                <a:buAutoNum type="arabicPeriod"/>
                <a:defRPr/>
              </a:pPr>
              <a:endParaRPr lang="en-US" sz="1600" b="1" noProof="1">
                <a:solidFill>
                  <a:srgbClr val="FFFFFF"/>
                </a:solidFill>
                <a:latin typeface="Calibri" pitchFamily="-112" charset="0"/>
              </a:endParaRPr>
            </a:p>
          </p:txBody>
        </p:sp>
        <p:sp>
          <p:nvSpPr>
            <p:cNvPr id="18659" name="Rektangel 63"/>
            <p:cNvSpPr>
              <a:spLocks noChangeArrowheads="1"/>
            </p:cNvSpPr>
            <p:nvPr/>
          </p:nvSpPr>
          <p:spPr bwMode="auto">
            <a:xfrm>
              <a:off x="6748463" y="6242045"/>
              <a:ext cx="1087436" cy="461367"/>
            </a:xfrm>
            <a:prstGeom prst="rect">
              <a:avLst/>
            </a:prstGeom>
            <a:noFill/>
            <a:ln w="9525">
              <a:noFill/>
              <a:miter lim="800000"/>
              <a:headEnd/>
              <a:tailEnd/>
            </a:ln>
          </p:spPr>
          <p:txBody>
            <a:bodyPr>
              <a:spAutoFit/>
            </a:bodyPr>
            <a:lstStyle/>
            <a:p>
              <a:pPr defTabSz="801688">
                <a:spcBef>
                  <a:spcPct val="20000"/>
                </a:spcBef>
              </a:pPr>
              <a:r>
                <a:rPr lang="en-GB" sz="1200" noProof="1">
                  <a:solidFill>
                    <a:srgbClr val="080808"/>
                  </a:solidFill>
                  <a:latin typeface="Calibri" pitchFamily="34" charset="0"/>
                </a:rPr>
                <a:t>Site initiation visits</a:t>
              </a:r>
            </a:p>
          </p:txBody>
        </p:sp>
      </p:grpSp>
      <p:grpSp>
        <p:nvGrpSpPr>
          <p:cNvPr id="21" name="Gruppe 111"/>
          <p:cNvGrpSpPr>
            <a:grpSpLocks/>
          </p:cNvGrpSpPr>
          <p:nvPr/>
        </p:nvGrpSpPr>
        <p:grpSpPr bwMode="auto">
          <a:xfrm>
            <a:off x="838200" y="5410200"/>
            <a:ext cx="5105400" cy="304800"/>
            <a:chOff x="1264597" y="3544114"/>
            <a:chExt cx="3362527" cy="599868"/>
          </a:xfrm>
        </p:grpSpPr>
        <p:sp>
          <p:nvSpPr>
            <p:cNvPr id="42" name="Pentagon 41"/>
            <p:cNvSpPr/>
            <p:nvPr/>
          </p:nvSpPr>
          <p:spPr>
            <a:xfrm>
              <a:off x="1264597" y="3566807"/>
              <a:ext cx="3362527" cy="577175"/>
            </a:xfrm>
            <a:prstGeom prst="homePlate">
              <a:avLst/>
            </a:prstGeom>
            <a:solidFill>
              <a:schemeClr val="bg1">
                <a:lumMod val="75000"/>
              </a:schemeClr>
            </a:solidFill>
            <a:ln w="25400" cap="flat" cmpd="sng" algn="ctr">
              <a:noFill/>
              <a:prstDash val="solid"/>
            </a:ln>
            <a:effectLst>
              <a:softEdge rad="63500"/>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43" name="Pentagon 42"/>
            <p:cNvSpPr/>
            <p:nvPr/>
          </p:nvSpPr>
          <p:spPr>
            <a:xfrm>
              <a:off x="1264597" y="3544114"/>
              <a:ext cx="3252743" cy="465524"/>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buFont typeface="Calibri" pitchFamily="-112" charset="0"/>
                <a:buAutoNum type="arabicPeriod"/>
                <a:defRPr/>
              </a:pPr>
              <a:endParaRPr lang="en-US" noProof="1">
                <a:solidFill>
                  <a:srgbClr val="FFFFFF"/>
                </a:solidFill>
                <a:ea typeface="ＭＳ Ｐゴシック" pitchFamily="-112" charset="-128"/>
              </a:endParaRPr>
            </a:p>
          </p:txBody>
        </p:sp>
      </p:grpSp>
      <p:sp>
        <p:nvSpPr>
          <p:cNvPr id="18628" name="Tekstboks 137"/>
          <p:cNvSpPr txBox="1">
            <a:spLocks noChangeArrowheads="1"/>
          </p:cNvSpPr>
          <p:nvPr/>
        </p:nvSpPr>
        <p:spPr bwMode="auto">
          <a:xfrm>
            <a:off x="4800600" y="3694113"/>
            <a:ext cx="4038600" cy="277812"/>
          </a:xfrm>
          <a:prstGeom prst="rect">
            <a:avLst/>
          </a:prstGeom>
          <a:solidFill>
            <a:srgbClr val="FF0066"/>
          </a:solidFill>
          <a:ln w="9525">
            <a:noFill/>
            <a:miter lim="800000"/>
            <a:headEnd/>
            <a:tailEnd/>
          </a:ln>
        </p:spPr>
        <p:txBody>
          <a:bodyPr anchor="ctr">
            <a:spAutoFit/>
          </a:bodyPr>
          <a:lstStyle/>
          <a:p>
            <a:pPr algn="ctr"/>
            <a:r>
              <a:rPr lang="da-DK" sz="1200" b="1">
                <a:solidFill>
                  <a:schemeClr val="bg1"/>
                </a:solidFill>
                <a:latin typeface="Calibri" pitchFamily="34" charset="0"/>
              </a:rPr>
              <a:t>SITE INITIATION VISITS</a:t>
            </a:r>
          </a:p>
        </p:txBody>
      </p:sp>
      <p:grpSp>
        <p:nvGrpSpPr>
          <p:cNvPr id="22" name="Gruppe 111"/>
          <p:cNvGrpSpPr>
            <a:grpSpLocks/>
          </p:cNvGrpSpPr>
          <p:nvPr/>
        </p:nvGrpSpPr>
        <p:grpSpPr bwMode="auto">
          <a:xfrm>
            <a:off x="2895600" y="5791200"/>
            <a:ext cx="6248400" cy="315913"/>
            <a:chOff x="999134" y="3544111"/>
            <a:chExt cx="3627990" cy="599871"/>
          </a:xfrm>
        </p:grpSpPr>
        <p:sp>
          <p:nvSpPr>
            <p:cNvPr id="46" name="Pentagon 45"/>
            <p:cNvSpPr/>
            <p:nvPr/>
          </p:nvSpPr>
          <p:spPr>
            <a:xfrm>
              <a:off x="1264597" y="3566807"/>
              <a:ext cx="3362527" cy="577175"/>
            </a:xfrm>
            <a:prstGeom prst="homePlate">
              <a:avLst/>
            </a:prstGeom>
            <a:solidFill>
              <a:schemeClr val="bg1">
                <a:lumMod val="75000"/>
              </a:schemeClr>
            </a:solidFill>
            <a:ln w="25400" cap="flat" cmpd="sng" algn="ctr">
              <a:noFill/>
              <a:prstDash val="solid"/>
            </a:ln>
            <a:effectLst>
              <a:softEdge rad="63500"/>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47" name="Pentagon 46"/>
            <p:cNvSpPr/>
            <p:nvPr/>
          </p:nvSpPr>
          <p:spPr>
            <a:xfrm>
              <a:off x="999134" y="3544111"/>
              <a:ext cx="3517381" cy="578769"/>
            </a:xfrm>
            <a:prstGeom prst="homePlate">
              <a:avLst/>
            </a:prstGeom>
            <a:gradFill flip="none" rotWithShape="1">
              <a:gsLst>
                <a:gs pos="24000">
                  <a:srgbClr val="008000"/>
                </a:gs>
                <a:gs pos="100000">
                  <a:srgbClr val="4FF6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buFont typeface="Calibri" pitchFamily="-112" charset="0"/>
                <a:buAutoNum type="arabicPeriod"/>
                <a:defRPr/>
              </a:pPr>
              <a:endParaRPr lang="en-US" noProof="1">
                <a:solidFill>
                  <a:srgbClr val="FFFFFF"/>
                </a:solidFill>
                <a:ea typeface="ＭＳ Ｐゴシック" pitchFamily="-112" charset="-128"/>
              </a:endParaRPr>
            </a:p>
          </p:txBody>
        </p:sp>
      </p:grpSp>
      <p:sp>
        <p:nvSpPr>
          <p:cNvPr id="18630" name="Tekstboks 152"/>
          <p:cNvSpPr txBox="1">
            <a:spLocks noChangeArrowheads="1"/>
          </p:cNvSpPr>
          <p:nvPr/>
        </p:nvSpPr>
        <p:spPr bwMode="auto">
          <a:xfrm>
            <a:off x="4137025" y="5776913"/>
            <a:ext cx="3254375" cy="277812"/>
          </a:xfrm>
          <a:prstGeom prst="rect">
            <a:avLst/>
          </a:prstGeom>
          <a:noFill/>
          <a:ln w="9525">
            <a:noFill/>
            <a:miter lim="800000"/>
            <a:headEnd/>
            <a:tailEnd/>
          </a:ln>
        </p:spPr>
        <p:txBody>
          <a:bodyPr anchor="ctr">
            <a:spAutoFit/>
          </a:bodyPr>
          <a:lstStyle/>
          <a:p>
            <a:pPr algn="ctr"/>
            <a:r>
              <a:rPr lang="da-DK" sz="1200" b="1">
                <a:solidFill>
                  <a:schemeClr val="bg1"/>
                </a:solidFill>
                <a:latin typeface="Calibri" pitchFamily="34" charset="0"/>
              </a:rPr>
              <a:t>PRESENTATION OF RESULTS/PUBLICATIONS</a:t>
            </a:r>
          </a:p>
        </p:txBody>
      </p:sp>
      <p:grpSp>
        <p:nvGrpSpPr>
          <p:cNvPr id="25" name="Gruppe 111"/>
          <p:cNvGrpSpPr>
            <a:grpSpLocks/>
          </p:cNvGrpSpPr>
          <p:nvPr/>
        </p:nvGrpSpPr>
        <p:grpSpPr bwMode="auto">
          <a:xfrm>
            <a:off x="838200" y="5791200"/>
            <a:ext cx="2322592" cy="244657"/>
            <a:chOff x="1264597" y="3544109"/>
            <a:chExt cx="3611874" cy="599873"/>
          </a:xfrm>
          <a:solidFill>
            <a:srgbClr val="FF0000"/>
          </a:solidFill>
        </p:grpSpPr>
        <p:sp>
          <p:nvSpPr>
            <p:cNvPr id="50" name="Pentagon 49"/>
            <p:cNvSpPr/>
            <p:nvPr/>
          </p:nvSpPr>
          <p:spPr>
            <a:xfrm>
              <a:off x="1264597" y="3566807"/>
              <a:ext cx="3362527" cy="577175"/>
            </a:xfrm>
            <a:prstGeom prst="homePlate">
              <a:avLst/>
            </a:prstGeom>
            <a:grpFill/>
            <a:ln w="25400" cap="flat" cmpd="sng" algn="ctr">
              <a:noFill/>
              <a:prstDash val="solid"/>
            </a:ln>
            <a:effectLst>
              <a:softEdge rad="63500"/>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51" name="Pentagon 50"/>
            <p:cNvSpPr/>
            <p:nvPr/>
          </p:nvSpPr>
          <p:spPr>
            <a:xfrm>
              <a:off x="1264597" y="3544109"/>
              <a:ext cx="3611874" cy="46666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buFont typeface="Calibri" pitchFamily="-112" charset="0"/>
                <a:buAutoNum type="arabicPeriod"/>
                <a:defRPr/>
              </a:pPr>
              <a:endParaRPr lang="en-US" noProof="1">
                <a:solidFill>
                  <a:srgbClr val="FFFFFF"/>
                </a:solidFill>
                <a:ea typeface="ＭＳ Ｐゴシック" pitchFamily="-112" charset="-128"/>
              </a:endParaRPr>
            </a:p>
          </p:txBody>
        </p:sp>
      </p:grpSp>
      <p:sp>
        <p:nvSpPr>
          <p:cNvPr id="18632" name="Tekstboks 152"/>
          <p:cNvSpPr txBox="1">
            <a:spLocks noChangeArrowheads="1"/>
          </p:cNvSpPr>
          <p:nvPr/>
        </p:nvSpPr>
        <p:spPr bwMode="auto">
          <a:xfrm>
            <a:off x="838200" y="5735638"/>
            <a:ext cx="2209800" cy="277812"/>
          </a:xfrm>
          <a:prstGeom prst="rect">
            <a:avLst/>
          </a:prstGeom>
          <a:noFill/>
          <a:ln w="9525">
            <a:noFill/>
            <a:miter lim="800000"/>
            <a:headEnd/>
            <a:tailEnd/>
          </a:ln>
        </p:spPr>
        <p:txBody>
          <a:bodyPr anchor="ctr">
            <a:spAutoFit/>
          </a:bodyPr>
          <a:lstStyle/>
          <a:p>
            <a:pPr algn="ctr"/>
            <a:r>
              <a:rPr lang="da-DK" sz="1200" b="1">
                <a:solidFill>
                  <a:schemeClr val="bg1"/>
                </a:solidFill>
                <a:latin typeface="Calibri" pitchFamily="34" charset="0"/>
              </a:rPr>
              <a:t>DATA COLLECTION &amp; ANALYSIS</a:t>
            </a:r>
          </a:p>
        </p:txBody>
      </p:sp>
      <p:grpSp>
        <p:nvGrpSpPr>
          <p:cNvPr id="26" name="Gruppe 106"/>
          <p:cNvGrpSpPr>
            <a:grpSpLocks/>
          </p:cNvGrpSpPr>
          <p:nvPr/>
        </p:nvGrpSpPr>
        <p:grpSpPr bwMode="auto">
          <a:xfrm>
            <a:off x="838200" y="3733800"/>
            <a:ext cx="609600" cy="457200"/>
            <a:chOff x="1264597" y="3544111"/>
            <a:chExt cx="3362527" cy="599871"/>
          </a:xfrm>
        </p:grpSpPr>
        <p:sp>
          <p:nvSpPr>
            <p:cNvPr id="54" name="Pentagon 124"/>
            <p:cNvSpPr/>
            <p:nvPr/>
          </p:nvSpPr>
          <p:spPr>
            <a:xfrm>
              <a:off x="1264597" y="3566807"/>
              <a:ext cx="3362527" cy="577175"/>
            </a:xfrm>
            <a:prstGeom prst="rect">
              <a:avLst/>
            </a:prstGeom>
            <a:solidFill>
              <a:schemeClr val="bg1">
                <a:lumMod val="75000"/>
              </a:schemeClr>
            </a:solidFill>
            <a:ln w="25400" cap="flat" cmpd="sng" algn="ctr">
              <a:noFill/>
              <a:prstDash val="solid"/>
            </a:ln>
            <a:effectLst>
              <a:softEdge rad="63500"/>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55" name="Pentagon 125"/>
            <p:cNvSpPr/>
            <p:nvPr/>
          </p:nvSpPr>
          <p:spPr>
            <a:xfrm>
              <a:off x="1325896" y="3544111"/>
              <a:ext cx="3187395" cy="468650"/>
            </a:xfrm>
            <a:prstGeom prst="rect">
              <a:avLst/>
            </a:prstGeom>
            <a:gradFill flip="none" rotWithShape="1">
              <a:gsLst>
                <a:gs pos="24000">
                  <a:srgbClr val="009593"/>
                </a:gs>
                <a:gs pos="100000">
                  <a:srgbClr val="00F3F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buFont typeface="Calibri" pitchFamily="-112" charset="0"/>
                <a:buAutoNum type="arabicPeriod"/>
                <a:defRPr/>
              </a:pPr>
              <a:endParaRPr lang="en-US" noProof="1">
                <a:solidFill>
                  <a:srgbClr val="000000"/>
                </a:solidFill>
                <a:ea typeface="ＭＳ Ｐゴシック" pitchFamily="-112" charset="-128"/>
              </a:endParaRPr>
            </a:p>
          </p:txBody>
        </p:sp>
      </p:grpSp>
      <p:sp>
        <p:nvSpPr>
          <p:cNvPr id="18634" name="Tekstboks 151"/>
          <p:cNvSpPr txBox="1">
            <a:spLocks noChangeArrowheads="1"/>
          </p:cNvSpPr>
          <p:nvPr/>
        </p:nvSpPr>
        <p:spPr bwMode="auto">
          <a:xfrm>
            <a:off x="838200" y="3733800"/>
            <a:ext cx="609600" cy="400050"/>
          </a:xfrm>
          <a:prstGeom prst="rect">
            <a:avLst/>
          </a:prstGeom>
          <a:noFill/>
          <a:ln w="9525">
            <a:noFill/>
            <a:miter lim="800000"/>
            <a:headEnd/>
            <a:tailEnd/>
          </a:ln>
        </p:spPr>
        <p:txBody>
          <a:bodyPr anchor="ctr">
            <a:spAutoFit/>
          </a:bodyPr>
          <a:lstStyle/>
          <a:p>
            <a:pPr algn="ctr"/>
            <a:r>
              <a:rPr lang="da-DK" sz="1000" b="1">
                <a:solidFill>
                  <a:srgbClr val="000000"/>
                </a:solidFill>
                <a:latin typeface="Calibri" pitchFamily="34" charset="0"/>
              </a:rPr>
              <a:t>PHYSIO  DAY</a:t>
            </a:r>
          </a:p>
        </p:txBody>
      </p:sp>
      <p:sp>
        <p:nvSpPr>
          <p:cNvPr id="18635" name="Tekstboks 137"/>
          <p:cNvSpPr txBox="1">
            <a:spLocks noChangeArrowheads="1"/>
          </p:cNvSpPr>
          <p:nvPr/>
        </p:nvSpPr>
        <p:spPr bwMode="auto">
          <a:xfrm>
            <a:off x="838200" y="4191000"/>
            <a:ext cx="8001000" cy="246063"/>
          </a:xfrm>
          <a:prstGeom prst="rect">
            <a:avLst/>
          </a:prstGeom>
          <a:solidFill>
            <a:srgbClr val="FF0066"/>
          </a:solidFill>
          <a:ln w="9525">
            <a:noFill/>
            <a:miter lim="800000"/>
            <a:headEnd/>
            <a:tailEnd/>
          </a:ln>
        </p:spPr>
        <p:txBody>
          <a:bodyPr anchor="ctr">
            <a:spAutoFit/>
          </a:bodyPr>
          <a:lstStyle/>
          <a:p>
            <a:pPr algn="ctr"/>
            <a:endParaRPr lang="da-DK" sz="1000" b="1">
              <a:solidFill>
                <a:schemeClr val="bg1"/>
              </a:solidFill>
              <a:latin typeface="Calibri" pitchFamily="34" charset="0"/>
            </a:endParaRPr>
          </a:p>
        </p:txBody>
      </p:sp>
      <p:sp>
        <p:nvSpPr>
          <p:cNvPr id="18636" name="Tekstboks 137"/>
          <p:cNvSpPr txBox="1">
            <a:spLocks noChangeArrowheads="1"/>
          </p:cNvSpPr>
          <p:nvPr/>
        </p:nvSpPr>
        <p:spPr bwMode="auto">
          <a:xfrm>
            <a:off x="838200" y="4876800"/>
            <a:ext cx="8001000" cy="246063"/>
          </a:xfrm>
          <a:prstGeom prst="rect">
            <a:avLst/>
          </a:prstGeom>
          <a:solidFill>
            <a:srgbClr val="00B050"/>
          </a:solidFill>
          <a:ln w="9525">
            <a:noFill/>
            <a:miter lim="800000"/>
            <a:headEnd/>
            <a:tailEnd/>
          </a:ln>
        </p:spPr>
        <p:txBody>
          <a:bodyPr anchor="ctr">
            <a:spAutoFit/>
          </a:bodyPr>
          <a:lstStyle/>
          <a:p>
            <a:pPr algn="ctr"/>
            <a:endParaRPr lang="da-DK" sz="1000" b="1">
              <a:latin typeface="Calibri" pitchFamily="34" charset="0"/>
            </a:endParaRPr>
          </a:p>
        </p:txBody>
      </p:sp>
      <p:sp>
        <p:nvSpPr>
          <p:cNvPr id="18637" name="Tekstboks 137"/>
          <p:cNvSpPr txBox="1">
            <a:spLocks noChangeArrowheads="1"/>
          </p:cNvSpPr>
          <p:nvPr/>
        </p:nvSpPr>
        <p:spPr bwMode="auto">
          <a:xfrm>
            <a:off x="838200" y="4419600"/>
            <a:ext cx="8001000" cy="246063"/>
          </a:xfrm>
          <a:prstGeom prst="rect">
            <a:avLst/>
          </a:prstGeom>
          <a:solidFill>
            <a:srgbClr val="00B050"/>
          </a:solidFill>
          <a:ln w="9525">
            <a:noFill/>
            <a:miter lim="800000"/>
            <a:headEnd/>
            <a:tailEnd/>
          </a:ln>
        </p:spPr>
        <p:txBody>
          <a:bodyPr anchor="ctr">
            <a:spAutoFit/>
          </a:bodyPr>
          <a:lstStyle/>
          <a:p>
            <a:pPr algn="ctr"/>
            <a:endParaRPr lang="da-DK" sz="1000" b="1">
              <a:latin typeface="Calibri" pitchFamily="34" charset="0"/>
            </a:endParaRPr>
          </a:p>
        </p:txBody>
      </p:sp>
      <p:sp>
        <p:nvSpPr>
          <p:cNvPr id="18638" name="Tekstboks 137"/>
          <p:cNvSpPr txBox="1">
            <a:spLocks noChangeArrowheads="1"/>
          </p:cNvSpPr>
          <p:nvPr/>
        </p:nvSpPr>
        <p:spPr bwMode="auto">
          <a:xfrm>
            <a:off x="6248400" y="3900488"/>
            <a:ext cx="2590800" cy="276225"/>
          </a:xfrm>
          <a:prstGeom prst="rect">
            <a:avLst/>
          </a:prstGeom>
          <a:solidFill>
            <a:srgbClr val="00B050"/>
          </a:solidFill>
          <a:ln w="9525">
            <a:noFill/>
            <a:miter lim="800000"/>
            <a:headEnd/>
            <a:tailEnd/>
          </a:ln>
        </p:spPr>
        <p:txBody>
          <a:bodyPr anchor="ctr">
            <a:spAutoFit/>
          </a:bodyPr>
          <a:lstStyle/>
          <a:p>
            <a:pPr algn="ctr"/>
            <a:r>
              <a:rPr lang="da-DK" sz="1200" b="1">
                <a:solidFill>
                  <a:schemeClr val="bg1"/>
                </a:solidFill>
                <a:latin typeface="Calibri" pitchFamily="34" charset="0"/>
              </a:rPr>
              <a:t>RECRUITMENT</a:t>
            </a:r>
          </a:p>
        </p:txBody>
      </p:sp>
      <p:sp>
        <p:nvSpPr>
          <p:cNvPr id="18639" name="Tekstboks 137"/>
          <p:cNvSpPr txBox="1">
            <a:spLocks noChangeArrowheads="1"/>
          </p:cNvSpPr>
          <p:nvPr/>
        </p:nvSpPr>
        <p:spPr bwMode="auto">
          <a:xfrm>
            <a:off x="838200" y="2286000"/>
            <a:ext cx="8001000" cy="246063"/>
          </a:xfrm>
          <a:prstGeom prst="rect">
            <a:avLst/>
          </a:prstGeom>
          <a:solidFill>
            <a:schemeClr val="tx2"/>
          </a:solidFill>
          <a:ln w="9525">
            <a:noFill/>
            <a:miter lim="800000"/>
            <a:headEnd/>
            <a:tailEnd/>
          </a:ln>
        </p:spPr>
        <p:txBody>
          <a:bodyPr anchor="ctr">
            <a:spAutoFit/>
          </a:bodyPr>
          <a:lstStyle/>
          <a:p>
            <a:pPr algn="ctr"/>
            <a:endParaRPr lang="da-DK" sz="1000" b="1">
              <a:solidFill>
                <a:schemeClr val="bg1"/>
              </a:solidFill>
              <a:latin typeface="Calibri" pitchFamily="34" charset="0"/>
            </a:endParaRPr>
          </a:p>
        </p:txBody>
      </p:sp>
      <p:sp>
        <p:nvSpPr>
          <p:cNvPr id="18640" name="Tekstboks 137"/>
          <p:cNvSpPr txBox="1">
            <a:spLocks noChangeArrowheads="1"/>
          </p:cNvSpPr>
          <p:nvPr/>
        </p:nvSpPr>
        <p:spPr bwMode="auto">
          <a:xfrm>
            <a:off x="2895600" y="1724025"/>
            <a:ext cx="5943600" cy="276225"/>
          </a:xfrm>
          <a:prstGeom prst="rect">
            <a:avLst/>
          </a:prstGeom>
          <a:solidFill>
            <a:schemeClr val="tx2"/>
          </a:solidFill>
          <a:ln w="9525">
            <a:noFill/>
            <a:miter lim="800000"/>
            <a:headEnd/>
            <a:tailEnd/>
          </a:ln>
        </p:spPr>
        <p:txBody>
          <a:bodyPr anchor="ctr">
            <a:spAutoFit/>
          </a:bodyPr>
          <a:lstStyle/>
          <a:p>
            <a:pPr algn="ctr"/>
            <a:r>
              <a:rPr lang="da-DK" sz="1200" b="1">
                <a:solidFill>
                  <a:schemeClr val="bg1"/>
                </a:solidFill>
                <a:latin typeface="Calibri" pitchFamily="34" charset="0"/>
              </a:rPr>
              <a:t>FEASIBILITY STUDY  </a:t>
            </a:r>
          </a:p>
        </p:txBody>
      </p:sp>
      <p:pic>
        <p:nvPicPr>
          <p:cNvPr id="18641" name="Picture 5" descr="poppy_logo_540c+227C"/>
          <p:cNvPicPr>
            <a:picLocks noChangeAspect="1" noChangeArrowheads="1"/>
          </p:cNvPicPr>
          <p:nvPr/>
        </p:nvPicPr>
        <p:blipFill>
          <a:blip r:embed="rId3" cstate="print"/>
          <a:srcRect/>
          <a:stretch>
            <a:fillRect/>
          </a:stretch>
        </p:blipFill>
        <p:spPr bwMode="auto">
          <a:xfrm>
            <a:off x="1527175" y="487363"/>
            <a:ext cx="1616075" cy="441325"/>
          </a:xfrm>
          <a:prstGeom prst="rect">
            <a:avLst/>
          </a:prstGeom>
          <a:noFill/>
          <a:ln w="9525">
            <a:noFill/>
            <a:miter lim="800000"/>
            <a:headEnd/>
            <a:tailEnd/>
          </a:ln>
        </p:spPr>
      </p:pic>
      <p:sp>
        <p:nvSpPr>
          <p:cNvPr id="18642" name="TextBox 63"/>
          <p:cNvSpPr txBox="1">
            <a:spLocks noChangeArrowheads="1"/>
          </p:cNvSpPr>
          <p:nvPr/>
        </p:nvSpPr>
        <p:spPr bwMode="auto">
          <a:xfrm>
            <a:off x="3254375" y="415925"/>
            <a:ext cx="2574744" cy="584775"/>
          </a:xfrm>
          <a:prstGeom prst="rect">
            <a:avLst/>
          </a:prstGeom>
          <a:noFill/>
          <a:ln w="9525">
            <a:noFill/>
            <a:miter lim="800000"/>
            <a:headEnd/>
            <a:tailEnd/>
          </a:ln>
        </p:spPr>
        <p:txBody>
          <a:bodyPr wrap="none">
            <a:spAutoFit/>
          </a:bodyPr>
          <a:lstStyle/>
          <a:p>
            <a:r>
              <a:rPr lang="en-GB" sz="3200" dirty="0">
                <a:solidFill>
                  <a:srgbClr val="002060"/>
                </a:solidFill>
              </a:rPr>
              <a:t>-  </a:t>
            </a:r>
            <a:r>
              <a:rPr lang="en-GB" sz="3200" dirty="0" smtClean="0">
                <a:solidFill>
                  <a:srgbClr val="002060"/>
                </a:solidFill>
              </a:rPr>
              <a:t>the </a:t>
            </a:r>
            <a:r>
              <a:rPr lang="en-GB" sz="3200" dirty="0">
                <a:solidFill>
                  <a:srgbClr val="002060"/>
                </a:solidFill>
              </a:rPr>
              <a:t>journey</a:t>
            </a:r>
          </a:p>
        </p:txBody>
      </p:sp>
      <p:sp>
        <p:nvSpPr>
          <p:cNvPr id="18643" name="Tekstboks 137"/>
          <p:cNvSpPr>
            <a:spLocks noChangeArrowheads="1"/>
          </p:cNvSpPr>
          <p:nvPr/>
        </p:nvSpPr>
        <p:spPr bwMode="auto">
          <a:xfrm>
            <a:off x="838200" y="4648200"/>
            <a:ext cx="4724400" cy="246063"/>
          </a:xfrm>
          <a:prstGeom prst="homePlate">
            <a:avLst>
              <a:gd name="adj" fmla="val 50044"/>
            </a:avLst>
          </a:prstGeom>
          <a:solidFill>
            <a:srgbClr val="FF0066"/>
          </a:solidFill>
          <a:ln w="9525">
            <a:noFill/>
            <a:miter lim="800000"/>
            <a:headEnd/>
            <a:tailEnd/>
          </a:ln>
        </p:spPr>
        <p:txBody>
          <a:bodyPr anchor="ctr">
            <a:spAutoFit/>
          </a:bodyPr>
          <a:lstStyle/>
          <a:p>
            <a:pPr algn="ctr"/>
            <a:endParaRPr lang="da-DK" sz="1000" b="1">
              <a:solidFill>
                <a:schemeClr val="bg1"/>
              </a:solidFill>
              <a:latin typeface="Calibri" pitchFamily="34" charset="0"/>
            </a:endParaRPr>
          </a:p>
        </p:txBody>
      </p:sp>
      <p:sp>
        <p:nvSpPr>
          <p:cNvPr id="18644" name="Tekstboks 140"/>
          <p:cNvSpPr txBox="1">
            <a:spLocks noChangeArrowheads="1"/>
          </p:cNvSpPr>
          <p:nvPr/>
        </p:nvSpPr>
        <p:spPr bwMode="auto">
          <a:xfrm rot="10800000" flipV="1">
            <a:off x="8229600" y="4267200"/>
            <a:ext cx="609600" cy="276225"/>
          </a:xfrm>
          <a:prstGeom prst="rect">
            <a:avLst/>
          </a:prstGeom>
          <a:solidFill>
            <a:srgbClr val="FF0000"/>
          </a:solidFill>
          <a:ln w="9525">
            <a:noFill/>
            <a:miter lim="800000"/>
            <a:headEnd/>
            <a:tailEnd/>
          </a:ln>
        </p:spPr>
        <p:txBody>
          <a:bodyPr anchor="ctr">
            <a:spAutoFit/>
          </a:bodyPr>
          <a:lstStyle/>
          <a:p>
            <a:pPr algn="ctr"/>
            <a:r>
              <a:rPr lang="da-DK" sz="1200" b="1">
                <a:solidFill>
                  <a:schemeClr val="bg1"/>
                </a:solidFill>
                <a:latin typeface="Calibri" pitchFamily="34" charset="0"/>
              </a:rPr>
              <a:t> CSO</a:t>
            </a:r>
          </a:p>
        </p:txBody>
      </p:sp>
      <p:sp>
        <p:nvSpPr>
          <p:cNvPr id="18645" name="Tekstboks 140"/>
          <p:cNvSpPr txBox="1">
            <a:spLocks noChangeArrowheads="1"/>
          </p:cNvSpPr>
          <p:nvPr/>
        </p:nvSpPr>
        <p:spPr bwMode="auto">
          <a:xfrm rot="10800000" flipV="1">
            <a:off x="1600200" y="4714875"/>
            <a:ext cx="609600" cy="277813"/>
          </a:xfrm>
          <a:prstGeom prst="rect">
            <a:avLst/>
          </a:prstGeom>
          <a:solidFill>
            <a:srgbClr val="FF0000"/>
          </a:solidFill>
          <a:ln w="9525">
            <a:noFill/>
            <a:miter lim="800000"/>
            <a:headEnd/>
            <a:tailEnd/>
          </a:ln>
        </p:spPr>
        <p:txBody>
          <a:bodyPr anchor="ctr">
            <a:spAutoFit/>
          </a:bodyPr>
          <a:lstStyle/>
          <a:p>
            <a:pPr algn="ctr"/>
            <a:r>
              <a:rPr lang="da-DK" sz="1200" b="1">
                <a:solidFill>
                  <a:schemeClr val="bg1"/>
                </a:solidFill>
                <a:latin typeface="Calibri" pitchFamily="34" charset="0"/>
              </a:rPr>
              <a:t> CSO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0"/>
          <p:cNvSpPr>
            <a:spLocks noGrp="1"/>
          </p:cNvSpPr>
          <p:nvPr>
            <p:ph type="title"/>
          </p:nvPr>
        </p:nvSpPr>
        <p:spPr>
          <a:xfrm>
            <a:off x="457200" y="333375"/>
            <a:ext cx="8229600" cy="935038"/>
          </a:xfrm>
        </p:spPr>
        <p:txBody>
          <a:bodyPr/>
          <a:lstStyle/>
          <a:p>
            <a:pPr>
              <a:defRPr/>
            </a:pPr>
            <a:r>
              <a:rPr lang="en-GB" dirty="0" smtClean="0">
                <a:latin typeface="+mn-lt"/>
              </a:rPr>
              <a:t>Trial process adherence</a:t>
            </a:r>
          </a:p>
        </p:txBody>
      </p:sp>
      <p:graphicFrame>
        <p:nvGraphicFramePr>
          <p:cNvPr id="3074" name="Content Placeholder 6"/>
          <p:cNvGraphicFramePr>
            <a:graphicFrameLocks noGrp="1"/>
          </p:cNvGraphicFramePr>
          <p:nvPr>
            <p:ph idx="1"/>
          </p:nvPr>
        </p:nvGraphicFramePr>
        <p:xfrm>
          <a:off x="447675" y="1371600"/>
          <a:ext cx="7962900" cy="4789488"/>
        </p:xfrm>
        <a:graphic>
          <a:graphicData uri="http://schemas.openxmlformats.org/presentationml/2006/ole">
            <p:oleObj spid="_x0000_s22530" name="Chart" r:id="rId4" imgW="8124825" imgH="4886325" progId="Excel.Sheet.8">
              <p:embed/>
            </p:oleObj>
          </a:graphicData>
        </a:graphic>
      </p:graphicFrame>
      <p:sp>
        <p:nvSpPr>
          <p:cNvPr id="3076" name="TextBox 11"/>
          <p:cNvSpPr txBox="1">
            <a:spLocks noChangeArrowheads="1"/>
          </p:cNvSpPr>
          <p:nvPr/>
        </p:nvSpPr>
        <p:spPr bwMode="auto">
          <a:xfrm>
            <a:off x="539750" y="6381750"/>
            <a:ext cx="5040313" cy="368300"/>
          </a:xfrm>
          <a:prstGeom prst="rect">
            <a:avLst/>
          </a:prstGeom>
          <a:noFill/>
          <a:ln w="9525">
            <a:noFill/>
            <a:miter lim="800000"/>
            <a:headEnd/>
            <a:tailEnd/>
          </a:ln>
        </p:spPr>
        <p:txBody>
          <a:bodyPr>
            <a:spAutoFit/>
          </a:bodyPr>
          <a:lstStyle/>
          <a:p>
            <a:r>
              <a:rPr lang="en-GB"/>
              <a:t> Intervention         Control         </a:t>
            </a:r>
          </a:p>
        </p:txBody>
      </p:sp>
      <p:sp>
        <p:nvSpPr>
          <p:cNvPr id="14" name="Rectangle 13"/>
          <p:cNvSpPr/>
          <p:nvPr/>
        </p:nvSpPr>
        <p:spPr>
          <a:xfrm>
            <a:off x="1979613" y="6453188"/>
            <a:ext cx="215900" cy="2159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4"/>
          <p:cNvSpPr/>
          <p:nvPr/>
        </p:nvSpPr>
        <p:spPr>
          <a:xfrm>
            <a:off x="3276600" y="6453188"/>
            <a:ext cx="215900" cy="215900"/>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71500"/>
            <a:ext cx="8229600" cy="1143000"/>
          </a:xfrm>
        </p:spPr>
        <p:txBody>
          <a:bodyPr/>
          <a:lstStyle/>
          <a:p>
            <a:pPr eaLnBrk="1" hangingPunct="1"/>
            <a:r>
              <a:rPr lang="en-GB" smtClean="0"/>
              <a:t>Change in POP-SS from baseline</a:t>
            </a:r>
          </a:p>
        </p:txBody>
      </p:sp>
      <p:graphicFrame>
        <p:nvGraphicFramePr>
          <p:cNvPr id="4" name="Content Placeholder 3"/>
          <p:cNvGraphicFramePr>
            <a:graphicFrameLocks noGrp="1"/>
          </p:cNvGraphicFramePr>
          <p:nvPr>
            <p:ph idx="1"/>
          </p:nvPr>
        </p:nvGraphicFramePr>
        <p:xfrm>
          <a:off x="214313" y="1771650"/>
          <a:ext cx="8786842" cy="3657600"/>
        </p:xfrm>
        <a:graphic>
          <a:graphicData uri="http://schemas.openxmlformats.org/drawingml/2006/table">
            <a:tbl>
              <a:tblPr/>
              <a:tblGrid>
                <a:gridCol w="1457353"/>
                <a:gridCol w="1793000"/>
                <a:gridCol w="1391316"/>
                <a:gridCol w="1988411"/>
                <a:gridCol w="2156762"/>
              </a:tblGrid>
              <a:tr h="549140">
                <a:tc>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US" sz="2000" b="1">
                          <a:latin typeface="+mn-lt"/>
                          <a:ea typeface="Times New Roman"/>
                          <a:cs typeface="Shruti"/>
                        </a:rPr>
                        <a:t>Intervention</a:t>
                      </a:r>
                      <a:endParaRPr lang="en-GB" sz="280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US" sz="2000" b="1" dirty="0">
                          <a:latin typeface="+mn-lt"/>
                          <a:ea typeface="Times New Roman"/>
                          <a:cs typeface="Shruti"/>
                        </a:rPr>
                        <a:t>Control</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US" sz="2000" b="1" dirty="0" smtClean="0">
                        <a:latin typeface="+mn-lt"/>
                        <a:ea typeface="Times New Roman"/>
                        <a:cs typeface="Shruti"/>
                      </a:endParaRPr>
                    </a:p>
                    <a:p>
                      <a:pPr algn="r">
                        <a:lnSpc>
                          <a:spcPct val="150000"/>
                        </a:lnSpc>
                        <a:spcAft>
                          <a:spcPts val="0"/>
                        </a:spcAft>
                        <a:tabLst>
                          <a:tab pos="457200" algn="l"/>
                          <a:tab pos="914400" algn="l"/>
                          <a:tab pos="1371600" algn="l"/>
                          <a:tab pos="1828800" algn="l"/>
                          <a:tab pos="2971800" algn="l"/>
                          <a:tab pos="3429000" algn="l"/>
                          <a:tab pos="5715000" algn="r"/>
                        </a:tabLst>
                      </a:pPr>
                      <a:endParaRPr lang="en-US" sz="2000" b="1" dirty="0" smtClean="0">
                        <a:latin typeface="+mn-lt"/>
                        <a:ea typeface="Times New Roman"/>
                        <a:cs typeface="Shruti"/>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US" sz="2000" b="1" dirty="0" smtClean="0">
                        <a:latin typeface="+mn-lt"/>
                        <a:ea typeface="Times New Roman"/>
                        <a:cs typeface="Shruti"/>
                      </a:endParaRPr>
                    </a:p>
                  </a:txBody>
                  <a:tcPr marL="68580" marR="68580" marT="0" marB="0">
                    <a:lnL>
                      <a:noFill/>
                    </a:lnL>
                    <a:lnR>
                      <a:noFill/>
                    </a:lnR>
                    <a:lnT>
                      <a:noFill/>
                    </a:lnT>
                    <a:lnB>
                      <a:noFill/>
                    </a:lnB>
                    <a:noFill/>
                  </a:tcPr>
                </a:tc>
              </a:tr>
              <a:tr h="274570">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GB" sz="2000" b="1" dirty="0" smtClean="0">
                          <a:latin typeface="+mn-lt"/>
                          <a:ea typeface="Times New Roman"/>
                        </a:rPr>
                        <a:t>Baseline</a:t>
                      </a:r>
                      <a:endParaRPr lang="en-GB" sz="2000" b="1"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pPr>
                      <a:r>
                        <a:rPr lang="en-US" sz="2000" dirty="0">
                          <a:latin typeface="+mn-lt"/>
                          <a:ea typeface="Calibri"/>
                          <a:cs typeface="Shruti"/>
                        </a:rPr>
                        <a:t>10.04 (6.00</a:t>
                      </a:r>
                      <a:r>
                        <a:rPr lang="en-US" sz="2000" dirty="0" smtClean="0">
                          <a:latin typeface="+mn-lt"/>
                          <a:ea typeface="Calibri"/>
                          <a:cs typeface="Shruti"/>
                        </a:rPr>
                        <a:t>)</a:t>
                      </a:r>
                    </a:p>
                    <a:p>
                      <a:pPr algn="r">
                        <a:lnSpc>
                          <a:spcPct val="150000"/>
                        </a:lnSpc>
                        <a:spcAft>
                          <a:spcPts val="0"/>
                        </a:spcAft>
                      </a:pPr>
                      <a:r>
                        <a:rPr lang="en-US" sz="2000" dirty="0" smtClean="0">
                          <a:latin typeface="+mn-lt"/>
                          <a:ea typeface="Calibri"/>
                          <a:cs typeface="Shruti"/>
                        </a:rPr>
                        <a:t>N=224</a:t>
                      </a:r>
                      <a:endParaRPr lang="en-GB" sz="2000" dirty="0">
                        <a:latin typeface="+mn-lt"/>
                        <a:ea typeface="Times New Roman"/>
                        <a:cs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pPr>
                      <a:r>
                        <a:rPr lang="en-US" sz="2000" dirty="0">
                          <a:latin typeface="+mn-lt"/>
                          <a:ea typeface="Calibri"/>
                          <a:cs typeface="Shruti"/>
                        </a:rPr>
                        <a:t>9.51 (5.64</a:t>
                      </a:r>
                      <a:r>
                        <a:rPr lang="en-US" sz="2000" dirty="0" smtClean="0">
                          <a:latin typeface="+mn-lt"/>
                          <a:ea typeface="Calibri"/>
                          <a:cs typeface="Shruti"/>
                        </a:rPr>
                        <a:t>)</a:t>
                      </a:r>
                    </a:p>
                    <a:p>
                      <a:pPr algn="r">
                        <a:lnSpc>
                          <a:spcPct val="150000"/>
                        </a:lnSpc>
                        <a:spcAft>
                          <a:spcPts val="0"/>
                        </a:spcAft>
                      </a:pPr>
                      <a:r>
                        <a:rPr lang="en-US" sz="2000" dirty="0" smtClean="0">
                          <a:latin typeface="+mn-lt"/>
                          <a:ea typeface="Calibri"/>
                          <a:cs typeface="Shruti"/>
                        </a:rPr>
                        <a:t>N=222</a:t>
                      </a:r>
                      <a:r>
                        <a:rPr lang="en-GB" sz="2000" dirty="0">
                          <a:latin typeface="+mn-lt"/>
                          <a:ea typeface="Times New Roman"/>
                          <a:cs typeface="Times New Roman"/>
                        </a:rPr>
                        <a:t> </a:t>
                      </a: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no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noFill/>
                  </a:tcPr>
                </a:tc>
              </a:tr>
              <a:tr h="274570">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2000" b="1" dirty="0" smtClean="0">
                          <a:latin typeface="+mn-lt"/>
                          <a:ea typeface="Times New Roman"/>
                          <a:cs typeface="Shruti"/>
                        </a:rPr>
                        <a:t>6 </a:t>
                      </a:r>
                      <a:r>
                        <a:rPr lang="en-US" sz="2000" b="1" dirty="0">
                          <a:latin typeface="+mn-lt"/>
                          <a:ea typeface="Times New Roman"/>
                          <a:cs typeface="Shruti"/>
                        </a:rPr>
                        <a:t>months</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6.56 (5.09</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N=188</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9.17 (5.81</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N=189</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noFill/>
                  </a:tcPr>
                </a:tc>
              </a:tr>
              <a:tr h="274570">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2000" b="1" dirty="0">
                          <a:latin typeface="+mn-lt"/>
                          <a:ea typeface="Times New Roman"/>
                          <a:cs typeface="Shruti"/>
                        </a:rPr>
                        <a:t>12 months</a:t>
                      </a:r>
                      <a:endParaRPr lang="en-GB" sz="2800"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5.74 (4.89</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N= </a:t>
                      </a:r>
                      <a:r>
                        <a:rPr lang="en-GB" sz="2000" dirty="0">
                          <a:latin typeface="+mn-lt"/>
                          <a:ea typeface="Times New Roman"/>
                          <a:cs typeface="Shruti"/>
                        </a:rPr>
                        <a:t>145</a:t>
                      </a:r>
                      <a:endParaRPr lang="en-GB" sz="2800"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7.04 (5.43</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N=139</a:t>
                      </a:r>
                      <a:endParaRPr lang="en-GB" sz="2800"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tab pos="457200" algn="l"/>
                          <a:tab pos="914400" algn="l"/>
                          <a:tab pos="1371600" algn="l"/>
                          <a:tab pos="1828800" algn="l"/>
                          <a:tab pos="2971800" algn="l"/>
                          <a:tab pos="3429000" algn="l"/>
                          <a:tab pos="5715000" algn="r"/>
                        </a:tabLst>
                        <a:defRPr/>
                      </a:pPr>
                      <a:endParaRPr lang="en-GB" sz="2800" dirty="0">
                        <a:latin typeface="+mn-lt"/>
                        <a:ea typeface="Times New Roman"/>
                      </a:endParaRPr>
                    </a:p>
                  </a:txBody>
                  <a:tcPr marL="68580" marR="68580" marT="0" marB="0">
                    <a:lnL>
                      <a:noFill/>
                    </a:lnL>
                    <a:lnR>
                      <a:noFill/>
                    </a:lnR>
                    <a:lnT>
                      <a:noFill/>
                    </a:lnT>
                    <a:lnB>
                      <a:noFill/>
                    </a:lnB>
                    <a:noFill/>
                  </a:tcPr>
                </a:tc>
              </a:tr>
            </a:tbl>
          </a:graphicData>
        </a:graphic>
      </p:graphicFrame>
      <p:sp>
        <p:nvSpPr>
          <p:cNvPr id="3791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7" name="Rectangle 6"/>
          <p:cNvSpPr/>
          <p:nvPr/>
        </p:nvSpPr>
        <p:spPr>
          <a:xfrm>
            <a:off x="2025650" y="2643188"/>
            <a:ext cx="2857500" cy="2857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0" name="Straight Arrow Connector 9"/>
          <p:cNvCxnSpPr/>
          <p:nvPr/>
        </p:nvCxnSpPr>
        <p:spPr>
          <a:xfrm rot="5400000">
            <a:off x="683419" y="3933032"/>
            <a:ext cx="2016125"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71500"/>
            <a:ext cx="8229600" cy="1143000"/>
          </a:xfrm>
        </p:spPr>
        <p:txBody>
          <a:bodyPr/>
          <a:lstStyle/>
          <a:p>
            <a:pPr eaLnBrk="1" hangingPunct="1"/>
            <a:r>
              <a:rPr lang="en-GB" smtClean="0"/>
              <a:t>Change in POP-SS from baseline</a:t>
            </a:r>
          </a:p>
        </p:txBody>
      </p:sp>
      <p:graphicFrame>
        <p:nvGraphicFramePr>
          <p:cNvPr id="4" name="Content Placeholder 3"/>
          <p:cNvGraphicFramePr>
            <a:graphicFrameLocks noGrp="1"/>
          </p:cNvGraphicFramePr>
          <p:nvPr>
            <p:ph idx="1"/>
          </p:nvPr>
        </p:nvGraphicFramePr>
        <p:xfrm>
          <a:off x="214313" y="1771650"/>
          <a:ext cx="8786842" cy="3657600"/>
        </p:xfrm>
        <a:graphic>
          <a:graphicData uri="http://schemas.openxmlformats.org/drawingml/2006/table">
            <a:tbl>
              <a:tblPr/>
              <a:tblGrid>
                <a:gridCol w="1457353"/>
                <a:gridCol w="1793000"/>
                <a:gridCol w="1391316"/>
                <a:gridCol w="1988411"/>
                <a:gridCol w="2156762"/>
              </a:tblGrid>
              <a:tr h="549140">
                <a:tc>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US" sz="2000" b="1">
                          <a:latin typeface="+mn-lt"/>
                          <a:ea typeface="Times New Roman"/>
                          <a:cs typeface="Shruti"/>
                        </a:rPr>
                        <a:t>Intervention</a:t>
                      </a:r>
                      <a:endParaRPr lang="en-GB" sz="280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US" sz="2000" b="1" dirty="0">
                          <a:latin typeface="+mn-lt"/>
                          <a:ea typeface="Times New Roman"/>
                          <a:cs typeface="Shruti"/>
                        </a:rPr>
                        <a:t>Control</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US" sz="2000" b="1" dirty="0">
                          <a:latin typeface="+mn-lt"/>
                          <a:ea typeface="Times New Roman"/>
                          <a:cs typeface="Shruti"/>
                        </a:rPr>
                        <a:t>Mean </a:t>
                      </a:r>
                      <a:r>
                        <a:rPr lang="en-US" sz="2000" b="1" dirty="0" smtClean="0">
                          <a:latin typeface="+mn-lt"/>
                          <a:ea typeface="Times New Roman"/>
                          <a:cs typeface="Shruti"/>
                        </a:rPr>
                        <a:t>diff, </a:t>
                      </a:r>
                    </a:p>
                    <a:p>
                      <a:pPr algn="r">
                        <a:lnSpc>
                          <a:spcPct val="150000"/>
                        </a:lnSpc>
                        <a:spcAft>
                          <a:spcPts val="0"/>
                        </a:spcAft>
                        <a:tabLst>
                          <a:tab pos="457200" algn="l"/>
                          <a:tab pos="914400" algn="l"/>
                          <a:tab pos="1371600" algn="l"/>
                          <a:tab pos="1828800" algn="l"/>
                          <a:tab pos="2971800" algn="l"/>
                          <a:tab pos="3429000" algn="l"/>
                          <a:tab pos="5715000" algn="r"/>
                        </a:tabLst>
                      </a:pPr>
                      <a:r>
                        <a:rPr lang="en-US" sz="2000" b="1" dirty="0" smtClean="0">
                          <a:latin typeface="+mn-lt"/>
                          <a:ea typeface="Times New Roman"/>
                          <a:cs typeface="Shruti"/>
                        </a:rPr>
                        <a:t>95</a:t>
                      </a:r>
                      <a:r>
                        <a:rPr lang="en-US" sz="2000" b="1" dirty="0">
                          <a:latin typeface="+mn-lt"/>
                          <a:ea typeface="Times New Roman"/>
                          <a:cs typeface="Shruti"/>
                        </a:rPr>
                        <a:t>% </a:t>
                      </a:r>
                      <a:r>
                        <a:rPr lang="en-US" sz="2000" b="1" dirty="0" smtClean="0">
                          <a:latin typeface="+mn-lt"/>
                          <a:ea typeface="Times New Roman"/>
                          <a:cs typeface="Shruti"/>
                        </a:rPr>
                        <a:t>CI</a:t>
                      </a: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US" sz="2000" b="1" dirty="0" smtClean="0">
                        <a:latin typeface="+mn-lt"/>
                        <a:ea typeface="Times New Roman"/>
                        <a:cs typeface="Shruti"/>
                      </a:endParaRPr>
                    </a:p>
                  </a:txBody>
                  <a:tcPr marL="68580" marR="68580" marT="0" marB="0">
                    <a:lnL>
                      <a:noFill/>
                    </a:lnL>
                    <a:lnR>
                      <a:noFill/>
                    </a:lnR>
                    <a:lnT>
                      <a:noFill/>
                    </a:lnT>
                    <a:lnB>
                      <a:noFill/>
                    </a:lnB>
                    <a:solidFill>
                      <a:schemeClr val="bg1"/>
                    </a:solidFill>
                  </a:tcPr>
                </a:tc>
              </a:tr>
              <a:tr h="274570">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GB" sz="2000" b="1" dirty="0" smtClean="0">
                          <a:latin typeface="+mn-lt"/>
                          <a:ea typeface="Times New Roman"/>
                        </a:rPr>
                        <a:t>Baseline</a:t>
                      </a:r>
                      <a:endParaRPr lang="en-GB" sz="2000" b="1"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pPr>
                      <a:r>
                        <a:rPr lang="en-US" sz="2000" dirty="0">
                          <a:latin typeface="+mn-lt"/>
                          <a:ea typeface="Calibri"/>
                          <a:cs typeface="Shruti"/>
                        </a:rPr>
                        <a:t>10.04 (6.00</a:t>
                      </a:r>
                      <a:r>
                        <a:rPr lang="en-US" sz="2000" dirty="0" smtClean="0">
                          <a:latin typeface="+mn-lt"/>
                          <a:ea typeface="Calibri"/>
                          <a:cs typeface="Shruti"/>
                        </a:rPr>
                        <a:t>)</a:t>
                      </a:r>
                    </a:p>
                    <a:p>
                      <a:pPr algn="r">
                        <a:lnSpc>
                          <a:spcPct val="150000"/>
                        </a:lnSpc>
                        <a:spcAft>
                          <a:spcPts val="0"/>
                        </a:spcAft>
                      </a:pPr>
                      <a:r>
                        <a:rPr lang="en-US" sz="2000" dirty="0" smtClean="0">
                          <a:latin typeface="+mn-lt"/>
                          <a:ea typeface="Calibri"/>
                          <a:cs typeface="Shruti"/>
                        </a:rPr>
                        <a:t>N=224</a:t>
                      </a:r>
                      <a:endParaRPr lang="en-GB" sz="2000" dirty="0">
                        <a:latin typeface="+mn-lt"/>
                        <a:ea typeface="Times New Roman"/>
                        <a:cs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pPr>
                      <a:r>
                        <a:rPr lang="en-US" sz="2000" dirty="0">
                          <a:latin typeface="+mn-lt"/>
                          <a:ea typeface="Calibri"/>
                          <a:cs typeface="Shruti"/>
                        </a:rPr>
                        <a:t>9.51 (5.64</a:t>
                      </a:r>
                      <a:r>
                        <a:rPr lang="en-US" sz="2000" dirty="0" smtClean="0">
                          <a:latin typeface="+mn-lt"/>
                          <a:ea typeface="Calibri"/>
                          <a:cs typeface="Shruti"/>
                        </a:rPr>
                        <a:t>)</a:t>
                      </a:r>
                    </a:p>
                    <a:p>
                      <a:pPr algn="r">
                        <a:lnSpc>
                          <a:spcPct val="150000"/>
                        </a:lnSpc>
                        <a:spcAft>
                          <a:spcPts val="0"/>
                        </a:spcAft>
                      </a:pPr>
                      <a:r>
                        <a:rPr lang="en-US" sz="2000" dirty="0" smtClean="0">
                          <a:latin typeface="+mn-lt"/>
                          <a:ea typeface="Calibri"/>
                          <a:cs typeface="Shruti"/>
                        </a:rPr>
                        <a:t>N=222</a:t>
                      </a:r>
                      <a:r>
                        <a:rPr lang="en-GB" sz="2000" dirty="0">
                          <a:latin typeface="+mn-lt"/>
                          <a:ea typeface="Times New Roman"/>
                          <a:cs typeface="Times New Roman"/>
                        </a:rPr>
                        <a:t> </a:t>
                      </a: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solidFill>
                      <a:schemeClr val="bg1"/>
                    </a:solidFill>
                  </a:tcPr>
                </a:tc>
              </a:tr>
              <a:tr h="274570">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2000" b="1" dirty="0" smtClean="0">
                          <a:latin typeface="+mn-lt"/>
                          <a:ea typeface="Times New Roman"/>
                          <a:cs typeface="Shruti"/>
                        </a:rPr>
                        <a:t>6 </a:t>
                      </a:r>
                      <a:r>
                        <a:rPr lang="en-US" sz="2000" b="1" dirty="0">
                          <a:latin typeface="+mn-lt"/>
                          <a:ea typeface="Times New Roman"/>
                          <a:cs typeface="Shruti"/>
                        </a:rPr>
                        <a:t>months</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6.56 (5.09</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N=188</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9.17 (5.81</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N=189</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2.84 (2.05, 3.63</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P= </a:t>
                      </a:r>
                      <a:r>
                        <a:rPr lang="en-GB" sz="2000" dirty="0">
                          <a:latin typeface="+mn-lt"/>
                          <a:ea typeface="Times New Roman"/>
                          <a:cs typeface="Shruti"/>
                        </a:rPr>
                        <a:t>0.001</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solidFill>
                      <a:schemeClr val="bg1"/>
                    </a:solidFill>
                  </a:tcPr>
                </a:tc>
              </a:tr>
              <a:tr h="274570">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2000" b="1" dirty="0">
                          <a:latin typeface="+mn-lt"/>
                          <a:ea typeface="Times New Roman"/>
                          <a:cs typeface="Shruti"/>
                        </a:rPr>
                        <a:t>12 months</a:t>
                      </a:r>
                      <a:endParaRPr lang="en-GB" sz="2800"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5.74 (4.89</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N= </a:t>
                      </a:r>
                      <a:r>
                        <a:rPr lang="en-GB" sz="2000" dirty="0">
                          <a:latin typeface="+mn-lt"/>
                          <a:ea typeface="Times New Roman"/>
                          <a:cs typeface="Shruti"/>
                        </a:rPr>
                        <a:t>145</a:t>
                      </a:r>
                      <a:endParaRPr lang="en-GB" sz="2800"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7.04 (5.43</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N=139</a:t>
                      </a:r>
                      <a:endParaRPr lang="en-GB" sz="2800"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1.52 (0.46, 2.59</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P=0.005</a:t>
                      </a:r>
                      <a:endParaRPr lang="en-GB" sz="2800" dirty="0">
                        <a:latin typeface="+mn-lt"/>
                        <a:ea typeface="Times New Roman"/>
                      </a:endParaRPr>
                    </a:p>
                  </a:txBody>
                  <a:tcPr marL="68580" marR="68580" marT="0" marB="0">
                    <a:lnL>
                      <a:noFill/>
                    </a:lnL>
                    <a:lnR>
                      <a:noFill/>
                    </a:lnR>
                    <a:lnT>
                      <a:noFill/>
                    </a:lnT>
                    <a:lnB>
                      <a:noFill/>
                    </a:lnB>
                    <a:solidFill>
                      <a:schemeClr val="bg2"/>
                    </a:solid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tab pos="457200" algn="l"/>
                          <a:tab pos="914400" algn="l"/>
                          <a:tab pos="1371600" algn="l"/>
                          <a:tab pos="1828800" algn="l"/>
                          <a:tab pos="2971800" algn="l"/>
                          <a:tab pos="3429000" algn="l"/>
                          <a:tab pos="5715000" algn="r"/>
                        </a:tabLst>
                        <a:defRPr/>
                      </a:pPr>
                      <a:endParaRPr lang="en-GB" sz="2800" dirty="0">
                        <a:latin typeface="+mn-lt"/>
                        <a:ea typeface="Times New Roman"/>
                      </a:endParaRPr>
                    </a:p>
                  </a:txBody>
                  <a:tcPr marL="68580" marR="68580" marT="0" marB="0">
                    <a:lnL>
                      <a:noFill/>
                    </a:lnL>
                    <a:lnR>
                      <a:noFill/>
                    </a:lnR>
                    <a:lnT>
                      <a:noFill/>
                    </a:lnT>
                    <a:lnB>
                      <a:noFill/>
                    </a:lnB>
                    <a:solidFill>
                      <a:schemeClr val="bg1"/>
                    </a:solidFill>
                  </a:tcPr>
                </a:tc>
              </a:tr>
            </a:tbl>
          </a:graphicData>
        </a:graphic>
      </p:graphicFrame>
      <p:sp>
        <p:nvSpPr>
          <p:cNvPr id="3893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8" name="Rectangle 7"/>
          <p:cNvSpPr/>
          <p:nvPr/>
        </p:nvSpPr>
        <p:spPr>
          <a:xfrm>
            <a:off x="5000625" y="3643313"/>
            <a:ext cx="1928813" cy="1857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dirty="0" smtClean="0"/>
              <a:t>Additional treatment by 12 months</a:t>
            </a:r>
            <a:endParaRPr lang="en-GB" dirty="0"/>
          </a:p>
        </p:txBody>
      </p:sp>
      <p:graphicFrame>
        <p:nvGraphicFramePr>
          <p:cNvPr id="3" name="Table 2"/>
          <p:cNvGraphicFramePr>
            <a:graphicFrameLocks noGrp="1"/>
          </p:cNvGraphicFramePr>
          <p:nvPr/>
        </p:nvGraphicFramePr>
        <p:xfrm>
          <a:off x="642938" y="2071688"/>
          <a:ext cx="8080023" cy="3714775"/>
        </p:xfrm>
        <a:graphic>
          <a:graphicData uri="http://schemas.openxmlformats.org/drawingml/2006/table">
            <a:tbl>
              <a:tblPr/>
              <a:tblGrid>
                <a:gridCol w="2864435"/>
                <a:gridCol w="2115820"/>
                <a:gridCol w="1549884"/>
                <a:gridCol w="1549884"/>
              </a:tblGrid>
              <a:tr h="742955">
                <a:tc>
                  <a:txBody>
                    <a:bodyPr/>
                    <a:lstStyle/>
                    <a:p>
                      <a:pPr algn="just">
                        <a:lnSpc>
                          <a:spcPct val="100000"/>
                        </a:lnSpc>
                        <a:spcAft>
                          <a:spcPts val="0"/>
                        </a:spcAft>
                        <a:tabLst>
                          <a:tab pos="457200" algn="l"/>
                          <a:tab pos="914400" algn="l"/>
                          <a:tab pos="1371600" algn="l"/>
                          <a:tab pos="1828800" algn="l"/>
                          <a:tab pos="2971800" algn="l"/>
                          <a:tab pos="3429000" algn="l"/>
                          <a:tab pos="5715000" algn="r"/>
                        </a:tabLst>
                      </a:pPr>
                      <a:endParaRPr lang="en-US" sz="2400" b="1"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US" sz="2400" b="1" baseline="0" dirty="0">
                          <a:latin typeface="Constantia" pitchFamily="18" charset="0"/>
                          <a:ea typeface="Times New Roman"/>
                          <a:cs typeface="Times New Roman"/>
                        </a:rPr>
                        <a:t>Intervention </a:t>
                      </a:r>
                      <a:endParaRPr lang="en-US" sz="2400" b="1" baseline="0" dirty="0" smtClean="0">
                        <a:latin typeface="Constantia" pitchFamily="18" charset="0"/>
                        <a:ea typeface="Times New Roman"/>
                        <a:cs typeface="Times New Roman"/>
                      </a:endParaRPr>
                    </a:p>
                    <a:p>
                      <a:pPr algn="r">
                        <a:lnSpc>
                          <a:spcPct val="100000"/>
                        </a:lnSpc>
                        <a:spcAft>
                          <a:spcPts val="0"/>
                        </a:spcAft>
                        <a:tabLst>
                          <a:tab pos="457200" algn="l"/>
                          <a:tab pos="914400" algn="l"/>
                          <a:tab pos="1371600" algn="l"/>
                          <a:tab pos="1828800" algn="l"/>
                          <a:tab pos="2971800" algn="l"/>
                          <a:tab pos="3429000" algn="l"/>
                          <a:tab pos="5715000" algn="r"/>
                        </a:tabLst>
                      </a:pPr>
                      <a:r>
                        <a:rPr lang="en-US" sz="2400" b="1" baseline="0" dirty="0" smtClean="0">
                          <a:latin typeface="Constantia" pitchFamily="18" charset="0"/>
                          <a:ea typeface="Times New Roman"/>
                          <a:cs typeface="Times New Roman"/>
                        </a:rPr>
                        <a:t>(n=145</a:t>
                      </a:r>
                      <a:r>
                        <a:rPr lang="en-US" sz="2400" b="1" baseline="0" dirty="0">
                          <a:latin typeface="Constantia" pitchFamily="18" charset="0"/>
                          <a:ea typeface="Times New Roman"/>
                          <a:cs typeface="Times New Roman"/>
                        </a:rPr>
                        <a:t>)</a:t>
                      </a:r>
                      <a:endParaRPr lang="en-GB" sz="2400" b="1"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US" sz="2400" b="1" baseline="0" dirty="0">
                          <a:latin typeface="Constantia" pitchFamily="18" charset="0"/>
                          <a:ea typeface="Times New Roman"/>
                          <a:cs typeface="Times New Roman"/>
                        </a:rPr>
                        <a:t>Control (n=140)</a:t>
                      </a:r>
                      <a:endParaRPr lang="en-GB" sz="2400" b="1"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GB" sz="2400" b="1" baseline="0" dirty="0" smtClean="0">
                          <a:latin typeface="Constantia" pitchFamily="18" charset="0"/>
                          <a:ea typeface="Times New Roman"/>
                          <a:cs typeface="Times New Roman"/>
                        </a:rPr>
                        <a:t>P value</a:t>
                      </a:r>
                      <a:endParaRPr lang="en-GB" sz="2400" b="1"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42955">
                <a:tc>
                  <a:txBody>
                    <a:bodyPr/>
                    <a:lstStyle/>
                    <a:p>
                      <a:pPr>
                        <a:lnSpc>
                          <a:spcPct val="100000"/>
                        </a:lnSpc>
                        <a:spcAft>
                          <a:spcPts val="0"/>
                        </a:spcAft>
                        <a:tabLst>
                          <a:tab pos="457200" algn="l"/>
                          <a:tab pos="914400" algn="l"/>
                          <a:tab pos="1371600" algn="l"/>
                          <a:tab pos="1828800" algn="l"/>
                          <a:tab pos="2971800" algn="l"/>
                          <a:tab pos="3429000" algn="l"/>
                          <a:tab pos="5715000" algn="r"/>
                        </a:tabLst>
                      </a:pPr>
                      <a:r>
                        <a:rPr lang="en-US" sz="2400" b="1" baseline="0" dirty="0">
                          <a:latin typeface="Constantia" pitchFamily="18" charset="0"/>
                          <a:ea typeface="Times New Roman"/>
                          <a:cs typeface="Times New Roman"/>
                        </a:rPr>
                        <a:t>Surgery</a:t>
                      </a:r>
                      <a:endParaRPr lang="en-GB" sz="2400" b="1"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US" sz="2400" baseline="0" dirty="0">
                          <a:latin typeface="Constantia" pitchFamily="18" charset="0"/>
                          <a:ea typeface="Times New Roman"/>
                          <a:cs typeface="Times New Roman"/>
                        </a:rPr>
                        <a:t>16 (11%)</a:t>
                      </a:r>
                      <a:endParaRPr lang="en-GB" sz="2400"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US" sz="2400" baseline="0" dirty="0">
                          <a:latin typeface="Constantia" pitchFamily="18" charset="0"/>
                          <a:ea typeface="Times New Roman"/>
                          <a:cs typeface="Times New Roman"/>
                        </a:rPr>
                        <a:t>14 (10%)</a:t>
                      </a:r>
                      <a:endParaRPr lang="en-GB" sz="2400"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GB" sz="2400" baseline="0" dirty="0" smtClean="0">
                          <a:latin typeface="Constantia" pitchFamily="18" charset="0"/>
                          <a:ea typeface="Times New Roman"/>
                          <a:cs typeface="Times New Roman"/>
                        </a:rPr>
                        <a:t>0.848</a:t>
                      </a:r>
                      <a:endParaRPr lang="en-GB" sz="2400"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742955">
                <a:tc>
                  <a:txBody>
                    <a:bodyPr/>
                    <a:lstStyle/>
                    <a:p>
                      <a:pPr>
                        <a:lnSpc>
                          <a:spcPct val="100000"/>
                        </a:lnSpc>
                        <a:spcAft>
                          <a:spcPts val="0"/>
                        </a:spcAft>
                        <a:tabLst>
                          <a:tab pos="457200" algn="l"/>
                          <a:tab pos="914400" algn="l"/>
                          <a:tab pos="1371600" algn="l"/>
                          <a:tab pos="1828800" algn="l"/>
                          <a:tab pos="2971800" algn="l"/>
                          <a:tab pos="3429000" algn="l"/>
                          <a:tab pos="5715000" algn="r"/>
                        </a:tabLst>
                      </a:pPr>
                      <a:r>
                        <a:rPr lang="en-US" sz="2400" b="1" baseline="0" dirty="0">
                          <a:latin typeface="Constantia" pitchFamily="18" charset="0"/>
                          <a:ea typeface="Times New Roman"/>
                          <a:cs typeface="Times New Roman"/>
                        </a:rPr>
                        <a:t>Pessary</a:t>
                      </a:r>
                      <a:endParaRPr lang="en-GB" sz="2400" b="1"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US" sz="2400" baseline="0">
                          <a:latin typeface="Constantia" pitchFamily="18" charset="0"/>
                          <a:ea typeface="Times New Roman"/>
                          <a:cs typeface="Times New Roman"/>
                        </a:rPr>
                        <a:t>8 (6%)</a:t>
                      </a:r>
                      <a:endParaRPr lang="en-GB" sz="2400" baseline="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US" sz="2400" baseline="0" dirty="0">
                          <a:latin typeface="Constantia" pitchFamily="18" charset="0"/>
                          <a:ea typeface="Times New Roman"/>
                          <a:cs typeface="Times New Roman"/>
                        </a:rPr>
                        <a:t>15 (11%)</a:t>
                      </a:r>
                      <a:endParaRPr lang="en-GB" sz="2400"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GB" sz="2400" baseline="0" dirty="0" smtClean="0">
                          <a:latin typeface="Constantia" pitchFamily="18" charset="0"/>
                          <a:ea typeface="Times New Roman"/>
                          <a:cs typeface="Times New Roman"/>
                        </a:rPr>
                        <a:t>0.130</a:t>
                      </a:r>
                      <a:endParaRPr lang="en-GB" sz="2400"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42955">
                <a:tc>
                  <a:txBody>
                    <a:bodyPr/>
                    <a:lstStyle/>
                    <a:p>
                      <a:pPr>
                        <a:lnSpc>
                          <a:spcPct val="100000"/>
                        </a:lnSpc>
                        <a:spcAft>
                          <a:spcPts val="0"/>
                        </a:spcAft>
                        <a:tabLst>
                          <a:tab pos="457200" algn="l"/>
                          <a:tab pos="914400" algn="l"/>
                          <a:tab pos="1371600" algn="l"/>
                          <a:tab pos="1828800" algn="l"/>
                          <a:tab pos="2971800" algn="l"/>
                          <a:tab pos="3429000" algn="l"/>
                          <a:tab pos="5715000" algn="r"/>
                        </a:tabLst>
                      </a:pPr>
                      <a:r>
                        <a:rPr lang="en-US" sz="2400" b="1" baseline="0" dirty="0" smtClean="0">
                          <a:latin typeface="Constantia" pitchFamily="18" charset="0"/>
                          <a:ea typeface="Times New Roman"/>
                          <a:cs typeface="Times New Roman"/>
                        </a:rPr>
                        <a:t>Physiotherapy referral</a:t>
                      </a:r>
                      <a:endParaRPr lang="en-GB" sz="2400" b="1"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US" sz="2400" baseline="0" dirty="0" smtClean="0">
                          <a:latin typeface="Constantia" pitchFamily="18" charset="0"/>
                          <a:ea typeface="Times New Roman"/>
                          <a:cs typeface="Times New Roman"/>
                        </a:rPr>
                        <a:t>2 (1%)</a:t>
                      </a:r>
                      <a:endParaRPr lang="en-GB" sz="2400"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US" sz="2400" baseline="0" dirty="0" smtClean="0">
                          <a:latin typeface="Constantia" pitchFamily="18" charset="0"/>
                          <a:ea typeface="Times New Roman"/>
                          <a:cs typeface="Times New Roman"/>
                        </a:rPr>
                        <a:t>36 (26%)</a:t>
                      </a:r>
                      <a:endParaRPr lang="en-GB" sz="2400"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GB" sz="2400" baseline="0" dirty="0" smtClean="0">
                          <a:latin typeface="Constantia" pitchFamily="18" charset="0"/>
                          <a:ea typeface="Times New Roman"/>
                          <a:cs typeface="Times New Roman"/>
                        </a:rPr>
                        <a:t>&lt;0.001</a:t>
                      </a:r>
                      <a:endParaRPr lang="en-GB" sz="2400"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742955">
                <a:tc>
                  <a:txBody>
                    <a:bodyPr/>
                    <a:lstStyle/>
                    <a:p>
                      <a:pPr>
                        <a:lnSpc>
                          <a:spcPct val="100000"/>
                        </a:lnSpc>
                        <a:spcAft>
                          <a:spcPts val="0"/>
                        </a:spcAft>
                        <a:tabLst>
                          <a:tab pos="457200" algn="l"/>
                          <a:tab pos="914400" algn="l"/>
                          <a:tab pos="1371600" algn="l"/>
                          <a:tab pos="1828800" algn="l"/>
                          <a:tab pos="2971800" algn="l"/>
                          <a:tab pos="3429000" algn="l"/>
                          <a:tab pos="5715000" algn="r"/>
                        </a:tabLst>
                      </a:pPr>
                      <a:r>
                        <a:rPr lang="en-US" sz="2400" b="1" baseline="0" dirty="0" err="1">
                          <a:latin typeface="Constantia" pitchFamily="18" charset="0"/>
                          <a:ea typeface="Times New Roman"/>
                          <a:cs typeface="Times New Roman"/>
                        </a:rPr>
                        <a:t>Oestrogen</a:t>
                      </a:r>
                      <a:r>
                        <a:rPr lang="en-US" sz="2400" b="1" baseline="0" dirty="0">
                          <a:latin typeface="Constantia" pitchFamily="18" charset="0"/>
                          <a:ea typeface="Times New Roman"/>
                          <a:cs typeface="Times New Roman"/>
                        </a:rPr>
                        <a:t>, drugs, other</a:t>
                      </a:r>
                      <a:endParaRPr lang="en-GB" sz="2400" b="1"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US" sz="2400" baseline="0" dirty="0" smtClean="0">
                          <a:latin typeface="Constantia" pitchFamily="18" charset="0"/>
                          <a:ea typeface="Times New Roman"/>
                          <a:cs typeface="Times New Roman"/>
                        </a:rPr>
                        <a:t>14 </a:t>
                      </a:r>
                      <a:r>
                        <a:rPr lang="en-US" sz="2400" baseline="0" dirty="0">
                          <a:latin typeface="Constantia" pitchFamily="18" charset="0"/>
                          <a:ea typeface="Times New Roman"/>
                          <a:cs typeface="Times New Roman"/>
                        </a:rPr>
                        <a:t>(</a:t>
                      </a:r>
                      <a:r>
                        <a:rPr lang="en-US" sz="2400" baseline="0" dirty="0" smtClean="0">
                          <a:latin typeface="Constantia" pitchFamily="18" charset="0"/>
                          <a:ea typeface="Times New Roman"/>
                          <a:cs typeface="Times New Roman"/>
                        </a:rPr>
                        <a:t>10%)</a:t>
                      </a:r>
                      <a:endParaRPr lang="en-GB" sz="2400"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US" sz="2400" baseline="0" dirty="0">
                          <a:latin typeface="Constantia" pitchFamily="18" charset="0"/>
                          <a:ea typeface="Times New Roman"/>
                          <a:cs typeface="Times New Roman"/>
                        </a:rPr>
                        <a:t>15 (11%)</a:t>
                      </a:r>
                      <a:endParaRPr lang="en-GB" sz="2400"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Aft>
                          <a:spcPts val="0"/>
                        </a:spcAft>
                        <a:tabLst>
                          <a:tab pos="457200" algn="l"/>
                          <a:tab pos="914400" algn="l"/>
                          <a:tab pos="1371600" algn="l"/>
                          <a:tab pos="1828800" algn="l"/>
                          <a:tab pos="2971800" algn="l"/>
                          <a:tab pos="3429000" algn="l"/>
                          <a:tab pos="5715000" algn="r"/>
                        </a:tabLst>
                      </a:pPr>
                      <a:r>
                        <a:rPr lang="en-GB" sz="2400" baseline="0" dirty="0" smtClean="0">
                          <a:latin typeface="Constantia" pitchFamily="18" charset="0"/>
                          <a:ea typeface="Times New Roman"/>
                          <a:cs typeface="Times New Roman"/>
                        </a:rPr>
                        <a:t>0.846</a:t>
                      </a:r>
                      <a:endParaRPr lang="en-GB" sz="2400" baseline="0" dirty="0">
                        <a:latin typeface="Constantia" pitchFamily="18" charset="0"/>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4286250" y="4357688"/>
            <a:ext cx="4429125"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571500"/>
            <a:ext cx="8229600" cy="1143000"/>
          </a:xfrm>
        </p:spPr>
        <p:txBody>
          <a:bodyPr/>
          <a:lstStyle/>
          <a:p>
            <a:pPr eaLnBrk="1" hangingPunct="1"/>
            <a:r>
              <a:rPr lang="en-GB" smtClean="0"/>
              <a:t>Change in POP-SS from baseline</a:t>
            </a:r>
          </a:p>
        </p:txBody>
      </p:sp>
      <p:graphicFrame>
        <p:nvGraphicFramePr>
          <p:cNvPr id="4" name="Content Placeholder 3"/>
          <p:cNvGraphicFramePr>
            <a:graphicFrameLocks noGrp="1"/>
          </p:cNvGraphicFramePr>
          <p:nvPr>
            <p:ph idx="1"/>
          </p:nvPr>
        </p:nvGraphicFramePr>
        <p:xfrm>
          <a:off x="214313" y="1771650"/>
          <a:ext cx="8786842" cy="3657600"/>
        </p:xfrm>
        <a:graphic>
          <a:graphicData uri="http://schemas.openxmlformats.org/drawingml/2006/table">
            <a:tbl>
              <a:tblPr/>
              <a:tblGrid>
                <a:gridCol w="1457353"/>
                <a:gridCol w="1793000"/>
                <a:gridCol w="1391316"/>
                <a:gridCol w="1988411"/>
                <a:gridCol w="2156762"/>
              </a:tblGrid>
              <a:tr h="549140">
                <a:tc>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US" sz="2000" b="1">
                          <a:latin typeface="+mn-lt"/>
                          <a:ea typeface="Times New Roman"/>
                          <a:cs typeface="Shruti"/>
                        </a:rPr>
                        <a:t>Intervention</a:t>
                      </a:r>
                      <a:endParaRPr lang="en-GB" sz="280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US" sz="2000" b="1" dirty="0">
                          <a:latin typeface="+mn-lt"/>
                          <a:ea typeface="Times New Roman"/>
                          <a:cs typeface="Shruti"/>
                        </a:rPr>
                        <a:t>Control</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US" sz="2000" b="1" dirty="0">
                          <a:latin typeface="+mn-lt"/>
                          <a:ea typeface="Times New Roman"/>
                          <a:cs typeface="Shruti"/>
                        </a:rPr>
                        <a:t>Mean </a:t>
                      </a:r>
                      <a:r>
                        <a:rPr lang="en-US" sz="2000" b="1" dirty="0" smtClean="0">
                          <a:latin typeface="+mn-lt"/>
                          <a:ea typeface="Times New Roman"/>
                          <a:cs typeface="Shruti"/>
                        </a:rPr>
                        <a:t>diff, </a:t>
                      </a:r>
                    </a:p>
                    <a:p>
                      <a:pPr algn="r">
                        <a:lnSpc>
                          <a:spcPct val="150000"/>
                        </a:lnSpc>
                        <a:spcAft>
                          <a:spcPts val="0"/>
                        </a:spcAft>
                        <a:tabLst>
                          <a:tab pos="457200" algn="l"/>
                          <a:tab pos="914400" algn="l"/>
                          <a:tab pos="1371600" algn="l"/>
                          <a:tab pos="1828800" algn="l"/>
                          <a:tab pos="2971800" algn="l"/>
                          <a:tab pos="3429000" algn="l"/>
                          <a:tab pos="5715000" algn="r"/>
                        </a:tabLst>
                      </a:pPr>
                      <a:r>
                        <a:rPr lang="en-US" sz="2000" b="1" dirty="0" smtClean="0">
                          <a:latin typeface="+mn-lt"/>
                          <a:ea typeface="Times New Roman"/>
                          <a:cs typeface="Shruti"/>
                        </a:rPr>
                        <a:t>95</a:t>
                      </a:r>
                      <a:r>
                        <a:rPr lang="en-US" sz="2000" b="1" dirty="0">
                          <a:latin typeface="+mn-lt"/>
                          <a:ea typeface="Times New Roman"/>
                          <a:cs typeface="Shruti"/>
                        </a:rPr>
                        <a:t>% </a:t>
                      </a:r>
                      <a:r>
                        <a:rPr lang="en-US" sz="2000" b="1" dirty="0" smtClean="0">
                          <a:latin typeface="+mn-lt"/>
                          <a:ea typeface="Times New Roman"/>
                          <a:cs typeface="Shruti"/>
                        </a:rPr>
                        <a:t>CI</a:t>
                      </a: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US" sz="2000" b="1" dirty="0" smtClean="0">
                          <a:latin typeface="+mn-lt"/>
                          <a:ea typeface="Times New Roman"/>
                          <a:cs typeface="Shruti"/>
                        </a:rPr>
                        <a:t>Mean diff, </a:t>
                      </a:r>
                    </a:p>
                    <a:p>
                      <a:pPr algn="r">
                        <a:lnSpc>
                          <a:spcPct val="150000"/>
                        </a:lnSpc>
                        <a:spcAft>
                          <a:spcPts val="0"/>
                        </a:spcAft>
                        <a:tabLst>
                          <a:tab pos="457200" algn="l"/>
                          <a:tab pos="914400" algn="l"/>
                          <a:tab pos="1371600" algn="l"/>
                          <a:tab pos="1828800" algn="l"/>
                          <a:tab pos="2971800" algn="l"/>
                          <a:tab pos="3429000" algn="l"/>
                          <a:tab pos="5715000" algn="r"/>
                        </a:tabLst>
                      </a:pPr>
                      <a:r>
                        <a:rPr lang="en-US" sz="2000" b="1" dirty="0" smtClean="0">
                          <a:latin typeface="+mn-lt"/>
                          <a:ea typeface="Times New Roman"/>
                          <a:cs typeface="Shruti"/>
                        </a:rPr>
                        <a:t>95% CI adjusted*</a:t>
                      </a:r>
                    </a:p>
                  </a:txBody>
                  <a:tcPr marL="68580" marR="68580" marT="0" marB="0">
                    <a:lnL>
                      <a:noFill/>
                    </a:lnL>
                    <a:lnR>
                      <a:noFill/>
                    </a:lnR>
                    <a:lnT>
                      <a:noFill/>
                    </a:lnT>
                    <a:lnB>
                      <a:noFill/>
                    </a:lnB>
                  </a:tcPr>
                </a:tc>
              </a:tr>
              <a:tr h="274570">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GB" sz="2000" b="1" dirty="0" smtClean="0">
                          <a:latin typeface="+mn-lt"/>
                          <a:ea typeface="Times New Roman"/>
                        </a:rPr>
                        <a:t>Baseline</a:t>
                      </a:r>
                      <a:endParaRPr lang="en-GB" sz="2000" b="1"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pPr>
                      <a:r>
                        <a:rPr lang="en-US" sz="2000" dirty="0">
                          <a:latin typeface="+mn-lt"/>
                          <a:ea typeface="Calibri"/>
                          <a:cs typeface="Shruti"/>
                        </a:rPr>
                        <a:t>10.04 (6.00</a:t>
                      </a:r>
                      <a:r>
                        <a:rPr lang="en-US" sz="2000" dirty="0" smtClean="0">
                          <a:latin typeface="+mn-lt"/>
                          <a:ea typeface="Calibri"/>
                          <a:cs typeface="Shruti"/>
                        </a:rPr>
                        <a:t>)</a:t>
                      </a:r>
                    </a:p>
                    <a:p>
                      <a:pPr algn="r">
                        <a:lnSpc>
                          <a:spcPct val="150000"/>
                        </a:lnSpc>
                        <a:spcAft>
                          <a:spcPts val="0"/>
                        </a:spcAft>
                      </a:pPr>
                      <a:r>
                        <a:rPr lang="en-US" sz="2000" dirty="0" smtClean="0">
                          <a:latin typeface="+mn-lt"/>
                          <a:ea typeface="Calibri"/>
                          <a:cs typeface="Shruti"/>
                        </a:rPr>
                        <a:t>N=224</a:t>
                      </a:r>
                      <a:endParaRPr lang="en-GB" sz="2000" dirty="0">
                        <a:latin typeface="+mn-lt"/>
                        <a:ea typeface="Times New Roman"/>
                        <a:cs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pPr>
                      <a:r>
                        <a:rPr lang="en-US" sz="2000" dirty="0">
                          <a:latin typeface="+mn-lt"/>
                          <a:ea typeface="Calibri"/>
                          <a:cs typeface="Shruti"/>
                        </a:rPr>
                        <a:t>9.51 (5.64</a:t>
                      </a:r>
                      <a:r>
                        <a:rPr lang="en-US" sz="2000" dirty="0" smtClean="0">
                          <a:latin typeface="+mn-lt"/>
                          <a:ea typeface="Calibri"/>
                          <a:cs typeface="Shruti"/>
                        </a:rPr>
                        <a:t>)</a:t>
                      </a:r>
                    </a:p>
                    <a:p>
                      <a:pPr algn="r">
                        <a:lnSpc>
                          <a:spcPct val="150000"/>
                        </a:lnSpc>
                        <a:spcAft>
                          <a:spcPts val="0"/>
                        </a:spcAft>
                      </a:pPr>
                      <a:r>
                        <a:rPr lang="en-US" sz="2000" dirty="0" smtClean="0">
                          <a:latin typeface="+mn-lt"/>
                          <a:ea typeface="Calibri"/>
                          <a:cs typeface="Shruti"/>
                        </a:rPr>
                        <a:t>N=222</a:t>
                      </a:r>
                      <a:r>
                        <a:rPr lang="en-GB" sz="2000" dirty="0">
                          <a:latin typeface="+mn-lt"/>
                          <a:ea typeface="Times New Roman"/>
                          <a:cs typeface="Times New Roman"/>
                        </a:rPr>
                        <a:t> </a:t>
                      </a: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solidFill>
                      <a:schemeClr val="bg2"/>
                    </a:solidFill>
                  </a:tcPr>
                </a:tc>
              </a:tr>
              <a:tr h="274570">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2000" b="1" dirty="0" smtClean="0">
                          <a:latin typeface="+mn-lt"/>
                          <a:ea typeface="Times New Roman"/>
                          <a:cs typeface="Shruti"/>
                        </a:rPr>
                        <a:t>6 </a:t>
                      </a:r>
                      <a:r>
                        <a:rPr lang="en-US" sz="2000" b="1" dirty="0">
                          <a:latin typeface="+mn-lt"/>
                          <a:ea typeface="Times New Roman"/>
                          <a:cs typeface="Shruti"/>
                        </a:rPr>
                        <a:t>months</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6.56 (5.09</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N=188</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9.17 (5.81</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N=189</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2.84 (2.05, 3.63</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P= </a:t>
                      </a:r>
                      <a:r>
                        <a:rPr lang="en-GB" sz="2000" dirty="0">
                          <a:latin typeface="+mn-lt"/>
                          <a:ea typeface="Times New Roman"/>
                          <a:cs typeface="Shruti"/>
                        </a:rPr>
                        <a:t>0.001</a:t>
                      </a:r>
                      <a:endParaRPr lang="en-GB" sz="2800" dirty="0">
                        <a:latin typeface="+mn-lt"/>
                        <a:ea typeface="Times New Roman"/>
                      </a:endParaRPr>
                    </a:p>
                  </a:txBody>
                  <a:tcPr marL="68580" marR="68580"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2800" dirty="0">
                        <a:latin typeface="+mn-lt"/>
                        <a:ea typeface="Times New Roman"/>
                      </a:endParaRPr>
                    </a:p>
                  </a:txBody>
                  <a:tcPr marL="68580" marR="68580" marT="0" marB="0">
                    <a:lnL>
                      <a:noFill/>
                    </a:lnL>
                    <a:lnR>
                      <a:noFill/>
                    </a:lnR>
                    <a:lnT>
                      <a:noFill/>
                    </a:lnT>
                    <a:lnB>
                      <a:noFill/>
                    </a:lnB>
                  </a:tcPr>
                </a:tc>
              </a:tr>
              <a:tr h="274570">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2000" b="1" dirty="0">
                          <a:latin typeface="+mn-lt"/>
                          <a:ea typeface="Times New Roman"/>
                          <a:cs typeface="Shruti"/>
                        </a:rPr>
                        <a:t>12 months</a:t>
                      </a:r>
                      <a:endParaRPr lang="en-GB" sz="2800"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5.74 (4.89</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N= </a:t>
                      </a:r>
                      <a:r>
                        <a:rPr lang="en-GB" sz="2000" dirty="0">
                          <a:latin typeface="+mn-lt"/>
                          <a:ea typeface="Times New Roman"/>
                          <a:cs typeface="Shruti"/>
                        </a:rPr>
                        <a:t>145</a:t>
                      </a:r>
                      <a:endParaRPr lang="en-GB" sz="2800"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7.04 (5.43</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N=139</a:t>
                      </a:r>
                      <a:endParaRPr lang="en-GB" sz="2800" dirty="0">
                        <a:latin typeface="+mn-lt"/>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1.52 (0.46, 2.59</a:t>
                      </a:r>
                      <a:r>
                        <a:rPr lang="en-GB" sz="2000" dirty="0" smtClean="0">
                          <a:latin typeface="+mn-lt"/>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Shruti"/>
                        </a:rPr>
                        <a:t>P=0.005</a:t>
                      </a:r>
                      <a:endParaRPr lang="en-GB" sz="2800" dirty="0">
                        <a:latin typeface="+mn-lt"/>
                        <a:ea typeface="Times New Roman"/>
                      </a:endParaRPr>
                    </a:p>
                  </a:txBody>
                  <a:tcPr marL="68580" marR="68580" marT="0" marB="0">
                    <a:lnL>
                      <a:noFill/>
                    </a:lnL>
                    <a:lnR>
                      <a:noFill/>
                    </a:lnR>
                    <a:lnT>
                      <a:noFill/>
                    </a:lnT>
                    <a:lnB>
                      <a:noFill/>
                    </a:lnB>
                    <a:solidFill>
                      <a:schemeClr val="bg2"/>
                    </a:solid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tab pos="457200" algn="l"/>
                          <a:tab pos="914400" algn="l"/>
                          <a:tab pos="1371600" algn="l"/>
                          <a:tab pos="1828800" algn="l"/>
                          <a:tab pos="2971800" algn="l"/>
                          <a:tab pos="3429000" algn="l"/>
                          <a:tab pos="5715000" algn="r"/>
                        </a:tabLst>
                        <a:defRPr/>
                      </a:pPr>
                      <a:r>
                        <a:rPr kumimoji="0" lang="en-GB" sz="2000" b="0" i="0" u="none" strike="noStrike" kern="1200" cap="none" spc="0" normalizeH="0" baseline="0" noProof="0" dirty="0" smtClean="0">
                          <a:ln>
                            <a:noFill/>
                          </a:ln>
                          <a:solidFill>
                            <a:prstClr val="black"/>
                          </a:solidFill>
                          <a:effectLst/>
                          <a:uLnTx/>
                          <a:uFillTx/>
                          <a:latin typeface="+mn-lt"/>
                          <a:ea typeface="Times New Roman"/>
                          <a:cs typeface="Shruti"/>
                        </a:rPr>
                        <a:t>2.38 (1.32, 3.45)</a:t>
                      </a:r>
                    </a:p>
                    <a:p>
                      <a:pPr marL="0" marR="0" lvl="0" indent="0" algn="r" defTabSz="914400" rtl="0" eaLnBrk="1" fontAlgn="auto" latinLnBrk="0" hangingPunct="1">
                        <a:lnSpc>
                          <a:spcPct val="150000"/>
                        </a:lnSpc>
                        <a:spcBef>
                          <a:spcPts val="0"/>
                        </a:spcBef>
                        <a:spcAft>
                          <a:spcPts val="0"/>
                        </a:spcAft>
                        <a:buClrTx/>
                        <a:buSzTx/>
                        <a:buFontTx/>
                        <a:buNone/>
                        <a:tabLst>
                          <a:tab pos="457200" algn="l"/>
                          <a:tab pos="914400" algn="l"/>
                          <a:tab pos="1371600" algn="l"/>
                          <a:tab pos="1828800" algn="l"/>
                          <a:tab pos="2971800" algn="l"/>
                          <a:tab pos="3429000" algn="l"/>
                          <a:tab pos="5715000" algn="r"/>
                        </a:tabLst>
                        <a:defRPr/>
                      </a:pPr>
                      <a:r>
                        <a:rPr kumimoji="0" lang="en-GB" sz="2000" b="0" i="0" u="none" strike="noStrike" kern="1200" cap="none" spc="0" normalizeH="0" baseline="0" noProof="0" dirty="0" smtClean="0">
                          <a:ln>
                            <a:noFill/>
                          </a:ln>
                          <a:solidFill>
                            <a:prstClr val="black"/>
                          </a:solidFill>
                          <a:effectLst/>
                          <a:uLnTx/>
                          <a:uFillTx/>
                          <a:latin typeface="+mn-lt"/>
                          <a:ea typeface="Times New Roman"/>
                          <a:cs typeface="Shruti"/>
                        </a:rPr>
                        <a:t>P &lt;0.001</a:t>
                      </a:r>
                      <a:endParaRPr lang="en-GB" sz="2800" dirty="0">
                        <a:latin typeface="+mn-lt"/>
                        <a:ea typeface="Times New Roman"/>
                      </a:endParaRPr>
                    </a:p>
                  </a:txBody>
                  <a:tcPr marL="68580" marR="68580" marT="0" marB="0">
                    <a:lnL>
                      <a:noFill/>
                    </a:lnL>
                    <a:lnR>
                      <a:noFill/>
                    </a:lnR>
                    <a:lnT>
                      <a:noFill/>
                    </a:lnT>
                    <a:lnB>
                      <a:noFill/>
                    </a:lnB>
                    <a:solidFill>
                      <a:schemeClr val="bg2"/>
                    </a:solidFill>
                  </a:tcPr>
                </a:tc>
              </a:tr>
            </a:tbl>
          </a:graphicData>
        </a:graphic>
      </p:graphicFrame>
      <p:sp>
        <p:nvSpPr>
          <p:cNvPr id="4098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6" name="TextBox 5"/>
          <p:cNvSpPr txBox="1"/>
          <p:nvPr/>
        </p:nvSpPr>
        <p:spPr>
          <a:xfrm>
            <a:off x="250825" y="6000750"/>
            <a:ext cx="8845550" cy="400050"/>
          </a:xfrm>
          <a:prstGeom prst="rect">
            <a:avLst/>
          </a:prstGeom>
          <a:noFill/>
        </p:spPr>
        <p:txBody>
          <a:bodyPr wrap="none">
            <a:spAutoFit/>
          </a:bodyPr>
          <a:lstStyle/>
          <a:p>
            <a:pPr>
              <a:defRPr/>
            </a:pPr>
            <a:r>
              <a:rPr lang="en-GB" sz="2000" dirty="0">
                <a:latin typeface="+mn-lt"/>
                <a:cs typeface="Arial" pitchFamily="34" charset="0"/>
              </a:rPr>
              <a:t>* Adjusted for the whether not a woman received additional prolapse treatment</a:t>
            </a:r>
          </a:p>
        </p:txBody>
      </p:sp>
      <p:sp>
        <p:nvSpPr>
          <p:cNvPr id="9" name="Rectangle 8"/>
          <p:cNvSpPr/>
          <p:nvPr/>
        </p:nvSpPr>
        <p:spPr>
          <a:xfrm>
            <a:off x="7072313" y="4500563"/>
            <a:ext cx="1928812" cy="1000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4970463" y="3514725"/>
            <a:ext cx="1928812" cy="1000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763" y="1196975"/>
          <a:ext cx="9104312" cy="5472113"/>
        </p:xfrm>
        <a:graphic>
          <a:graphicData uri="http://schemas.openxmlformats.org/presentationml/2006/ole">
            <p:oleObj spid="_x0000_s24578" name="Acrobat Document" r:id="rId4" imgW="9997560" imgH="5693040" progId="AcroExch.Document.7">
              <p:link updateAutomatic="1"/>
            </p:oleObj>
          </a:graphicData>
        </a:graphic>
      </p:graphicFrame>
      <p:sp>
        <p:nvSpPr>
          <p:cNvPr id="8" name="Oval 7"/>
          <p:cNvSpPr/>
          <p:nvPr/>
        </p:nvSpPr>
        <p:spPr>
          <a:xfrm>
            <a:off x="8388350" y="3357563"/>
            <a:ext cx="144463" cy="142875"/>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8407400" y="4970463"/>
            <a:ext cx="144463" cy="142875"/>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accent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42" y="1000116"/>
            <a:ext cx="8305800" cy="1143000"/>
          </a:xfrm>
        </p:spPr>
        <p:txBody>
          <a:bodyPr>
            <a:normAutofit fontScale="90000"/>
          </a:bodyPr>
          <a:lstStyle/>
          <a:p>
            <a:pPr eaLnBrk="1" hangingPunct="1">
              <a:defRPr/>
            </a:pPr>
            <a:r>
              <a:rPr lang="en-GB" dirty="0" smtClean="0"/>
              <a:t>Change in POP-Q stage from baseline to 6 months</a:t>
            </a:r>
            <a:endParaRPr lang="en-GB" dirty="0"/>
          </a:p>
        </p:txBody>
      </p:sp>
      <p:graphicFrame>
        <p:nvGraphicFramePr>
          <p:cNvPr id="3" name="Table 2"/>
          <p:cNvGraphicFramePr>
            <a:graphicFrameLocks noGrp="1"/>
          </p:cNvGraphicFramePr>
          <p:nvPr/>
        </p:nvGraphicFramePr>
        <p:xfrm>
          <a:off x="636588" y="2071688"/>
          <a:ext cx="7364002" cy="3857649"/>
        </p:xfrm>
        <a:graphic>
          <a:graphicData uri="http://schemas.openxmlformats.org/drawingml/2006/table">
            <a:tbl>
              <a:tblPr/>
              <a:tblGrid>
                <a:gridCol w="1018076"/>
                <a:gridCol w="2031600"/>
                <a:gridCol w="2445365"/>
                <a:gridCol w="1868961"/>
              </a:tblGrid>
              <a:tr h="1155109">
                <a:tc>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2400" dirty="0">
                        <a:latin typeface="+mn-lt"/>
                        <a:ea typeface="Times New Roman"/>
                        <a:cs typeface="Times New Roman"/>
                      </a:endParaRPr>
                    </a:p>
                  </a:txBody>
                  <a:tcPr marL="49933" marR="49933" marT="0" marB="0">
                    <a:lnL>
                      <a:noFill/>
                    </a:lnL>
                    <a:lnR>
                      <a:noFill/>
                    </a:lnR>
                    <a:lnT>
                      <a:noFill/>
                    </a:lnT>
                    <a:lnB>
                      <a:noFill/>
                    </a:lnB>
                  </a:tcPr>
                </a:tc>
                <a:tc>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US" sz="2000" b="1" dirty="0" smtClean="0">
                        <a:latin typeface="+mn-lt"/>
                        <a:ea typeface="Times New Roman"/>
                        <a:cs typeface="Shruti"/>
                      </a:endParaRPr>
                    </a:p>
                    <a:p>
                      <a:pPr>
                        <a:lnSpc>
                          <a:spcPct val="150000"/>
                        </a:lnSpc>
                        <a:spcAft>
                          <a:spcPts val="0"/>
                        </a:spcAft>
                        <a:tabLst>
                          <a:tab pos="457200" algn="l"/>
                          <a:tab pos="914400" algn="l"/>
                          <a:tab pos="1371600" algn="l"/>
                          <a:tab pos="1828800" algn="l"/>
                          <a:tab pos="2971800" algn="l"/>
                          <a:tab pos="3429000" algn="l"/>
                          <a:tab pos="5715000" algn="r"/>
                        </a:tabLst>
                      </a:pPr>
                      <a:r>
                        <a:rPr lang="en-US" sz="2000" b="1" dirty="0" smtClean="0">
                          <a:latin typeface="+mn-lt"/>
                          <a:ea typeface="Times New Roman"/>
                          <a:cs typeface="Shruti"/>
                        </a:rPr>
                        <a:t>Change in</a:t>
                      </a:r>
                      <a:r>
                        <a:rPr lang="en-US" sz="2000" b="1" baseline="0" dirty="0" smtClean="0">
                          <a:latin typeface="+mn-lt"/>
                          <a:ea typeface="Times New Roman"/>
                          <a:cs typeface="Shruti"/>
                        </a:rPr>
                        <a:t> </a:t>
                      </a:r>
                      <a:r>
                        <a:rPr lang="en-US" sz="2000" b="1" dirty="0" smtClean="0">
                          <a:latin typeface="+mn-lt"/>
                          <a:ea typeface="Times New Roman"/>
                          <a:cs typeface="Shruti"/>
                        </a:rPr>
                        <a:t>stage</a:t>
                      </a:r>
                      <a:endParaRPr lang="en-GB" sz="2400" dirty="0">
                        <a:latin typeface="+mn-lt"/>
                        <a:ea typeface="Times New Roman"/>
                        <a:cs typeface="Times New Roman"/>
                      </a:endParaRPr>
                    </a:p>
                  </a:txBody>
                  <a:tcPr marL="49933" marR="49933"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b="1" i="0" dirty="0" smtClean="0">
                          <a:latin typeface="+mn-lt"/>
                          <a:ea typeface="Times New Roman"/>
                          <a:cs typeface="Shruti"/>
                        </a:rPr>
                        <a:t>Intervention</a:t>
                      </a:r>
                    </a:p>
                    <a:p>
                      <a:pPr algn="r">
                        <a:lnSpc>
                          <a:spcPct val="150000"/>
                        </a:lnSpc>
                        <a:spcAft>
                          <a:spcPts val="0"/>
                        </a:spcAft>
                        <a:tabLst>
                          <a:tab pos="457200" algn="l"/>
                          <a:tab pos="914400" algn="l"/>
                          <a:tab pos="1371600" algn="l"/>
                          <a:tab pos="1828800" algn="l"/>
                          <a:tab pos="2971800" algn="l"/>
                          <a:tab pos="3429000" algn="l"/>
                          <a:tab pos="5715000" algn="r"/>
                        </a:tabLst>
                      </a:pPr>
                      <a:r>
                        <a:rPr lang="en-GB" sz="2000" b="1" i="0" dirty="0" smtClean="0">
                          <a:latin typeface="+mn-lt"/>
                          <a:ea typeface="Times New Roman"/>
                          <a:cs typeface="Shruti"/>
                        </a:rPr>
                        <a:t>N=168</a:t>
                      </a:r>
                      <a:endParaRPr lang="en-GB" sz="2400" b="1" i="0" dirty="0">
                        <a:latin typeface="+mn-lt"/>
                        <a:ea typeface="Times New Roman"/>
                        <a:cs typeface="Times New Roman"/>
                      </a:endParaRPr>
                    </a:p>
                  </a:txBody>
                  <a:tcPr marL="49933" marR="49933"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b="1" i="0" dirty="0" smtClean="0">
                          <a:latin typeface="+mn-lt"/>
                          <a:ea typeface="Times New Roman"/>
                          <a:cs typeface="Shruti"/>
                        </a:rPr>
                        <a:t>Control</a:t>
                      </a:r>
                      <a:endParaRPr lang="en-GB" sz="2000" b="1" i="0" baseline="0" dirty="0" smtClean="0">
                        <a:latin typeface="+mn-lt"/>
                        <a:ea typeface="Times New Roman"/>
                        <a:cs typeface="Shruti"/>
                      </a:endParaRPr>
                    </a:p>
                    <a:p>
                      <a:pPr algn="r">
                        <a:lnSpc>
                          <a:spcPct val="150000"/>
                        </a:lnSpc>
                        <a:spcAft>
                          <a:spcPts val="0"/>
                        </a:spcAft>
                        <a:tabLst>
                          <a:tab pos="457200" algn="l"/>
                          <a:tab pos="914400" algn="l"/>
                          <a:tab pos="1371600" algn="l"/>
                          <a:tab pos="1828800" algn="l"/>
                          <a:tab pos="2971800" algn="l"/>
                          <a:tab pos="3429000" algn="l"/>
                          <a:tab pos="5715000" algn="r"/>
                        </a:tabLst>
                      </a:pPr>
                      <a:r>
                        <a:rPr lang="en-GB" sz="2000" b="1" i="0" dirty="0" smtClean="0">
                          <a:latin typeface="+mn-lt"/>
                          <a:ea typeface="Times New Roman"/>
                          <a:cs typeface="Shruti"/>
                        </a:rPr>
                        <a:t>N=171</a:t>
                      </a:r>
                      <a:endParaRPr lang="en-GB" sz="2400" b="1" i="0" dirty="0">
                        <a:latin typeface="+mn-lt"/>
                        <a:ea typeface="Times New Roman"/>
                        <a:cs typeface="Times New Roman"/>
                      </a:endParaRPr>
                    </a:p>
                  </a:txBody>
                  <a:tcPr marL="49933" marR="49933" marT="0" marB="0">
                    <a:lnL>
                      <a:noFill/>
                    </a:lnL>
                    <a:lnR>
                      <a:noFill/>
                    </a:lnR>
                    <a:lnT>
                      <a:noFill/>
                    </a:lnT>
                    <a:lnB>
                      <a:noFill/>
                    </a:lnB>
                  </a:tcPr>
                </a:tc>
              </a:tr>
              <a:tr h="540508">
                <a:tc rowSpan="2">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Times New Roman"/>
                        </a:rPr>
                        <a:t>Worse</a:t>
                      </a:r>
                      <a:endParaRPr lang="en-GB" sz="2000" dirty="0">
                        <a:latin typeface="+mn-lt"/>
                        <a:ea typeface="Times New Roman"/>
                        <a:cs typeface="Times New Roman"/>
                      </a:endParaRPr>
                    </a:p>
                  </a:txBody>
                  <a:tcPr marL="49933" marR="49933" marT="0" marB="0" anchor="ctr">
                    <a:lnL>
                      <a:noFill/>
                    </a:lnL>
                    <a:lnR>
                      <a:noFill/>
                    </a:lnR>
                    <a:lnT>
                      <a:noFill/>
                    </a:lnT>
                    <a:lnB>
                      <a:noFill/>
                    </a:lnB>
                    <a:noFill/>
                  </a:tcPr>
                </a:tc>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+2 stages</a:t>
                      </a:r>
                      <a:endParaRPr lang="en-GB" sz="2400" dirty="0">
                        <a:latin typeface="+mn-lt"/>
                        <a:ea typeface="Times New Roman"/>
                        <a:cs typeface="Times New Roman"/>
                      </a:endParaRPr>
                    </a:p>
                  </a:txBody>
                  <a:tcPr marL="49933" marR="49933"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2 (1%)</a:t>
                      </a:r>
                      <a:endParaRPr lang="en-GB" sz="2400" dirty="0">
                        <a:latin typeface="+mn-lt"/>
                        <a:ea typeface="Times New Roman"/>
                        <a:cs typeface="Times New Roman"/>
                      </a:endParaRPr>
                    </a:p>
                  </a:txBody>
                  <a:tcPr marL="49933" marR="49933"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a:latin typeface="+mn-lt"/>
                          <a:ea typeface="Times New Roman"/>
                          <a:cs typeface="Shruti"/>
                        </a:rPr>
                        <a:t>2 (1%)</a:t>
                      </a:r>
                      <a:endParaRPr lang="en-GB" sz="2400">
                        <a:latin typeface="+mn-lt"/>
                        <a:ea typeface="Times New Roman"/>
                        <a:cs typeface="Times New Roman"/>
                      </a:endParaRPr>
                    </a:p>
                  </a:txBody>
                  <a:tcPr marL="49933" marR="49933" marT="0" marB="0">
                    <a:lnL>
                      <a:noFill/>
                    </a:lnL>
                    <a:lnR>
                      <a:noFill/>
                    </a:lnR>
                    <a:lnT>
                      <a:noFill/>
                    </a:lnT>
                    <a:lnB>
                      <a:noFill/>
                    </a:lnB>
                    <a:solidFill>
                      <a:schemeClr val="bg2"/>
                    </a:solidFill>
                  </a:tcPr>
                </a:tc>
              </a:tr>
              <a:tr h="540508">
                <a:tc vMerge="1">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2400" dirty="0">
                        <a:latin typeface="+mn-lt"/>
                        <a:ea typeface="Times New Roman"/>
                        <a:cs typeface="Times New Roman"/>
                      </a:endParaRPr>
                    </a:p>
                  </a:txBody>
                  <a:tcPr marL="49933" marR="49933" marT="0" marB="0">
                    <a:lnL>
                      <a:noFill/>
                    </a:lnL>
                    <a:lnR>
                      <a:noFill/>
                    </a:lnR>
                    <a:lnT>
                      <a:noFill/>
                    </a:lnT>
                    <a:lnB>
                      <a:noFill/>
                    </a:lnB>
                    <a:noFill/>
                  </a:tcPr>
                </a:tc>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+1 stages</a:t>
                      </a:r>
                      <a:endParaRPr lang="en-GB" sz="2400" dirty="0">
                        <a:latin typeface="+mn-lt"/>
                        <a:ea typeface="Times New Roman"/>
                        <a:cs typeface="Times New Roman"/>
                      </a:endParaRPr>
                    </a:p>
                  </a:txBody>
                  <a:tcPr marL="49933" marR="49933"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20 (12%)</a:t>
                      </a:r>
                      <a:endParaRPr lang="en-GB" sz="2400" dirty="0">
                        <a:latin typeface="+mn-lt"/>
                        <a:ea typeface="Times New Roman"/>
                        <a:cs typeface="Times New Roman"/>
                      </a:endParaRPr>
                    </a:p>
                  </a:txBody>
                  <a:tcPr marL="49933" marR="49933"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28 (16%)</a:t>
                      </a:r>
                      <a:endParaRPr lang="en-GB" sz="2400" dirty="0">
                        <a:latin typeface="+mn-lt"/>
                        <a:ea typeface="Times New Roman"/>
                        <a:cs typeface="Times New Roman"/>
                      </a:endParaRPr>
                    </a:p>
                  </a:txBody>
                  <a:tcPr marL="49933" marR="49933" marT="0" marB="0">
                    <a:lnL>
                      <a:noFill/>
                    </a:lnL>
                    <a:lnR>
                      <a:noFill/>
                    </a:lnR>
                    <a:lnT>
                      <a:noFill/>
                    </a:lnT>
                    <a:lnB>
                      <a:noFill/>
                    </a:lnB>
                    <a:solidFill>
                      <a:schemeClr val="bg2"/>
                    </a:solidFill>
                  </a:tcPr>
                </a:tc>
              </a:tr>
              <a:tr h="540508">
                <a:tc>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2000" dirty="0">
                        <a:latin typeface="+mn-lt"/>
                        <a:ea typeface="Times New Roman"/>
                        <a:cs typeface="Times New Roman"/>
                      </a:endParaRPr>
                    </a:p>
                  </a:txBody>
                  <a:tcPr marL="49933" marR="49933" marT="0" marB="0">
                    <a:lnL>
                      <a:noFill/>
                    </a:lnL>
                    <a:lnR>
                      <a:noFill/>
                    </a:lnR>
                    <a:lnT>
                      <a:noFill/>
                    </a:lnT>
                    <a:lnB>
                      <a:noFill/>
                    </a:lnB>
                  </a:tcPr>
                </a:tc>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no change</a:t>
                      </a:r>
                      <a:endParaRPr lang="en-GB" sz="2400" dirty="0">
                        <a:latin typeface="+mn-lt"/>
                        <a:ea typeface="Times New Roman"/>
                        <a:cs typeface="Times New Roman"/>
                      </a:endParaRPr>
                    </a:p>
                  </a:txBody>
                  <a:tcPr marL="49933" marR="49933"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113 (67%)</a:t>
                      </a:r>
                      <a:endParaRPr lang="en-GB" sz="2400" dirty="0">
                        <a:latin typeface="+mn-lt"/>
                        <a:ea typeface="Times New Roman"/>
                        <a:cs typeface="Times New Roman"/>
                      </a:endParaRPr>
                    </a:p>
                  </a:txBody>
                  <a:tcPr marL="49933" marR="49933"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120 (70%)</a:t>
                      </a:r>
                      <a:endParaRPr lang="en-GB" sz="2400" dirty="0">
                        <a:latin typeface="+mn-lt"/>
                        <a:ea typeface="Times New Roman"/>
                        <a:cs typeface="Times New Roman"/>
                      </a:endParaRPr>
                    </a:p>
                  </a:txBody>
                  <a:tcPr marL="49933" marR="49933" marT="0" marB="0">
                    <a:lnL>
                      <a:noFill/>
                    </a:lnL>
                    <a:lnR>
                      <a:noFill/>
                    </a:lnR>
                    <a:lnT>
                      <a:noFill/>
                    </a:lnT>
                    <a:lnB>
                      <a:noFill/>
                    </a:lnB>
                  </a:tcPr>
                </a:tc>
              </a:tr>
              <a:tr h="540508">
                <a:tc rowSpan="2">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GB" sz="2000" dirty="0" smtClean="0">
                          <a:latin typeface="+mn-lt"/>
                          <a:ea typeface="Times New Roman"/>
                          <a:cs typeface="Times New Roman"/>
                        </a:rPr>
                        <a:t>Better</a:t>
                      </a:r>
                      <a:endParaRPr lang="en-GB" sz="2000" dirty="0">
                        <a:latin typeface="+mn-lt"/>
                        <a:ea typeface="Times New Roman"/>
                        <a:cs typeface="Times New Roman"/>
                      </a:endParaRPr>
                    </a:p>
                  </a:txBody>
                  <a:tcPr marL="49933" marR="49933" marT="0" marB="0" anchor="ctr">
                    <a:lnL>
                      <a:noFill/>
                    </a:lnL>
                    <a:lnR>
                      <a:noFill/>
                    </a:lnR>
                    <a:lnT>
                      <a:noFill/>
                    </a:lnT>
                    <a:lnB>
                      <a:noFill/>
                    </a:lnB>
                    <a:noFill/>
                  </a:tcPr>
                </a:tc>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-1 stage</a:t>
                      </a:r>
                      <a:endParaRPr lang="en-GB" sz="2400" dirty="0">
                        <a:latin typeface="+mn-lt"/>
                        <a:ea typeface="Times New Roman"/>
                        <a:cs typeface="Times New Roman"/>
                      </a:endParaRPr>
                    </a:p>
                  </a:txBody>
                  <a:tcPr marL="49933" marR="49933"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32 (19%)</a:t>
                      </a:r>
                      <a:endParaRPr lang="en-GB" sz="2400" dirty="0">
                        <a:latin typeface="+mn-lt"/>
                        <a:ea typeface="Times New Roman"/>
                        <a:cs typeface="Times New Roman"/>
                      </a:endParaRPr>
                    </a:p>
                  </a:txBody>
                  <a:tcPr marL="49933" marR="49933"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21 (12%)</a:t>
                      </a:r>
                      <a:endParaRPr lang="en-GB" sz="2400" dirty="0">
                        <a:latin typeface="+mn-lt"/>
                        <a:ea typeface="Times New Roman"/>
                        <a:cs typeface="Times New Roman"/>
                      </a:endParaRPr>
                    </a:p>
                  </a:txBody>
                  <a:tcPr marL="49933" marR="49933" marT="0" marB="0">
                    <a:lnL>
                      <a:noFill/>
                    </a:lnL>
                    <a:lnR>
                      <a:noFill/>
                    </a:lnR>
                    <a:lnT>
                      <a:noFill/>
                    </a:lnT>
                    <a:lnB>
                      <a:noFill/>
                    </a:lnB>
                    <a:solidFill>
                      <a:schemeClr val="bg2"/>
                    </a:solidFill>
                  </a:tcPr>
                </a:tc>
              </a:tr>
              <a:tr h="540508">
                <a:tc vMerge="1">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2400" dirty="0">
                        <a:latin typeface="+mn-lt"/>
                        <a:ea typeface="Times New Roman"/>
                        <a:cs typeface="Times New Roman"/>
                      </a:endParaRPr>
                    </a:p>
                  </a:txBody>
                  <a:tcPr marL="49933" marR="49933" marT="0" marB="0">
                    <a:lnL>
                      <a:noFill/>
                    </a:lnL>
                    <a:lnR>
                      <a:noFill/>
                    </a:lnR>
                    <a:lnT>
                      <a:noFill/>
                    </a:lnT>
                    <a:lnB>
                      <a:noFill/>
                    </a:lnB>
                    <a:noFill/>
                  </a:tcPr>
                </a:tc>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-2 stage</a:t>
                      </a:r>
                      <a:endParaRPr lang="en-GB" sz="2400" dirty="0">
                        <a:latin typeface="+mn-lt"/>
                        <a:ea typeface="Times New Roman"/>
                        <a:cs typeface="Times New Roman"/>
                      </a:endParaRPr>
                    </a:p>
                  </a:txBody>
                  <a:tcPr marL="49933" marR="49933"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1 (1%)</a:t>
                      </a:r>
                      <a:endParaRPr lang="en-GB" sz="2400" dirty="0">
                        <a:latin typeface="+mn-lt"/>
                        <a:ea typeface="Times New Roman"/>
                        <a:cs typeface="Times New Roman"/>
                      </a:endParaRPr>
                    </a:p>
                  </a:txBody>
                  <a:tcPr marL="49933" marR="49933"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2000" dirty="0">
                          <a:latin typeface="+mn-lt"/>
                          <a:ea typeface="Times New Roman"/>
                          <a:cs typeface="Shruti"/>
                        </a:rPr>
                        <a:t>0</a:t>
                      </a:r>
                      <a:endParaRPr lang="en-GB" sz="2400" dirty="0">
                        <a:latin typeface="+mn-lt"/>
                        <a:ea typeface="Times New Roman"/>
                        <a:cs typeface="Times New Roman"/>
                      </a:endParaRPr>
                    </a:p>
                  </a:txBody>
                  <a:tcPr marL="49933" marR="49933" marT="0" marB="0">
                    <a:lnL>
                      <a:noFill/>
                    </a:lnL>
                    <a:lnR>
                      <a:noFill/>
                    </a:lnR>
                    <a:lnT>
                      <a:noFill/>
                    </a:lnT>
                    <a:lnB>
                      <a:noFill/>
                    </a:lnB>
                    <a:solidFill>
                      <a:schemeClr val="bg2"/>
                    </a:solidFill>
                  </a:tcPr>
                </a:tc>
              </a:tr>
            </a:tbl>
          </a:graphicData>
        </a:graphic>
      </p:graphicFrame>
      <p:sp>
        <p:nvSpPr>
          <p:cNvPr id="4" name="TextBox 3"/>
          <p:cNvSpPr txBox="1"/>
          <p:nvPr/>
        </p:nvSpPr>
        <p:spPr>
          <a:xfrm>
            <a:off x="714375" y="6215063"/>
            <a:ext cx="3246438" cy="400050"/>
          </a:xfrm>
          <a:prstGeom prst="rect">
            <a:avLst/>
          </a:prstGeom>
          <a:noFill/>
        </p:spPr>
        <p:txBody>
          <a:bodyPr wrap="none">
            <a:spAutoFit/>
          </a:bodyPr>
          <a:lstStyle/>
          <a:p>
            <a:pPr>
              <a:defRPr/>
            </a:pPr>
            <a:r>
              <a:rPr lang="en-GB" sz="2000" dirty="0">
                <a:latin typeface="+mn-lt"/>
                <a:cs typeface="Arial" pitchFamily="34" charset="0"/>
              </a:rPr>
              <a:t>Mann Whitney test p=0.052</a:t>
            </a:r>
          </a:p>
        </p:txBody>
      </p:sp>
      <p:sp>
        <p:nvSpPr>
          <p:cNvPr id="5" name="Oval 4"/>
          <p:cNvSpPr/>
          <p:nvPr/>
        </p:nvSpPr>
        <p:spPr>
          <a:xfrm>
            <a:off x="4929188" y="4686300"/>
            <a:ext cx="1357312" cy="1357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Oval 5"/>
          <p:cNvSpPr/>
          <p:nvPr/>
        </p:nvSpPr>
        <p:spPr>
          <a:xfrm>
            <a:off x="6786563" y="4714875"/>
            <a:ext cx="1357312" cy="1357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Group 2"/>
          <p:cNvGraphicFramePr>
            <a:graphicFrameLocks noGrp="1"/>
          </p:cNvGraphicFramePr>
          <p:nvPr/>
        </p:nvGraphicFramePr>
        <p:xfrm>
          <a:off x="3924300" y="1268413"/>
          <a:ext cx="1608138" cy="4125913"/>
        </p:xfrm>
        <a:graphic>
          <a:graphicData uri="http://schemas.openxmlformats.org/drawingml/2006/table">
            <a:tbl>
              <a:tblPr/>
              <a:tblGrid>
                <a:gridCol w="1608138"/>
              </a:tblGrid>
              <a:tr h="1368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78" name="Text Box 14"/>
          <p:cNvSpPr txBox="1">
            <a:spLocks noChangeArrowheads="1"/>
          </p:cNvSpPr>
          <p:nvPr/>
        </p:nvSpPr>
        <p:spPr bwMode="auto">
          <a:xfrm>
            <a:off x="4248150" y="1074738"/>
            <a:ext cx="996950" cy="366712"/>
          </a:xfrm>
          <a:prstGeom prst="rect">
            <a:avLst/>
          </a:prstGeom>
          <a:noFill/>
          <a:ln w="9525">
            <a:noFill/>
            <a:miter lim="800000"/>
            <a:headEnd/>
            <a:tailEnd/>
          </a:ln>
        </p:spPr>
        <p:txBody>
          <a:bodyPr wrap="none">
            <a:spAutoFit/>
          </a:bodyPr>
          <a:lstStyle/>
          <a:p>
            <a:r>
              <a:rPr lang="en-GB" b="1"/>
              <a:t>Stage 0</a:t>
            </a:r>
          </a:p>
        </p:txBody>
      </p:sp>
      <p:sp>
        <p:nvSpPr>
          <p:cNvPr id="11279" name="Text Box 15"/>
          <p:cNvSpPr txBox="1">
            <a:spLocks noChangeArrowheads="1"/>
          </p:cNvSpPr>
          <p:nvPr/>
        </p:nvSpPr>
        <p:spPr bwMode="auto">
          <a:xfrm>
            <a:off x="4262438" y="1766888"/>
            <a:ext cx="933450" cy="366712"/>
          </a:xfrm>
          <a:prstGeom prst="rect">
            <a:avLst/>
          </a:prstGeom>
          <a:noFill/>
          <a:ln w="9525">
            <a:noFill/>
            <a:miter lim="800000"/>
            <a:headEnd/>
            <a:tailEnd/>
          </a:ln>
        </p:spPr>
        <p:txBody>
          <a:bodyPr wrap="none">
            <a:spAutoFit/>
          </a:bodyPr>
          <a:lstStyle/>
          <a:p>
            <a:r>
              <a:rPr lang="en-GB" b="1"/>
              <a:t>Stage I</a:t>
            </a:r>
          </a:p>
        </p:txBody>
      </p:sp>
      <p:sp>
        <p:nvSpPr>
          <p:cNvPr id="11280" name="Text Box 16"/>
          <p:cNvSpPr txBox="1">
            <a:spLocks noChangeArrowheads="1"/>
          </p:cNvSpPr>
          <p:nvPr/>
        </p:nvSpPr>
        <p:spPr bwMode="auto">
          <a:xfrm>
            <a:off x="4248150" y="2846388"/>
            <a:ext cx="996950" cy="366712"/>
          </a:xfrm>
          <a:prstGeom prst="rect">
            <a:avLst/>
          </a:prstGeom>
          <a:noFill/>
          <a:ln w="9525">
            <a:noFill/>
            <a:miter lim="800000"/>
            <a:headEnd/>
            <a:tailEnd/>
          </a:ln>
        </p:spPr>
        <p:txBody>
          <a:bodyPr wrap="none">
            <a:spAutoFit/>
          </a:bodyPr>
          <a:lstStyle/>
          <a:p>
            <a:r>
              <a:rPr lang="en-GB" b="1"/>
              <a:t>Stage II</a:t>
            </a:r>
          </a:p>
        </p:txBody>
      </p:sp>
      <p:sp>
        <p:nvSpPr>
          <p:cNvPr id="11281" name="Text Box 17"/>
          <p:cNvSpPr txBox="1">
            <a:spLocks noChangeArrowheads="1"/>
          </p:cNvSpPr>
          <p:nvPr/>
        </p:nvSpPr>
        <p:spPr bwMode="auto">
          <a:xfrm>
            <a:off x="4257675" y="3783013"/>
            <a:ext cx="1060450" cy="366712"/>
          </a:xfrm>
          <a:prstGeom prst="rect">
            <a:avLst/>
          </a:prstGeom>
          <a:noFill/>
          <a:ln w="9525">
            <a:noFill/>
            <a:miter lim="800000"/>
            <a:headEnd/>
            <a:tailEnd/>
          </a:ln>
        </p:spPr>
        <p:txBody>
          <a:bodyPr wrap="none">
            <a:spAutoFit/>
          </a:bodyPr>
          <a:lstStyle/>
          <a:p>
            <a:r>
              <a:rPr lang="en-GB" b="1"/>
              <a:t>Stage III</a:t>
            </a:r>
          </a:p>
        </p:txBody>
      </p:sp>
      <p:sp>
        <p:nvSpPr>
          <p:cNvPr id="11282" name="Text Box 18"/>
          <p:cNvSpPr txBox="1">
            <a:spLocks noChangeArrowheads="1"/>
          </p:cNvSpPr>
          <p:nvPr/>
        </p:nvSpPr>
        <p:spPr bwMode="auto">
          <a:xfrm>
            <a:off x="4232275" y="4862513"/>
            <a:ext cx="1085850" cy="366712"/>
          </a:xfrm>
          <a:prstGeom prst="rect">
            <a:avLst/>
          </a:prstGeom>
          <a:noFill/>
          <a:ln w="9525">
            <a:noFill/>
            <a:miter lim="800000"/>
            <a:headEnd/>
            <a:tailEnd/>
          </a:ln>
        </p:spPr>
        <p:txBody>
          <a:bodyPr wrap="none">
            <a:spAutoFit/>
          </a:bodyPr>
          <a:lstStyle/>
          <a:p>
            <a:r>
              <a:rPr lang="en-GB" b="1"/>
              <a:t>Stage IV</a:t>
            </a:r>
          </a:p>
        </p:txBody>
      </p:sp>
      <p:sp>
        <p:nvSpPr>
          <p:cNvPr id="11283" name="Text Box 19"/>
          <p:cNvSpPr txBox="1">
            <a:spLocks noChangeArrowheads="1"/>
          </p:cNvSpPr>
          <p:nvPr/>
        </p:nvSpPr>
        <p:spPr bwMode="auto">
          <a:xfrm>
            <a:off x="5683250" y="1096963"/>
            <a:ext cx="1193800" cy="336550"/>
          </a:xfrm>
          <a:prstGeom prst="rect">
            <a:avLst/>
          </a:prstGeom>
          <a:noFill/>
          <a:ln w="9525">
            <a:noFill/>
            <a:miter lim="800000"/>
            <a:headEnd/>
            <a:tailEnd/>
          </a:ln>
        </p:spPr>
        <p:txBody>
          <a:bodyPr wrap="none">
            <a:spAutoFit/>
          </a:bodyPr>
          <a:lstStyle/>
          <a:p>
            <a:r>
              <a:rPr lang="en-GB" sz="1600">
                <a:solidFill>
                  <a:srgbClr val="33CC33"/>
                </a:solidFill>
              </a:rPr>
              <a:t>-[tvl - 2] cm</a:t>
            </a:r>
          </a:p>
        </p:txBody>
      </p:sp>
      <p:sp>
        <p:nvSpPr>
          <p:cNvPr id="11284" name="Text Box 20"/>
          <p:cNvSpPr txBox="1">
            <a:spLocks noChangeArrowheads="1"/>
          </p:cNvSpPr>
          <p:nvPr/>
        </p:nvSpPr>
        <p:spPr bwMode="auto">
          <a:xfrm>
            <a:off x="5678488" y="2438400"/>
            <a:ext cx="693737" cy="336550"/>
          </a:xfrm>
          <a:prstGeom prst="rect">
            <a:avLst/>
          </a:prstGeom>
          <a:noFill/>
          <a:ln w="9525">
            <a:noFill/>
            <a:miter lim="800000"/>
            <a:headEnd/>
            <a:tailEnd/>
          </a:ln>
        </p:spPr>
        <p:txBody>
          <a:bodyPr wrap="none">
            <a:spAutoFit/>
          </a:bodyPr>
          <a:lstStyle/>
          <a:p>
            <a:r>
              <a:rPr lang="en-GB" sz="1600">
                <a:solidFill>
                  <a:srgbClr val="0066FF"/>
                </a:solidFill>
              </a:rPr>
              <a:t>-1 cm</a:t>
            </a:r>
          </a:p>
        </p:txBody>
      </p:sp>
      <p:sp>
        <p:nvSpPr>
          <p:cNvPr id="11285" name="Text Box 21"/>
          <p:cNvSpPr txBox="1">
            <a:spLocks noChangeArrowheads="1"/>
          </p:cNvSpPr>
          <p:nvPr/>
        </p:nvSpPr>
        <p:spPr bwMode="auto">
          <a:xfrm>
            <a:off x="5654675" y="3241675"/>
            <a:ext cx="744538" cy="336550"/>
          </a:xfrm>
          <a:prstGeom prst="rect">
            <a:avLst/>
          </a:prstGeom>
          <a:noFill/>
          <a:ln w="9525">
            <a:noFill/>
            <a:miter lim="800000"/>
            <a:headEnd/>
            <a:tailEnd/>
          </a:ln>
        </p:spPr>
        <p:txBody>
          <a:bodyPr wrap="none">
            <a:spAutoFit/>
          </a:bodyPr>
          <a:lstStyle/>
          <a:p>
            <a:r>
              <a:rPr lang="en-GB" sz="1600">
                <a:solidFill>
                  <a:srgbClr val="0066FF"/>
                </a:solidFill>
              </a:rPr>
              <a:t>+1 cm</a:t>
            </a:r>
          </a:p>
        </p:txBody>
      </p:sp>
      <p:sp>
        <p:nvSpPr>
          <p:cNvPr id="11286" name="Text Box 22"/>
          <p:cNvSpPr txBox="1">
            <a:spLocks noChangeArrowheads="1"/>
          </p:cNvSpPr>
          <p:nvPr/>
        </p:nvSpPr>
        <p:spPr bwMode="auto">
          <a:xfrm>
            <a:off x="5614988" y="4381500"/>
            <a:ext cx="1244600" cy="336550"/>
          </a:xfrm>
          <a:prstGeom prst="rect">
            <a:avLst/>
          </a:prstGeom>
          <a:noFill/>
          <a:ln w="9525">
            <a:noFill/>
            <a:miter lim="800000"/>
            <a:headEnd/>
            <a:tailEnd/>
          </a:ln>
        </p:spPr>
        <p:txBody>
          <a:bodyPr wrap="none">
            <a:spAutoFit/>
          </a:bodyPr>
          <a:lstStyle/>
          <a:p>
            <a:r>
              <a:rPr lang="en-GB" sz="1600">
                <a:solidFill>
                  <a:srgbClr val="33CC33"/>
                </a:solidFill>
              </a:rPr>
              <a:t>+[tvl - 2] cm</a:t>
            </a:r>
          </a:p>
        </p:txBody>
      </p:sp>
      <p:grpSp>
        <p:nvGrpSpPr>
          <p:cNvPr id="2" name="Group 23"/>
          <p:cNvGrpSpPr>
            <a:grpSpLocks/>
          </p:cNvGrpSpPr>
          <p:nvPr/>
        </p:nvGrpSpPr>
        <p:grpSpPr bwMode="auto">
          <a:xfrm>
            <a:off x="3081338" y="1119188"/>
            <a:ext cx="744537" cy="2454275"/>
            <a:chOff x="1941" y="705"/>
            <a:chExt cx="469" cy="1546"/>
          </a:xfrm>
        </p:grpSpPr>
        <p:sp>
          <p:nvSpPr>
            <p:cNvPr id="11293" name="Text Box 24"/>
            <p:cNvSpPr txBox="1">
              <a:spLocks noChangeArrowheads="1"/>
            </p:cNvSpPr>
            <p:nvPr/>
          </p:nvSpPr>
          <p:spPr bwMode="auto">
            <a:xfrm>
              <a:off x="1973" y="1526"/>
              <a:ext cx="437" cy="212"/>
            </a:xfrm>
            <a:prstGeom prst="rect">
              <a:avLst/>
            </a:prstGeom>
            <a:noFill/>
            <a:ln w="9525">
              <a:noFill/>
              <a:miter lim="800000"/>
              <a:headEnd/>
              <a:tailEnd/>
            </a:ln>
          </p:spPr>
          <p:txBody>
            <a:bodyPr wrap="none">
              <a:spAutoFit/>
            </a:bodyPr>
            <a:lstStyle/>
            <a:p>
              <a:r>
                <a:rPr lang="en-GB" sz="1600">
                  <a:solidFill>
                    <a:srgbClr val="0066FF"/>
                  </a:solidFill>
                </a:rPr>
                <a:t>-1 cm</a:t>
              </a:r>
            </a:p>
          </p:txBody>
        </p:sp>
        <p:sp>
          <p:nvSpPr>
            <p:cNvPr id="11294" name="Text Box 25"/>
            <p:cNvSpPr txBox="1">
              <a:spLocks noChangeArrowheads="1"/>
            </p:cNvSpPr>
            <p:nvPr/>
          </p:nvSpPr>
          <p:spPr bwMode="auto">
            <a:xfrm>
              <a:off x="1941" y="2039"/>
              <a:ext cx="469" cy="212"/>
            </a:xfrm>
            <a:prstGeom prst="rect">
              <a:avLst/>
            </a:prstGeom>
            <a:noFill/>
            <a:ln w="9525">
              <a:noFill/>
              <a:miter lim="800000"/>
              <a:headEnd/>
              <a:tailEnd/>
            </a:ln>
          </p:spPr>
          <p:txBody>
            <a:bodyPr wrap="none">
              <a:spAutoFit/>
            </a:bodyPr>
            <a:lstStyle/>
            <a:p>
              <a:r>
                <a:rPr lang="en-GB" sz="1600">
                  <a:solidFill>
                    <a:srgbClr val="0066FF"/>
                  </a:solidFill>
                </a:rPr>
                <a:t>+1 cm</a:t>
              </a:r>
            </a:p>
          </p:txBody>
        </p:sp>
        <p:sp>
          <p:nvSpPr>
            <p:cNvPr id="11295" name="Text Box 26"/>
            <p:cNvSpPr txBox="1">
              <a:spLocks noChangeArrowheads="1"/>
            </p:cNvSpPr>
            <p:nvPr/>
          </p:nvSpPr>
          <p:spPr bwMode="auto">
            <a:xfrm>
              <a:off x="1973" y="705"/>
              <a:ext cx="437" cy="212"/>
            </a:xfrm>
            <a:prstGeom prst="rect">
              <a:avLst/>
            </a:prstGeom>
            <a:noFill/>
            <a:ln w="9525">
              <a:noFill/>
              <a:miter lim="800000"/>
              <a:headEnd/>
              <a:tailEnd/>
            </a:ln>
          </p:spPr>
          <p:txBody>
            <a:bodyPr wrap="none">
              <a:spAutoFit/>
            </a:bodyPr>
            <a:lstStyle/>
            <a:p>
              <a:r>
                <a:rPr lang="en-GB" sz="1600">
                  <a:solidFill>
                    <a:srgbClr val="FF0000"/>
                  </a:solidFill>
                </a:rPr>
                <a:t>-3 cm</a:t>
              </a:r>
            </a:p>
          </p:txBody>
        </p:sp>
      </p:grpSp>
      <p:sp>
        <p:nvSpPr>
          <p:cNvPr id="11288" name="Line 27"/>
          <p:cNvSpPr>
            <a:spLocks noChangeShapeType="1"/>
          </p:cNvSpPr>
          <p:nvPr/>
        </p:nvSpPr>
        <p:spPr bwMode="auto">
          <a:xfrm>
            <a:off x="827088" y="3030538"/>
            <a:ext cx="7273925" cy="0"/>
          </a:xfrm>
          <a:prstGeom prst="line">
            <a:avLst/>
          </a:prstGeom>
          <a:noFill/>
          <a:ln w="9525">
            <a:solidFill>
              <a:schemeClr val="tx1"/>
            </a:solidFill>
            <a:prstDash val="dash"/>
            <a:round/>
            <a:headEnd/>
            <a:tailEnd/>
          </a:ln>
        </p:spPr>
        <p:txBody>
          <a:bodyPr/>
          <a:lstStyle/>
          <a:p>
            <a:endParaRPr lang="en-GB"/>
          </a:p>
        </p:txBody>
      </p:sp>
      <p:sp>
        <p:nvSpPr>
          <p:cNvPr id="11289" name="Text Box 28"/>
          <p:cNvSpPr txBox="1">
            <a:spLocks noChangeArrowheads="1"/>
          </p:cNvSpPr>
          <p:nvPr/>
        </p:nvSpPr>
        <p:spPr bwMode="auto">
          <a:xfrm>
            <a:off x="8008938" y="2844800"/>
            <a:ext cx="908050" cy="366713"/>
          </a:xfrm>
          <a:prstGeom prst="rect">
            <a:avLst/>
          </a:prstGeom>
          <a:noFill/>
          <a:ln w="9525">
            <a:noFill/>
            <a:miter lim="800000"/>
            <a:headEnd/>
            <a:tailEnd/>
          </a:ln>
        </p:spPr>
        <p:txBody>
          <a:bodyPr wrap="none">
            <a:spAutoFit/>
          </a:bodyPr>
          <a:lstStyle/>
          <a:p>
            <a:r>
              <a:rPr lang="en-GB"/>
              <a:t>Hymen</a:t>
            </a:r>
          </a:p>
        </p:txBody>
      </p:sp>
      <p:sp>
        <p:nvSpPr>
          <p:cNvPr id="11290" name="Text Box 29"/>
          <p:cNvSpPr txBox="1">
            <a:spLocks noChangeArrowheads="1"/>
          </p:cNvSpPr>
          <p:nvPr/>
        </p:nvSpPr>
        <p:spPr bwMode="auto">
          <a:xfrm>
            <a:off x="8194675" y="1360488"/>
            <a:ext cx="458788" cy="841375"/>
          </a:xfrm>
          <a:prstGeom prst="rect">
            <a:avLst/>
          </a:prstGeom>
          <a:noFill/>
          <a:ln w="9525">
            <a:noFill/>
            <a:miter lim="800000"/>
            <a:headEnd/>
            <a:tailEnd/>
          </a:ln>
        </p:spPr>
        <p:txBody>
          <a:bodyPr vert="eaVert" wrap="none">
            <a:spAutoFit/>
          </a:bodyPr>
          <a:lstStyle/>
          <a:p>
            <a:r>
              <a:rPr lang="en-GB"/>
              <a:t>internal</a:t>
            </a:r>
          </a:p>
        </p:txBody>
      </p:sp>
      <p:sp>
        <p:nvSpPr>
          <p:cNvPr id="11291" name="Text Box 30"/>
          <p:cNvSpPr txBox="1">
            <a:spLocks noChangeArrowheads="1"/>
          </p:cNvSpPr>
          <p:nvPr/>
        </p:nvSpPr>
        <p:spPr bwMode="auto">
          <a:xfrm>
            <a:off x="8172450" y="3998913"/>
            <a:ext cx="458788" cy="904875"/>
          </a:xfrm>
          <a:prstGeom prst="rect">
            <a:avLst/>
          </a:prstGeom>
          <a:noFill/>
          <a:ln w="9525">
            <a:noFill/>
            <a:miter lim="800000"/>
            <a:headEnd/>
            <a:tailEnd/>
          </a:ln>
        </p:spPr>
        <p:txBody>
          <a:bodyPr vert="eaVert" wrap="none">
            <a:spAutoFit/>
          </a:bodyPr>
          <a:lstStyle/>
          <a:p>
            <a:r>
              <a:rPr lang="en-GB"/>
              <a:t>external</a:t>
            </a:r>
          </a:p>
        </p:txBody>
      </p:sp>
      <p:sp>
        <p:nvSpPr>
          <p:cNvPr id="11292" name="Text Box 31"/>
          <p:cNvSpPr txBox="1">
            <a:spLocks noChangeArrowheads="1"/>
          </p:cNvSpPr>
          <p:nvPr/>
        </p:nvSpPr>
        <p:spPr bwMode="auto">
          <a:xfrm>
            <a:off x="611188" y="5589588"/>
            <a:ext cx="5289550" cy="915987"/>
          </a:xfrm>
          <a:prstGeom prst="rect">
            <a:avLst/>
          </a:prstGeom>
          <a:noFill/>
          <a:ln w="9525">
            <a:noFill/>
            <a:miter lim="800000"/>
            <a:headEnd/>
            <a:tailEnd/>
          </a:ln>
        </p:spPr>
        <p:txBody>
          <a:bodyPr wrap="none">
            <a:spAutoFit/>
          </a:bodyPr>
          <a:lstStyle/>
          <a:p>
            <a:r>
              <a:rPr lang="en-GB">
                <a:solidFill>
                  <a:srgbClr val="0066FF"/>
                </a:solidFill>
              </a:rPr>
              <a:t>BLUE</a:t>
            </a:r>
            <a:r>
              <a:rPr lang="en-GB"/>
              <a:t> reference measurements apply for all points</a:t>
            </a:r>
          </a:p>
          <a:p>
            <a:r>
              <a:rPr lang="en-GB">
                <a:solidFill>
                  <a:srgbClr val="FF0000"/>
                </a:solidFill>
              </a:rPr>
              <a:t>RED</a:t>
            </a:r>
            <a:r>
              <a:rPr lang="en-GB"/>
              <a:t> for points Aa, Ba, Ap, Bp only</a:t>
            </a:r>
          </a:p>
          <a:p>
            <a:r>
              <a:rPr lang="en-GB">
                <a:solidFill>
                  <a:srgbClr val="33CC33"/>
                </a:solidFill>
              </a:rPr>
              <a:t>GREEN</a:t>
            </a:r>
            <a:r>
              <a:rPr lang="en-GB"/>
              <a:t> for points C and D only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05800" cy="1143000"/>
          </a:xfrm>
        </p:spPr>
        <p:txBody>
          <a:bodyPr/>
          <a:lstStyle/>
          <a:p>
            <a:pPr>
              <a:defRPr/>
            </a:pPr>
            <a:r>
              <a:rPr lang="en-GB" dirty="0" smtClean="0"/>
              <a:t>Other prolapse outcomes</a:t>
            </a:r>
            <a:endParaRPr lang="en-GB" dirty="0"/>
          </a:p>
        </p:txBody>
      </p:sp>
      <p:graphicFrame>
        <p:nvGraphicFramePr>
          <p:cNvPr id="10" name="Table 9"/>
          <p:cNvGraphicFramePr>
            <a:graphicFrameLocks noGrp="1"/>
          </p:cNvGraphicFramePr>
          <p:nvPr/>
        </p:nvGraphicFramePr>
        <p:xfrm>
          <a:off x="34925" y="1557338"/>
          <a:ext cx="8992060" cy="4480560"/>
        </p:xfrm>
        <a:graphic>
          <a:graphicData uri="http://schemas.openxmlformats.org/drawingml/2006/table">
            <a:tbl>
              <a:tblPr/>
              <a:tblGrid>
                <a:gridCol w="2304827"/>
                <a:gridCol w="1281352"/>
                <a:gridCol w="1260016"/>
                <a:gridCol w="835519"/>
                <a:gridCol w="1269668"/>
                <a:gridCol w="1205159"/>
                <a:gridCol w="835519"/>
              </a:tblGrid>
              <a:tr h="187090">
                <a:tc>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Times New Roman"/>
                        <a:ea typeface="Times New Roman"/>
                      </a:endParaRPr>
                    </a:p>
                  </a:txBody>
                  <a:tcPr marL="56127" marR="56127" marT="0" marB="0">
                    <a:lnL>
                      <a:noFill/>
                    </a:lnL>
                    <a:lnR>
                      <a:noFill/>
                    </a:lnR>
                    <a:lnT>
                      <a:noFill/>
                    </a:lnT>
                    <a:lnB>
                      <a:noFill/>
                    </a:lnB>
                  </a:tcPr>
                </a:tc>
                <a:tc gridSpan="2">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400" b="1" dirty="0">
                          <a:latin typeface="Constantia"/>
                          <a:ea typeface="Times New Roman"/>
                          <a:cs typeface="Shruti"/>
                        </a:rPr>
                        <a:t>6 months</a:t>
                      </a:r>
                      <a:endParaRPr lang="en-GB" sz="1400" dirty="0">
                        <a:latin typeface="Times New Roman"/>
                        <a:ea typeface="Times New Roman"/>
                      </a:endParaRPr>
                    </a:p>
                  </a:txBody>
                  <a:tcPr marL="56127" marR="56127" marT="0" marB="0">
                    <a:lnL>
                      <a:noFill/>
                    </a:lnL>
                    <a:lnR>
                      <a:noFill/>
                    </a:lnR>
                    <a:lnT>
                      <a:noFill/>
                    </a:lnT>
                    <a:lnB>
                      <a:noFill/>
                    </a:lnB>
                  </a:tcPr>
                </a:tc>
                <a:tc hMerge="1">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1100" dirty="0">
                        <a:latin typeface="Times New Roman"/>
                        <a:ea typeface="Times New Roman"/>
                      </a:endParaRPr>
                    </a:p>
                  </a:txBody>
                  <a:tcPr marL="56127" marR="56127" marT="0" marB="0">
                    <a:lnL>
                      <a:noFill/>
                    </a:lnL>
                    <a:lnR>
                      <a:noFill/>
                    </a:lnR>
                    <a:lnT>
                      <a:noFill/>
                    </a:lnT>
                    <a:lnB>
                      <a:noFill/>
                    </a:lnB>
                  </a:tcPr>
                </a:tc>
                <a:tc>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Times New Roman"/>
                        <a:ea typeface="Times New Roman"/>
                      </a:endParaRPr>
                    </a:p>
                  </a:txBody>
                  <a:tcPr marL="56127" marR="56127" marT="0" marB="0">
                    <a:lnL>
                      <a:noFill/>
                    </a:lnL>
                    <a:lnR>
                      <a:noFill/>
                    </a:lnR>
                    <a:lnT>
                      <a:noFill/>
                    </a:lnT>
                    <a:lnB>
                      <a:noFill/>
                    </a:lnB>
                  </a:tcPr>
                </a:tc>
                <a:tc gridSpan="2">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400" b="1" dirty="0">
                          <a:latin typeface="Constantia"/>
                          <a:ea typeface="Times New Roman"/>
                          <a:cs typeface="Shruti"/>
                        </a:rPr>
                        <a:t>12 months</a:t>
                      </a:r>
                      <a:endParaRPr lang="en-GB" sz="1400" dirty="0">
                        <a:latin typeface="Times New Roman"/>
                        <a:ea typeface="Times New Roman"/>
                      </a:endParaRPr>
                    </a:p>
                  </a:txBody>
                  <a:tcPr marL="56127" marR="56127" marT="0" marB="0">
                    <a:lnL>
                      <a:noFill/>
                    </a:lnL>
                    <a:lnR>
                      <a:noFill/>
                    </a:lnR>
                    <a:lnT>
                      <a:noFill/>
                    </a:lnT>
                    <a:lnB>
                      <a:noFill/>
                    </a:lnB>
                  </a:tcPr>
                </a:tc>
                <a:tc hMerge="1">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1100" dirty="0">
                        <a:latin typeface="Times New Roman"/>
                        <a:ea typeface="Times New Roman"/>
                      </a:endParaRPr>
                    </a:p>
                  </a:txBody>
                  <a:tcPr marL="56127" marR="56127" marT="0" marB="0">
                    <a:lnL>
                      <a:noFill/>
                    </a:lnL>
                    <a:lnR>
                      <a:noFill/>
                    </a:lnR>
                    <a:lnT>
                      <a:noFill/>
                    </a:lnT>
                    <a:lnB>
                      <a:noFill/>
                    </a:lnB>
                  </a:tcPr>
                </a:tc>
                <a:tc>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Times New Roman"/>
                        <a:ea typeface="Times New Roman"/>
                      </a:endParaRPr>
                    </a:p>
                  </a:txBody>
                  <a:tcPr marL="56127" marR="56127" marT="0" marB="0">
                    <a:lnL>
                      <a:noFill/>
                    </a:lnL>
                    <a:lnR>
                      <a:noFill/>
                    </a:lnR>
                    <a:lnT>
                      <a:noFill/>
                    </a:lnT>
                    <a:lnB>
                      <a:noFill/>
                    </a:lnB>
                  </a:tcPr>
                </a:tc>
              </a:tr>
              <a:tr h="187090">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Times New Roman"/>
                        <a:ea typeface="Times New Roman"/>
                      </a:endParaRPr>
                    </a:p>
                  </a:txBody>
                  <a:tcPr marL="56127" marR="56127" marT="0" marB="0">
                    <a:lnL>
                      <a:noFill/>
                    </a:lnL>
                    <a:lnR>
                      <a:noFill/>
                    </a:lnR>
                    <a:lnT>
                      <a:noFill/>
                    </a:lnT>
                    <a:lnB>
                      <a:noFill/>
                    </a:lnB>
                  </a:tcPr>
                </a:tc>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400" b="1" dirty="0">
                          <a:latin typeface="Constantia"/>
                          <a:ea typeface="Times New Roman"/>
                          <a:cs typeface="Shruti"/>
                        </a:rPr>
                        <a:t>Intervention</a:t>
                      </a:r>
                      <a:endParaRPr lang="en-GB" sz="1400" dirty="0">
                        <a:latin typeface="Times New Roman"/>
                        <a:ea typeface="Times New Roman"/>
                      </a:endParaRPr>
                    </a:p>
                  </a:txBody>
                  <a:tcPr marL="56127" marR="56127" marT="0" marB="0">
                    <a:lnL>
                      <a:noFill/>
                    </a:lnL>
                    <a:lnR>
                      <a:noFill/>
                    </a:lnR>
                    <a:lnT>
                      <a:noFill/>
                    </a:lnT>
                    <a:lnB>
                      <a:noFill/>
                    </a:lnB>
                  </a:tcPr>
                </a:tc>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400" b="1" dirty="0">
                          <a:latin typeface="Constantia"/>
                          <a:ea typeface="Times New Roman"/>
                          <a:cs typeface="Shruti"/>
                        </a:rPr>
                        <a:t>Control</a:t>
                      </a:r>
                      <a:endParaRPr lang="en-GB" sz="1400" dirty="0">
                        <a:latin typeface="Times New Roman"/>
                        <a:ea typeface="Times New Roman"/>
                      </a:endParaRPr>
                    </a:p>
                  </a:txBody>
                  <a:tcPr marL="56127" marR="56127" marT="0" marB="0">
                    <a:lnL>
                      <a:noFill/>
                    </a:lnL>
                    <a:lnR>
                      <a:noFill/>
                    </a:lnR>
                    <a:lnT>
                      <a:noFill/>
                    </a:lnT>
                    <a:lnB>
                      <a:noFill/>
                    </a:lnB>
                  </a:tcPr>
                </a:tc>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400" b="1" dirty="0">
                          <a:latin typeface="Constantia"/>
                          <a:ea typeface="Times New Roman"/>
                          <a:cs typeface="Shruti"/>
                        </a:rPr>
                        <a:t>P </a:t>
                      </a:r>
                      <a:r>
                        <a:rPr lang="en-GB" sz="1400" b="1" dirty="0" smtClean="0">
                          <a:latin typeface="Constantia"/>
                          <a:ea typeface="Times New Roman"/>
                          <a:cs typeface="Shruti"/>
                        </a:rPr>
                        <a:t>value*</a:t>
                      </a:r>
                      <a:endParaRPr lang="en-GB" sz="1400" dirty="0">
                        <a:latin typeface="Times New Roman"/>
                        <a:ea typeface="Times New Roman"/>
                      </a:endParaRPr>
                    </a:p>
                  </a:txBody>
                  <a:tcPr marL="56127" marR="56127" marT="0" marB="0">
                    <a:lnL>
                      <a:noFill/>
                    </a:lnL>
                    <a:lnR>
                      <a:noFill/>
                    </a:lnR>
                    <a:lnT>
                      <a:noFill/>
                    </a:lnT>
                    <a:lnB>
                      <a:noFill/>
                    </a:lnB>
                  </a:tcPr>
                </a:tc>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400" b="1" dirty="0">
                          <a:latin typeface="Constantia"/>
                          <a:ea typeface="Times New Roman"/>
                          <a:cs typeface="Shruti"/>
                        </a:rPr>
                        <a:t>Intervention</a:t>
                      </a:r>
                      <a:endParaRPr lang="en-GB" sz="1400" dirty="0">
                        <a:latin typeface="Times New Roman"/>
                        <a:ea typeface="Times New Roman"/>
                      </a:endParaRPr>
                    </a:p>
                  </a:txBody>
                  <a:tcPr marL="56127" marR="56127" marT="0" marB="0">
                    <a:lnL>
                      <a:noFill/>
                    </a:lnL>
                    <a:lnR>
                      <a:noFill/>
                    </a:lnR>
                    <a:lnT>
                      <a:noFill/>
                    </a:lnT>
                    <a:lnB>
                      <a:noFill/>
                    </a:lnB>
                  </a:tcPr>
                </a:tc>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400" b="1" dirty="0">
                          <a:latin typeface="Constantia"/>
                          <a:ea typeface="Times New Roman"/>
                          <a:cs typeface="Shruti"/>
                        </a:rPr>
                        <a:t>Control</a:t>
                      </a:r>
                      <a:endParaRPr lang="en-GB" sz="1400" dirty="0">
                        <a:latin typeface="Times New Roman"/>
                        <a:ea typeface="Times New Roman"/>
                      </a:endParaRPr>
                    </a:p>
                  </a:txBody>
                  <a:tcPr marL="56127" marR="56127" marT="0" marB="0">
                    <a:lnL>
                      <a:noFill/>
                    </a:lnL>
                    <a:lnR>
                      <a:noFill/>
                    </a:lnR>
                    <a:lnT>
                      <a:noFill/>
                    </a:lnT>
                    <a:lnB>
                      <a:noFill/>
                    </a:lnB>
                  </a:tcPr>
                </a:tc>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400" b="1" dirty="0">
                          <a:latin typeface="Constantia"/>
                          <a:ea typeface="Times New Roman"/>
                          <a:cs typeface="Shruti"/>
                        </a:rPr>
                        <a:t>P </a:t>
                      </a:r>
                      <a:r>
                        <a:rPr lang="en-GB" sz="1400" b="1" dirty="0" smtClean="0">
                          <a:latin typeface="Constantia"/>
                          <a:ea typeface="Times New Roman"/>
                          <a:cs typeface="Shruti"/>
                        </a:rPr>
                        <a:t>value*</a:t>
                      </a:r>
                      <a:endParaRPr lang="en-GB" sz="1400" dirty="0">
                        <a:latin typeface="Times New Roman"/>
                        <a:ea typeface="Times New Roman"/>
                      </a:endParaRPr>
                    </a:p>
                  </a:txBody>
                  <a:tcPr marL="56127" marR="56127" marT="0" marB="0">
                    <a:lnL>
                      <a:noFill/>
                    </a:lnL>
                    <a:lnR>
                      <a:noFill/>
                    </a:lnR>
                    <a:lnT>
                      <a:noFill/>
                    </a:lnT>
                    <a:lnB>
                      <a:noFill/>
                    </a:lnB>
                  </a:tcPr>
                </a:tc>
              </a:tr>
              <a:tr h="673522">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1400" b="1" dirty="0">
                          <a:latin typeface="Constantia"/>
                          <a:ea typeface="Times New Roman"/>
                          <a:cs typeface="Shruti"/>
                        </a:rPr>
                        <a:t>Feeling of </a:t>
                      </a:r>
                      <a:r>
                        <a:rPr lang="en-US" sz="1400" b="1" dirty="0" smtClean="0">
                          <a:latin typeface="Constantia"/>
                          <a:ea typeface="Times New Roman"/>
                          <a:cs typeface="Shruti"/>
                        </a:rPr>
                        <a:t>something coming down “never</a:t>
                      </a:r>
                      <a:r>
                        <a:rPr lang="en-US" sz="1400" b="1" dirty="0">
                          <a:latin typeface="Constantia"/>
                          <a:ea typeface="Times New Roman"/>
                          <a:cs typeface="Shruti"/>
                        </a:rPr>
                        <a:t>” </a:t>
                      </a:r>
                      <a:endParaRPr lang="en-US" sz="1400" b="1" dirty="0" smtClean="0">
                        <a:latin typeface="Constantia"/>
                        <a:ea typeface="Times New Roman"/>
                        <a:cs typeface="Shruti"/>
                      </a:endParaRPr>
                    </a:p>
                    <a:p>
                      <a:pPr>
                        <a:lnSpc>
                          <a:spcPct val="150000"/>
                        </a:lnSpc>
                        <a:spcAft>
                          <a:spcPts val="0"/>
                        </a:spcAft>
                        <a:tabLst>
                          <a:tab pos="457200" algn="l"/>
                          <a:tab pos="914400" algn="l"/>
                          <a:tab pos="1371600" algn="l"/>
                          <a:tab pos="1828800" algn="l"/>
                          <a:tab pos="2971800" algn="l"/>
                          <a:tab pos="3429000" algn="l"/>
                          <a:tab pos="5715000" algn="r"/>
                        </a:tabLst>
                      </a:pPr>
                      <a:r>
                        <a:rPr lang="en-US" sz="1400" b="1" dirty="0" smtClean="0">
                          <a:latin typeface="Constantia"/>
                          <a:ea typeface="Times New Roman"/>
                          <a:cs typeface="Shruti"/>
                        </a:rPr>
                        <a:t>in </a:t>
                      </a:r>
                      <a:r>
                        <a:rPr lang="en-US" sz="1400" b="1" dirty="0">
                          <a:latin typeface="Constantia"/>
                          <a:ea typeface="Times New Roman"/>
                          <a:cs typeface="Shruti"/>
                        </a:rPr>
                        <a:t>last 4 </a:t>
                      </a:r>
                      <a:r>
                        <a:rPr lang="en-US" sz="1400" b="1" dirty="0" smtClean="0">
                          <a:latin typeface="Constantia"/>
                          <a:ea typeface="Times New Roman"/>
                          <a:cs typeface="Shruti"/>
                        </a:rPr>
                        <a:t>weeks</a:t>
                      </a:r>
                    </a:p>
                    <a:p>
                      <a:pP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26.5% </a:t>
                      </a:r>
                    </a:p>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(49/185)</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13.4%</a:t>
                      </a:r>
                    </a:p>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(25/187 )</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a:solidFill>
                            <a:srgbClr val="FF0000"/>
                          </a:solidFill>
                          <a:latin typeface="Constantia"/>
                          <a:ea typeface="Times New Roman"/>
                          <a:cs typeface="Shruti"/>
                        </a:rPr>
                        <a:t>&lt;0.001</a:t>
                      </a:r>
                      <a:endParaRPr lang="en-GB" sz="1400" dirty="0">
                        <a:solidFill>
                          <a:srgbClr val="FF0000"/>
                        </a:solidFill>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29.5%</a:t>
                      </a:r>
                      <a:endParaRPr lang="en-GB" sz="1400" dirty="0" smtClean="0">
                        <a:latin typeface="Constantia"/>
                        <a:ea typeface="Times New Roman"/>
                        <a:cs typeface="Shruti"/>
                      </a:endParaRPr>
                    </a:p>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Constantia"/>
                          <a:ea typeface="Times New Roman"/>
                          <a:cs typeface="Shruti"/>
                        </a:rPr>
                        <a:t>(</a:t>
                      </a:r>
                      <a:r>
                        <a:rPr lang="en-GB" sz="1400" dirty="0" smtClean="0">
                          <a:latin typeface="+mn-lt"/>
                          <a:ea typeface="Times New Roman"/>
                          <a:cs typeface="Shruti"/>
                        </a:rPr>
                        <a:t>41/139</a:t>
                      </a:r>
                      <a:r>
                        <a:rPr lang="en-GB" sz="1400" dirty="0" smtClean="0">
                          <a:latin typeface="Constantia"/>
                          <a:ea typeface="Times New Roman"/>
                          <a:cs typeface="Shruti"/>
                        </a:rPr>
                        <a:t>)</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26.1%</a:t>
                      </a:r>
                    </a:p>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(36/138 </a:t>
                      </a:r>
                      <a:r>
                        <a:rPr lang="en-GB" sz="1400" dirty="0" smtClean="0">
                          <a:latin typeface="Constantia"/>
                          <a:ea typeface="Times New Roman"/>
                          <a:cs typeface="Shruti"/>
                        </a:rPr>
                        <a:t>)</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a:latin typeface="Constantia"/>
                          <a:ea typeface="Times New Roman"/>
                          <a:cs typeface="Shruti"/>
                        </a:rPr>
                        <a:t>0.089</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r>
              <a:tr h="505142">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1400" b="1" dirty="0">
                          <a:latin typeface="Constantia"/>
                          <a:ea typeface="Times New Roman"/>
                          <a:cs typeface="Shruti"/>
                        </a:rPr>
                        <a:t>Symptoms “none of the time” </a:t>
                      </a:r>
                      <a:r>
                        <a:rPr lang="en-US" sz="1400" b="1" dirty="0" smtClean="0">
                          <a:latin typeface="Constantia"/>
                          <a:ea typeface="Times New Roman"/>
                          <a:cs typeface="Shruti"/>
                        </a:rPr>
                        <a:t> in </a:t>
                      </a:r>
                      <a:r>
                        <a:rPr lang="en-US" sz="1400" b="1" dirty="0">
                          <a:latin typeface="Constantia"/>
                          <a:ea typeface="Times New Roman"/>
                          <a:cs typeface="Shruti"/>
                        </a:rPr>
                        <a:t>last 4 </a:t>
                      </a:r>
                      <a:r>
                        <a:rPr lang="en-US" sz="1400" b="1" dirty="0" smtClean="0">
                          <a:latin typeface="Constantia"/>
                          <a:ea typeface="Times New Roman"/>
                          <a:cs typeface="Shruti"/>
                        </a:rPr>
                        <a:t>weeks</a:t>
                      </a:r>
                    </a:p>
                    <a:p>
                      <a:pP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Times New Roman"/>
                        <a:ea typeface="Times New Roman"/>
                      </a:endParaRPr>
                    </a:p>
                  </a:txBody>
                  <a:tcPr marL="56127" marR="56127"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25.9%</a:t>
                      </a:r>
                    </a:p>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(48/185</a:t>
                      </a:r>
                      <a:r>
                        <a:rPr lang="en-GB" sz="1400" dirty="0" smtClean="0">
                          <a:latin typeface="Constantia"/>
                          <a:ea typeface="Times New Roman"/>
                          <a:cs typeface="Shruti"/>
                        </a:rPr>
                        <a:t>)</a:t>
                      </a:r>
                      <a:endParaRPr lang="en-GB" sz="1400" dirty="0">
                        <a:latin typeface="Times New Roman"/>
                        <a:ea typeface="Times New Roman"/>
                      </a:endParaRPr>
                    </a:p>
                  </a:txBody>
                  <a:tcPr marL="56127" marR="56127"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12.9%</a:t>
                      </a:r>
                    </a:p>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(24/186)</a:t>
                      </a:r>
                      <a:endParaRPr lang="en-GB" sz="1400" dirty="0">
                        <a:latin typeface="Times New Roman"/>
                        <a:ea typeface="Times New Roman"/>
                      </a:endParaRPr>
                    </a:p>
                  </a:txBody>
                  <a:tcPr marL="56127" marR="56127"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a:solidFill>
                            <a:srgbClr val="FF0000"/>
                          </a:solidFill>
                          <a:latin typeface="Constantia"/>
                          <a:ea typeface="Times New Roman"/>
                          <a:cs typeface="Shruti"/>
                        </a:rPr>
                        <a:t>&lt;0.001</a:t>
                      </a:r>
                      <a:endParaRPr lang="en-GB" sz="1400" dirty="0">
                        <a:solidFill>
                          <a:srgbClr val="FF0000"/>
                        </a:solidFill>
                        <a:latin typeface="Times New Roman"/>
                        <a:ea typeface="Times New Roman"/>
                      </a:endParaRPr>
                    </a:p>
                  </a:txBody>
                  <a:tcPr marL="56127" marR="56127"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33.6%</a:t>
                      </a:r>
                    </a:p>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(48/143)</a:t>
                      </a:r>
                      <a:endParaRPr lang="en-GB" sz="1400" dirty="0">
                        <a:latin typeface="Times New Roman"/>
                        <a:ea typeface="Times New Roman"/>
                      </a:endParaRPr>
                    </a:p>
                  </a:txBody>
                  <a:tcPr marL="56127" marR="56127"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25.2%</a:t>
                      </a:r>
                    </a:p>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mn-lt"/>
                          <a:ea typeface="Times New Roman"/>
                          <a:cs typeface="Shruti"/>
                        </a:rPr>
                        <a:t>(35/139)</a:t>
                      </a:r>
                      <a:endParaRPr lang="en-GB" sz="1400" dirty="0">
                        <a:latin typeface="Times New Roman"/>
                        <a:ea typeface="Times New Roman"/>
                      </a:endParaRPr>
                    </a:p>
                  </a:txBody>
                  <a:tcPr marL="56127" marR="56127" marT="0" marB="0">
                    <a:lnL>
                      <a:noFill/>
                    </a:lnL>
                    <a:lnR>
                      <a:noFill/>
                    </a:lnR>
                    <a:lnT>
                      <a:noFill/>
                    </a:lnT>
                    <a:lnB>
                      <a:noFill/>
                    </a:lnB>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a:solidFill>
                            <a:srgbClr val="FF0000"/>
                          </a:solidFill>
                          <a:latin typeface="Constantia"/>
                          <a:ea typeface="Times New Roman"/>
                          <a:cs typeface="Shruti"/>
                        </a:rPr>
                        <a:t>0.023</a:t>
                      </a:r>
                      <a:endParaRPr lang="en-GB" sz="1400" dirty="0">
                        <a:solidFill>
                          <a:srgbClr val="FF0000"/>
                        </a:solidFill>
                        <a:latin typeface="Times New Roman"/>
                        <a:ea typeface="Times New Roman"/>
                      </a:endParaRPr>
                    </a:p>
                  </a:txBody>
                  <a:tcPr marL="56127" marR="56127" marT="0" marB="0">
                    <a:lnL>
                      <a:noFill/>
                    </a:lnL>
                    <a:lnR>
                      <a:noFill/>
                    </a:lnR>
                    <a:lnT>
                      <a:noFill/>
                    </a:lnT>
                    <a:lnB>
                      <a:noFill/>
                    </a:lnB>
                  </a:tcPr>
                </a:tc>
              </a:tr>
              <a:tr h="505142">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1400" b="1" dirty="0">
                          <a:latin typeface="Constantia"/>
                          <a:ea typeface="Times New Roman"/>
                          <a:cs typeface="Shruti"/>
                        </a:rPr>
                        <a:t>Self-reported change in </a:t>
                      </a:r>
                      <a:endParaRPr lang="en-US" sz="1400" b="1" dirty="0" smtClean="0">
                        <a:latin typeface="Constantia"/>
                        <a:ea typeface="Times New Roman"/>
                        <a:cs typeface="Shruti"/>
                      </a:endParaRPr>
                    </a:p>
                    <a:p>
                      <a:pPr>
                        <a:lnSpc>
                          <a:spcPct val="150000"/>
                        </a:lnSpc>
                        <a:spcAft>
                          <a:spcPts val="0"/>
                        </a:spcAft>
                        <a:tabLst>
                          <a:tab pos="457200" algn="l"/>
                          <a:tab pos="914400" algn="l"/>
                          <a:tab pos="1371600" algn="l"/>
                          <a:tab pos="1828800" algn="l"/>
                          <a:tab pos="2971800" algn="l"/>
                          <a:tab pos="3429000" algn="l"/>
                          <a:tab pos="5715000" algn="r"/>
                        </a:tabLst>
                      </a:pPr>
                      <a:r>
                        <a:rPr lang="en-US" sz="1400" b="1" dirty="0" smtClean="0">
                          <a:latin typeface="Constantia"/>
                          <a:ea typeface="Times New Roman"/>
                          <a:cs typeface="Shruti"/>
                        </a:rPr>
                        <a:t>prolapse</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Times New Roman"/>
                        <a:ea typeface="Times New Roman"/>
                      </a:endParaRPr>
                    </a:p>
                    <a:p>
                      <a:pPr algn="r">
                        <a:lnSpc>
                          <a:spcPct val="150000"/>
                        </a:lnSpc>
                        <a:spcAft>
                          <a:spcPts val="0"/>
                        </a:spcAft>
                        <a:tabLst>
                          <a:tab pos="457200" algn="l"/>
                          <a:tab pos="914400" algn="l"/>
                          <a:tab pos="1371600" algn="l"/>
                          <a:tab pos="1828800" algn="l"/>
                          <a:tab pos="2971800" algn="l"/>
                          <a:tab pos="3429000" algn="l"/>
                          <a:tab pos="5715000" algn="r"/>
                        </a:tabLst>
                      </a:pPr>
                      <a:r>
                        <a:rPr lang="en-GB" sz="1400" i="1" dirty="0">
                          <a:latin typeface="Constantia"/>
                          <a:ea typeface="Times New Roman"/>
                          <a:cs typeface="Shruti"/>
                        </a:rPr>
                        <a:t>N=187</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Times New Roman"/>
                        <a:ea typeface="Times New Roman"/>
                      </a:endParaRPr>
                    </a:p>
                    <a:p>
                      <a:pPr algn="r">
                        <a:lnSpc>
                          <a:spcPct val="150000"/>
                        </a:lnSpc>
                        <a:spcAft>
                          <a:spcPts val="0"/>
                        </a:spcAft>
                        <a:tabLst>
                          <a:tab pos="457200" algn="l"/>
                          <a:tab pos="914400" algn="l"/>
                          <a:tab pos="1371600" algn="l"/>
                          <a:tab pos="1828800" algn="l"/>
                          <a:tab pos="2971800" algn="l"/>
                          <a:tab pos="3429000" algn="l"/>
                          <a:tab pos="5715000" algn="r"/>
                        </a:tabLst>
                      </a:pPr>
                      <a:r>
                        <a:rPr lang="en-GB" sz="1400" i="1" dirty="0">
                          <a:latin typeface="Constantia"/>
                          <a:ea typeface="Times New Roman"/>
                          <a:cs typeface="Shruti"/>
                        </a:rPr>
                        <a:t>N=189</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Constantia"/>
                        <a:ea typeface="Times New Roman"/>
                        <a:cs typeface="Shruti"/>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Constantia"/>
                        <a:ea typeface="Times New Roman"/>
                        <a:cs typeface="Shruti"/>
                      </a:endParaRPr>
                    </a:p>
                    <a:p>
                      <a:pPr algn="r">
                        <a:lnSpc>
                          <a:spcPct val="150000"/>
                        </a:lnSpc>
                        <a:spcAft>
                          <a:spcPts val="0"/>
                        </a:spcAft>
                        <a:tabLst>
                          <a:tab pos="457200" algn="l"/>
                          <a:tab pos="914400" algn="l"/>
                          <a:tab pos="1371600" algn="l"/>
                          <a:tab pos="1828800" algn="l"/>
                          <a:tab pos="2971800" algn="l"/>
                          <a:tab pos="3429000" algn="l"/>
                          <a:tab pos="5715000" algn="r"/>
                        </a:tabLst>
                      </a:pPr>
                      <a:r>
                        <a:rPr lang="en-GB" sz="1400" i="1" dirty="0">
                          <a:latin typeface="Constantia"/>
                          <a:ea typeface="Times New Roman"/>
                          <a:cs typeface="Shruti"/>
                        </a:rPr>
                        <a:t>N=145</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Constantia"/>
                        <a:ea typeface="Times New Roman"/>
                        <a:cs typeface="Shruti"/>
                      </a:endParaRPr>
                    </a:p>
                    <a:p>
                      <a:pPr algn="r">
                        <a:lnSpc>
                          <a:spcPct val="150000"/>
                        </a:lnSpc>
                        <a:spcAft>
                          <a:spcPts val="0"/>
                        </a:spcAft>
                        <a:tabLst>
                          <a:tab pos="457200" algn="l"/>
                          <a:tab pos="914400" algn="l"/>
                          <a:tab pos="1371600" algn="l"/>
                          <a:tab pos="1828800" algn="l"/>
                          <a:tab pos="2971800" algn="l"/>
                          <a:tab pos="3429000" algn="l"/>
                          <a:tab pos="5715000" algn="r"/>
                        </a:tabLst>
                      </a:pPr>
                      <a:r>
                        <a:rPr lang="en-GB" sz="1400" i="1" dirty="0">
                          <a:latin typeface="Constantia"/>
                          <a:ea typeface="Times New Roman"/>
                          <a:cs typeface="Shruti"/>
                        </a:rPr>
                        <a:t>N=141</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Constantia"/>
                        <a:ea typeface="Times New Roman"/>
                        <a:cs typeface="Shruti"/>
                      </a:endParaRPr>
                    </a:p>
                  </a:txBody>
                  <a:tcPr marL="56127" marR="56127" marT="0" marB="0">
                    <a:lnL>
                      <a:noFill/>
                    </a:lnL>
                    <a:lnR>
                      <a:noFill/>
                    </a:lnR>
                    <a:lnT>
                      <a:noFill/>
                    </a:lnT>
                    <a:lnB>
                      <a:noFill/>
                    </a:lnB>
                    <a:solidFill>
                      <a:schemeClr val="bg2"/>
                    </a:solidFill>
                  </a:tcPr>
                </a:tc>
              </a:tr>
              <a:tr h="168381">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US" sz="1400" dirty="0">
                          <a:latin typeface="Constantia"/>
                          <a:ea typeface="Times New Roman"/>
                          <a:cs typeface="Shruti"/>
                        </a:rPr>
                        <a:t>Better</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smtClean="0">
                          <a:latin typeface="Constantia"/>
                          <a:ea typeface="Times New Roman"/>
                          <a:cs typeface="Shruti"/>
                        </a:rPr>
                        <a:t>98 (52%)</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a:latin typeface="Constantia"/>
                          <a:ea typeface="Times New Roman"/>
                          <a:cs typeface="Shruti"/>
                        </a:rPr>
                        <a:t>32 (17%)</a:t>
                      </a:r>
                      <a:endParaRPr lang="en-GB" sz="140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a:solidFill>
                            <a:srgbClr val="FF0000"/>
                          </a:solidFill>
                          <a:latin typeface="Constantia"/>
                          <a:ea typeface="Times New Roman"/>
                          <a:cs typeface="Shruti"/>
                        </a:rPr>
                        <a:t>0.001</a:t>
                      </a:r>
                      <a:endParaRPr lang="en-GB" sz="1400" dirty="0">
                        <a:solidFill>
                          <a:srgbClr val="FF0000"/>
                        </a:solidFill>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a:latin typeface="Constantia"/>
                          <a:ea typeface="Times New Roman"/>
                          <a:cs typeface="Shruti"/>
                        </a:rPr>
                        <a:t>83 (57%)</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a:latin typeface="Constantia"/>
                          <a:ea typeface="Times New Roman"/>
                          <a:cs typeface="Shruti"/>
                        </a:rPr>
                        <a:t>63 (45%)</a:t>
                      </a:r>
                      <a:endParaRPr lang="en-GB" sz="140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a:solidFill>
                            <a:srgbClr val="FF0000"/>
                          </a:solidFill>
                          <a:latin typeface="Constantia"/>
                          <a:ea typeface="Times New Roman"/>
                          <a:cs typeface="Shruti"/>
                        </a:rPr>
                        <a:t>0.012</a:t>
                      </a:r>
                      <a:endParaRPr lang="en-GB" sz="1400" dirty="0">
                        <a:solidFill>
                          <a:srgbClr val="FF0000"/>
                        </a:solidFill>
                        <a:latin typeface="Times New Roman"/>
                        <a:ea typeface="Times New Roman"/>
                      </a:endParaRPr>
                    </a:p>
                  </a:txBody>
                  <a:tcPr marL="56127" marR="56127" marT="0" marB="0">
                    <a:lnL>
                      <a:noFill/>
                    </a:lnL>
                    <a:lnR>
                      <a:noFill/>
                    </a:lnR>
                    <a:lnT>
                      <a:noFill/>
                    </a:lnT>
                    <a:lnB>
                      <a:noFill/>
                    </a:lnB>
                    <a:solidFill>
                      <a:schemeClr val="bg2"/>
                    </a:solidFill>
                  </a:tcPr>
                </a:tc>
              </a:tr>
              <a:tr h="168381">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US" sz="1400" dirty="0">
                          <a:latin typeface="Constantia"/>
                          <a:ea typeface="Times New Roman"/>
                          <a:cs typeface="Shruti"/>
                        </a:rPr>
                        <a:t>The same</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a:latin typeface="Constantia"/>
                          <a:ea typeface="Times New Roman"/>
                          <a:cs typeface="Shruti"/>
                        </a:rPr>
                        <a:t>77 (41%)</a:t>
                      </a:r>
                      <a:endParaRPr lang="en-GB" sz="140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a:latin typeface="Constantia"/>
                          <a:ea typeface="Times New Roman"/>
                          <a:cs typeface="Shruti"/>
                        </a:rPr>
                        <a:t>114 (60%)</a:t>
                      </a:r>
                      <a:endParaRPr lang="en-GB" sz="140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400">
                        <a:latin typeface="Constantia"/>
                        <a:ea typeface="Times New Roman"/>
                        <a:cs typeface="Shruti"/>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a:latin typeface="Constantia"/>
                          <a:ea typeface="Times New Roman"/>
                          <a:cs typeface="Shruti"/>
                        </a:rPr>
                        <a:t>49 (34%)</a:t>
                      </a:r>
                      <a:endParaRPr lang="en-GB" sz="140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a:latin typeface="Constantia"/>
                          <a:ea typeface="Times New Roman"/>
                          <a:cs typeface="Shruti"/>
                        </a:rPr>
                        <a:t>52 (37%)</a:t>
                      </a:r>
                      <a:endParaRPr lang="en-GB" sz="140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400">
                        <a:latin typeface="Constantia"/>
                        <a:ea typeface="Times New Roman"/>
                        <a:cs typeface="Shruti"/>
                      </a:endParaRPr>
                    </a:p>
                  </a:txBody>
                  <a:tcPr marL="56127" marR="56127" marT="0" marB="0">
                    <a:lnL>
                      <a:noFill/>
                    </a:lnL>
                    <a:lnR>
                      <a:noFill/>
                    </a:lnR>
                    <a:lnT>
                      <a:noFill/>
                    </a:lnT>
                    <a:lnB>
                      <a:noFill/>
                    </a:lnB>
                    <a:solidFill>
                      <a:schemeClr val="bg2"/>
                    </a:solidFill>
                  </a:tcPr>
                </a:tc>
              </a:tr>
              <a:tr h="168381">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US" sz="1400" dirty="0">
                          <a:latin typeface="Constantia"/>
                          <a:ea typeface="Times New Roman"/>
                          <a:cs typeface="Shruti"/>
                        </a:rPr>
                        <a:t>Worse</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a:latin typeface="Constantia"/>
                          <a:ea typeface="Times New Roman"/>
                          <a:cs typeface="Shruti"/>
                        </a:rPr>
                        <a:t>12 (6%)</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a:latin typeface="Constantia"/>
                          <a:ea typeface="Times New Roman"/>
                          <a:cs typeface="Shruti"/>
                        </a:rPr>
                        <a:t>43 (23%)</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Constantia"/>
                        <a:ea typeface="Times New Roman"/>
                        <a:cs typeface="Shruti"/>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a:latin typeface="Constantia"/>
                          <a:ea typeface="Times New Roman"/>
                          <a:cs typeface="Shruti"/>
                        </a:rPr>
                        <a:t>13 (9%)</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400" dirty="0">
                          <a:latin typeface="Constantia"/>
                          <a:ea typeface="Times New Roman"/>
                          <a:cs typeface="Shruti"/>
                        </a:rPr>
                        <a:t>26 (18%)</a:t>
                      </a:r>
                      <a:endParaRPr lang="en-GB" sz="1400" dirty="0">
                        <a:latin typeface="Times New Roman"/>
                        <a:ea typeface="Times New Roman"/>
                      </a:endParaRPr>
                    </a:p>
                  </a:txBody>
                  <a:tcPr marL="56127" marR="56127"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400" dirty="0">
                        <a:latin typeface="Constantia"/>
                        <a:ea typeface="Times New Roman"/>
                        <a:cs typeface="Shruti"/>
                      </a:endParaRPr>
                    </a:p>
                  </a:txBody>
                  <a:tcPr marL="56127" marR="56127" marT="0" marB="0">
                    <a:lnL>
                      <a:noFill/>
                    </a:lnL>
                    <a:lnR>
                      <a:noFill/>
                    </a:lnR>
                    <a:lnT>
                      <a:noFill/>
                    </a:lnT>
                    <a:lnB>
                      <a:noFill/>
                    </a:lnB>
                    <a:solidFill>
                      <a:schemeClr val="bg2"/>
                    </a:solidFill>
                  </a:tcPr>
                </a:tc>
              </a:tr>
            </a:tbl>
          </a:graphicData>
        </a:graphic>
      </p:graphicFrame>
      <p:sp>
        <p:nvSpPr>
          <p:cNvPr id="43066" name="TextBox 10"/>
          <p:cNvSpPr txBox="1">
            <a:spLocks noChangeArrowheads="1"/>
          </p:cNvSpPr>
          <p:nvPr/>
        </p:nvSpPr>
        <p:spPr bwMode="auto">
          <a:xfrm>
            <a:off x="250825" y="6042025"/>
            <a:ext cx="2224088" cy="338138"/>
          </a:xfrm>
          <a:prstGeom prst="rect">
            <a:avLst/>
          </a:prstGeom>
          <a:noFill/>
          <a:ln w="9525">
            <a:noFill/>
            <a:miter lim="800000"/>
            <a:headEnd/>
            <a:tailEnd/>
          </a:ln>
        </p:spPr>
        <p:txBody>
          <a:bodyPr wrap="none">
            <a:spAutoFit/>
          </a:bodyPr>
          <a:lstStyle/>
          <a:p>
            <a:r>
              <a:rPr lang="en-GB" sz="1600"/>
              <a:t>* Unadjusted analyses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57188"/>
            <a:ext cx="8229600" cy="1143000"/>
          </a:xfrm>
        </p:spPr>
        <p:txBody>
          <a:bodyPr/>
          <a:lstStyle/>
          <a:p>
            <a:r>
              <a:rPr lang="en-US" smtClean="0"/>
              <a:t>Bladder and bowel symptoms</a:t>
            </a:r>
          </a:p>
        </p:txBody>
      </p:sp>
      <p:graphicFrame>
        <p:nvGraphicFramePr>
          <p:cNvPr id="5" name="Content Placeholder 4"/>
          <p:cNvGraphicFramePr>
            <a:graphicFrameLocks noGrp="1"/>
          </p:cNvGraphicFramePr>
          <p:nvPr>
            <p:ph idx="1"/>
          </p:nvPr>
        </p:nvGraphicFramePr>
        <p:xfrm>
          <a:off x="214313" y="1428750"/>
          <a:ext cx="8760775" cy="4930515"/>
        </p:xfrm>
        <a:graphic>
          <a:graphicData uri="http://schemas.openxmlformats.org/drawingml/2006/table">
            <a:tbl>
              <a:tblPr/>
              <a:tblGrid>
                <a:gridCol w="1477074"/>
                <a:gridCol w="1642999"/>
                <a:gridCol w="1181744"/>
                <a:gridCol w="939088"/>
                <a:gridCol w="1442148"/>
                <a:gridCol w="1138634"/>
                <a:gridCol w="939088"/>
              </a:tblGrid>
              <a:tr h="428628">
                <a:tc>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1600" dirty="0">
                        <a:latin typeface="Times New Roman"/>
                        <a:ea typeface="Times New Roman"/>
                      </a:endParaRPr>
                    </a:p>
                  </a:txBody>
                  <a:tcPr marL="56127" marR="56127" marT="0" marB="0">
                    <a:lnL>
                      <a:noFill/>
                    </a:lnL>
                    <a:lnR>
                      <a:noFill/>
                    </a:lnR>
                    <a:lnT>
                      <a:noFill/>
                    </a:lnT>
                    <a:lnB>
                      <a:noFill/>
                    </a:lnB>
                  </a:tcPr>
                </a:tc>
                <a:tc gridSpan="2">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600" b="1" dirty="0">
                          <a:latin typeface="Constantia"/>
                          <a:ea typeface="Times New Roman"/>
                          <a:cs typeface="Shruti"/>
                        </a:rPr>
                        <a:t>6 months</a:t>
                      </a:r>
                      <a:endParaRPr lang="en-GB" sz="1600" dirty="0">
                        <a:latin typeface="Times New Roman"/>
                        <a:ea typeface="Times New Roman"/>
                      </a:endParaRPr>
                    </a:p>
                  </a:txBody>
                  <a:tcPr marL="56127" marR="56127" marT="0" marB="0">
                    <a:lnL>
                      <a:noFill/>
                    </a:lnL>
                    <a:lnR>
                      <a:noFill/>
                    </a:lnR>
                    <a:lnT>
                      <a:noFill/>
                    </a:lnT>
                    <a:lnB>
                      <a:noFill/>
                    </a:lnB>
                  </a:tcPr>
                </a:tc>
                <a:tc hMerge="1">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1100" dirty="0">
                        <a:latin typeface="Times New Roman"/>
                        <a:ea typeface="Times New Roman"/>
                      </a:endParaRPr>
                    </a:p>
                  </a:txBody>
                  <a:tcPr marL="56127" marR="56127" marT="0" marB="0">
                    <a:lnL>
                      <a:noFill/>
                    </a:lnL>
                    <a:lnR>
                      <a:noFill/>
                    </a:lnR>
                    <a:lnT>
                      <a:noFill/>
                    </a:lnT>
                    <a:lnB>
                      <a:noFill/>
                    </a:lnB>
                  </a:tcPr>
                </a:tc>
                <a:tc>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1600" dirty="0">
                        <a:latin typeface="Times New Roman"/>
                        <a:ea typeface="Times New Roman"/>
                      </a:endParaRPr>
                    </a:p>
                  </a:txBody>
                  <a:tcPr marL="56127" marR="56127" marT="0" marB="0">
                    <a:lnL>
                      <a:noFill/>
                    </a:lnL>
                    <a:lnR>
                      <a:noFill/>
                    </a:lnR>
                    <a:lnT>
                      <a:noFill/>
                    </a:lnT>
                    <a:lnB>
                      <a:noFill/>
                    </a:lnB>
                  </a:tcPr>
                </a:tc>
                <a:tc gridSpan="2">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600" b="1" dirty="0">
                          <a:latin typeface="Constantia"/>
                          <a:ea typeface="Times New Roman"/>
                          <a:cs typeface="Shruti"/>
                        </a:rPr>
                        <a:t>12 months</a:t>
                      </a:r>
                      <a:endParaRPr lang="en-GB" sz="1600" dirty="0">
                        <a:latin typeface="Times New Roman"/>
                        <a:ea typeface="Times New Roman"/>
                      </a:endParaRPr>
                    </a:p>
                  </a:txBody>
                  <a:tcPr marL="56127" marR="56127" marT="0" marB="0">
                    <a:lnL>
                      <a:noFill/>
                    </a:lnL>
                    <a:lnR>
                      <a:noFill/>
                    </a:lnR>
                    <a:lnT>
                      <a:noFill/>
                    </a:lnT>
                    <a:lnB>
                      <a:noFill/>
                    </a:lnB>
                  </a:tcPr>
                </a:tc>
                <a:tc hMerge="1">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1100" dirty="0">
                        <a:latin typeface="Times New Roman"/>
                        <a:ea typeface="Times New Roman"/>
                      </a:endParaRPr>
                    </a:p>
                  </a:txBody>
                  <a:tcPr marL="56127" marR="56127" marT="0" marB="0">
                    <a:lnL>
                      <a:noFill/>
                    </a:lnL>
                    <a:lnR>
                      <a:noFill/>
                    </a:lnR>
                    <a:lnT>
                      <a:noFill/>
                    </a:lnT>
                    <a:lnB>
                      <a:noFill/>
                    </a:lnB>
                  </a:tcPr>
                </a:tc>
                <a:tc>
                  <a:txBody>
                    <a:bodyPr/>
                    <a:lstStyle/>
                    <a:p>
                      <a:pPr>
                        <a:lnSpc>
                          <a:spcPct val="150000"/>
                        </a:lnSpc>
                        <a:spcAft>
                          <a:spcPts val="0"/>
                        </a:spcAft>
                        <a:tabLst>
                          <a:tab pos="457200" algn="l"/>
                          <a:tab pos="914400" algn="l"/>
                          <a:tab pos="1371600" algn="l"/>
                          <a:tab pos="1828800" algn="l"/>
                          <a:tab pos="2971800" algn="l"/>
                          <a:tab pos="3429000" algn="l"/>
                          <a:tab pos="5715000" algn="r"/>
                        </a:tabLst>
                      </a:pPr>
                      <a:endParaRPr lang="en-GB" sz="1600" dirty="0">
                        <a:latin typeface="Times New Roman"/>
                        <a:ea typeface="Times New Roman"/>
                      </a:endParaRPr>
                    </a:p>
                  </a:txBody>
                  <a:tcPr marL="56127" marR="56127" marT="0" marB="0">
                    <a:lnL>
                      <a:noFill/>
                    </a:lnL>
                    <a:lnR>
                      <a:noFill/>
                    </a:lnR>
                    <a:lnT>
                      <a:noFill/>
                    </a:lnT>
                    <a:lnB>
                      <a:noFill/>
                    </a:lnB>
                  </a:tcPr>
                </a:tc>
              </a:tr>
              <a:tr h="428628">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endParaRPr lang="en-GB" sz="1600" dirty="0">
                        <a:latin typeface="Times New Roman"/>
                        <a:ea typeface="Times New Roman"/>
                      </a:endParaRPr>
                    </a:p>
                  </a:txBody>
                  <a:tcPr marL="56127" marR="56127" marT="0" marB="0">
                    <a:lnL>
                      <a:noFill/>
                    </a:lnL>
                    <a:lnR>
                      <a:noFill/>
                    </a:lnR>
                    <a:lnT>
                      <a:noFill/>
                    </a:lnT>
                    <a:lnB>
                      <a:noFill/>
                    </a:lnB>
                  </a:tcPr>
                </a:tc>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600" b="1" dirty="0">
                          <a:latin typeface="Constantia"/>
                          <a:ea typeface="Times New Roman"/>
                          <a:cs typeface="Shruti"/>
                        </a:rPr>
                        <a:t>Intervention</a:t>
                      </a:r>
                      <a:endParaRPr lang="en-GB" sz="1600" dirty="0">
                        <a:latin typeface="Times New Roman"/>
                        <a:ea typeface="Times New Roman"/>
                      </a:endParaRPr>
                    </a:p>
                  </a:txBody>
                  <a:tcPr marL="56127" marR="56127" marT="0" marB="0">
                    <a:lnL>
                      <a:noFill/>
                    </a:lnL>
                    <a:lnR>
                      <a:noFill/>
                    </a:lnR>
                    <a:lnT>
                      <a:noFill/>
                    </a:lnT>
                    <a:lnB>
                      <a:noFill/>
                    </a:lnB>
                  </a:tcPr>
                </a:tc>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600" b="1" dirty="0">
                          <a:latin typeface="Constantia"/>
                          <a:ea typeface="Times New Roman"/>
                          <a:cs typeface="Shruti"/>
                        </a:rPr>
                        <a:t>Control</a:t>
                      </a:r>
                      <a:endParaRPr lang="en-GB" sz="1600" dirty="0">
                        <a:latin typeface="Times New Roman"/>
                        <a:ea typeface="Times New Roman"/>
                      </a:endParaRPr>
                    </a:p>
                  </a:txBody>
                  <a:tcPr marL="56127" marR="56127" marT="0" marB="0">
                    <a:lnL>
                      <a:noFill/>
                    </a:lnL>
                    <a:lnR>
                      <a:noFill/>
                    </a:lnR>
                    <a:lnT>
                      <a:noFill/>
                    </a:lnT>
                    <a:lnB>
                      <a:noFill/>
                    </a:lnB>
                  </a:tcPr>
                </a:tc>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600" b="1" dirty="0">
                          <a:latin typeface="Constantia"/>
                          <a:ea typeface="Times New Roman"/>
                          <a:cs typeface="Shruti"/>
                        </a:rPr>
                        <a:t>P </a:t>
                      </a:r>
                      <a:r>
                        <a:rPr lang="en-GB" sz="1600" b="1" dirty="0" smtClean="0">
                          <a:latin typeface="Constantia"/>
                          <a:ea typeface="Times New Roman"/>
                          <a:cs typeface="Shruti"/>
                        </a:rPr>
                        <a:t>value*</a:t>
                      </a:r>
                      <a:endParaRPr lang="en-GB" sz="1600" dirty="0">
                        <a:latin typeface="Times New Roman"/>
                        <a:ea typeface="Times New Roman"/>
                      </a:endParaRPr>
                    </a:p>
                  </a:txBody>
                  <a:tcPr marL="56127" marR="56127" marT="0" marB="0">
                    <a:lnL>
                      <a:noFill/>
                    </a:lnL>
                    <a:lnR>
                      <a:noFill/>
                    </a:lnR>
                    <a:lnT>
                      <a:noFill/>
                    </a:lnT>
                    <a:lnB>
                      <a:noFill/>
                    </a:lnB>
                  </a:tcPr>
                </a:tc>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600" b="1" dirty="0">
                          <a:latin typeface="Constantia"/>
                          <a:ea typeface="Times New Roman"/>
                          <a:cs typeface="Shruti"/>
                        </a:rPr>
                        <a:t>Intervention</a:t>
                      </a:r>
                      <a:endParaRPr lang="en-GB" sz="1600" dirty="0">
                        <a:latin typeface="Times New Roman"/>
                        <a:ea typeface="Times New Roman"/>
                      </a:endParaRPr>
                    </a:p>
                  </a:txBody>
                  <a:tcPr marL="56127" marR="56127" marT="0" marB="0">
                    <a:lnL>
                      <a:noFill/>
                    </a:lnL>
                    <a:lnR>
                      <a:noFill/>
                    </a:lnR>
                    <a:lnT>
                      <a:noFill/>
                    </a:lnT>
                    <a:lnB>
                      <a:noFill/>
                    </a:lnB>
                  </a:tcPr>
                </a:tc>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600" b="1" dirty="0">
                          <a:latin typeface="Constantia"/>
                          <a:ea typeface="Times New Roman"/>
                          <a:cs typeface="Shruti"/>
                        </a:rPr>
                        <a:t>Control</a:t>
                      </a:r>
                      <a:endParaRPr lang="en-GB" sz="1600" dirty="0">
                        <a:latin typeface="Times New Roman"/>
                        <a:ea typeface="Times New Roman"/>
                      </a:endParaRPr>
                    </a:p>
                  </a:txBody>
                  <a:tcPr marL="56127" marR="56127" marT="0" marB="0">
                    <a:lnL>
                      <a:noFill/>
                    </a:lnL>
                    <a:lnR>
                      <a:noFill/>
                    </a:lnR>
                    <a:lnT>
                      <a:noFill/>
                    </a:lnT>
                    <a:lnB>
                      <a:noFill/>
                    </a:lnB>
                  </a:tcPr>
                </a:tc>
                <a:tc>
                  <a:txBody>
                    <a:bodyPr/>
                    <a:lstStyle/>
                    <a:p>
                      <a:pPr algn="ctr">
                        <a:lnSpc>
                          <a:spcPct val="150000"/>
                        </a:lnSpc>
                        <a:spcAft>
                          <a:spcPts val="0"/>
                        </a:spcAft>
                        <a:tabLst>
                          <a:tab pos="457200" algn="l"/>
                          <a:tab pos="914400" algn="l"/>
                          <a:tab pos="1371600" algn="l"/>
                          <a:tab pos="1828800" algn="l"/>
                          <a:tab pos="2971800" algn="l"/>
                          <a:tab pos="3429000" algn="l"/>
                          <a:tab pos="5715000" algn="r"/>
                        </a:tabLst>
                      </a:pPr>
                      <a:r>
                        <a:rPr lang="en-GB" sz="1600" b="1" dirty="0">
                          <a:latin typeface="Constantia"/>
                          <a:ea typeface="Times New Roman"/>
                          <a:cs typeface="Shruti"/>
                        </a:rPr>
                        <a:t>P </a:t>
                      </a:r>
                      <a:r>
                        <a:rPr lang="en-GB" sz="1600" b="1" dirty="0" smtClean="0">
                          <a:latin typeface="Constantia"/>
                          <a:ea typeface="Times New Roman"/>
                          <a:cs typeface="Shruti"/>
                        </a:rPr>
                        <a:t>value*</a:t>
                      </a:r>
                      <a:endParaRPr lang="en-GB" sz="1600" dirty="0">
                        <a:latin typeface="Times New Roman"/>
                        <a:ea typeface="Times New Roman"/>
                      </a:endParaRPr>
                    </a:p>
                  </a:txBody>
                  <a:tcPr marL="56127" marR="56127" marT="0" marB="0">
                    <a:lnL>
                      <a:noFill/>
                    </a:lnL>
                    <a:lnR>
                      <a:noFill/>
                    </a:lnR>
                    <a:lnT>
                      <a:noFill/>
                    </a:lnT>
                    <a:lnB>
                      <a:noFill/>
                    </a:lnB>
                  </a:tcPr>
                </a:tc>
              </a:tr>
              <a:tr h="500066">
                <a:tc gridSpan="7">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GB" sz="1600" b="1" dirty="0" smtClean="0">
                          <a:latin typeface="+mn-lt"/>
                          <a:ea typeface="Times New Roman"/>
                        </a:rPr>
                        <a:t>Urine  symptoms</a:t>
                      </a:r>
                      <a:r>
                        <a:rPr lang="en-GB" sz="1600" b="1" baseline="0" dirty="0" smtClean="0">
                          <a:latin typeface="+mn-lt"/>
                          <a:ea typeface="Times New Roman"/>
                        </a:rPr>
                        <a:t> in the  last 4 weeks:</a:t>
                      </a:r>
                      <a:endParaRPr lang="en-GB" sz="1600" b="1" dirty="0">
                        <a:latin typeface="+mn-lt"/>
                        <a:ea typeface="Times New Roman"/>
                      </a:endParaRPr>
                    </a:p>
                  </a:txBody>
                  <a:tcPr marL="68580" marR="68580" marT="0" marB="0">
                    <a:lnL>
                      <a:noFill/>
                    </a:lnL>
                    <a:lnR>
                      <a:noFill/>
                    </a:lnR>
                    <a:lnT>
                      <a:noFill/>
                    </a:lnT>
                    <a:lnB>
                      <a:noFill/>
                    </a:lnB>
                    <a:noFill/>
                  </a:tcPr>
                </a:tc>
                <a:tc hMerge="1">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600" dirty="0">
                        <a:latin typeface="Times New Roman"/>
                        <a:ea typeface="Times New Roman"/>
                      </a:endParaRPr>
                    </a:p>
                  </a:txBody>
                  <a:tcPr marL="68580" marR="68580" marT="0" marB="0">
                    <a:lnL>
                      <a:noFill/>
                    </a:lnL>
                    <a:lnR>
                      <a:noFill/>
                    </a:lnR>
                    <a:lnT>
                      <a:noFill/>
                    </a:lnT>
                    <a:lnB>
                      <a:noFill/>
                    </a:lnB>
                    <a:noFill/>
                  </a:tcPr>
                </a:tc>
                <a:tc hMerge="1">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600" dirty="0">
                        <a:latin typeface="Times New Roman"/>
                        <a:ea typeface="Times New Roman"/>
                      </a:endParaRPr>
                    </a:p>
                  </a:txBody>
                  <a:tcPr marL="68580" marR="68580" marT="0" marB="0">
                    <a:lnL>
                      <a:noFill/>
                    </a:lnL>
                    <a:lnR>
                      <a:noFill/>
                    </a:lnR>
                    <a:lnT>
                      <a:noFill/>
                    </a:lnT>
                    <a:lnB>
                      <a:noFill/>
                    </a:lnB>
                    <a:noFill/>
                  </a:tcPr>
                </a:tc>
                <a:tc hMerge="1">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600" dirty="0">
                        <a:solidFill>
                          <a:srgbClr val="FF0000"/>
                        </a:solidFill>
                        <a:latin typeface="Times New Roman"/>
                        <a:ea typeface="Times New Roman"/>
                      </a:endParaRPr>
                    </a:p>
                  </a:txBody>
                  <a:tcPr marL="68580" marR="68580" marT="0" marB="0">
                    <a:lnL>
                      <a:noFill/>
                    </a:lnL>
                    <a:lnR>
                      <a:noFill/>
                    </a:lnR>
                    <a:lnT>
                      <a:noFill/>
                    </a:lnT>
                    <a:lnB>
                      <a:noFill/>
                    </a:lnB>
                    <a:noFill/>
                  </a:tcPr>
                </a:tc>
                <a:tc hMerge="1">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600" dirty="0">
                        <a:latin typeface="Times New Roman"/>
                        <a:ea typeface="Times New Roman"/>
                      </a:endParaRPr>
                    </a:p>
                  </a:txBody>
                  <a:tcPr marL="68580" marR="68580" marT="0" marB="0">
                    <a:lnL>
                      <a:noFill/>
                    </a:lnL>
                    <a:lnR>
                      <a:noFill/>
                    </a:lnR>
                    <a:lnT>
                      <a:noFill/>
                    </a:lnT>
                    <a:lnB>
                      <a:noFill/>
                    </a:lnB>
                    <a:noFill/>
                  </a:tcPr>
                </a:tc>
                <a:tc hMerge="1">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600" dirty="0">
                        <a:latin typeface="Times New Roman"/>
                        <a:ea typeface="Times New Roman"/>
                      </a:endParaRPr>
                    </a:p>
                  </a:txBody>
                  <a:tcPr marL="68580" marR="68580" marT="0" marB="0">
                    <a:lnL>
                      <a:noFill/>
                    </a:lnL>
                    <a:lnR>
                      <a:noFill/>
                    </a:lnR>
                    <a:lnT>
                      <a:noFill/>
                    </a:lnT>
                    <a:lnB>
                      <a:noFill/>
                    </a:lnB>
                    <a:noFill/>
                  </a:tcPr>
                </a:tc>
                <a:tc hMerge="1">
                  <a:txBody>
                    <a:bodyPr/>
                    <a:lstStyle/>
                    <a:p>
                      <a:pPr algn="r">
                        <a:lnSpc>
                          <a:spcPct val="150000"/>
                        </a:lnSpc>
                        <a:spcAft>
                          <a:spcPts val="0"/>
                        </a:spcAft>
                        <a:tabLst>
                          <a:tab pos="457200" algn="l"/>
                          <a:tab pos="914400" algn="l"/>
                          <a:tab pos="1371600" algn="l"/>
                          <a:tab pos="1828800" algn="l"/>
                          <a:tab pos="2971800" algn="l"/>
                          <a:tab pos="3429000" algn="l"/>
                          <a:tab pos="5715000" algn="r"/>
                        </a:tabLst>
                      </a:pPr>
                      <a:endParaRPr lang="en-GB" sz="1600" dirty="0">
                        <a:latin typeface="Times New Roman"/>
                        <a:ea typeface="Times New Roman"/>
                      </a:endParaRPr>
                    </a:p>
                  </a:txBody>
                  <a:tcPr marL="68580" marR="68580" marT="0" marB="0">
                    <a:lnL>
                      <a:noFill/>
                    </a:lnL>
                    <a:lnR>
                      <a:noFill/>
                    </a:lnR>
                    <a:lnT>
                      <a:noFill/>
                    </a:lnT>
                    <a:lnB>
                      <a:noFill/>
                    </a:lnB>
                    <a:noFill/>
                  </a:tcPr>
                </a:tc>
              </a:tr>
              <a:tr h="794043">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1600" b="1" dirty="0">
                          <a:latin typeface="Constantia"/>
                          <a:ea typeface="Times New Roman"/>
                          <a:cs typeface="Shruti"/>
                        </a:rPr>
                        <a:t>Urine leakage</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54.8% </a:t>
                      </a: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(103/188)</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71.6% (71.6</a:t>
                      </a:r>
                      <a:r>
                        <a:rPr lang="en-GB" sz="1600" dirty="0">
                          <a:latin typeface="Constantia"/>
                          <a:ea typeface="Times New Roman"/>
                          <a:cs typeface="Shruti"/>
                        </a:rPr>
                        <a:t>%)</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a:solidFill>
                            <a:srgbClr val="FF0000"/>
                          </a:solidFill>
                          <a:latin typeface="Constantia"/>
                          <a:ea typeface="Times New Roman"/>
                          <a:cs typeface="Shruti"/>
                        </a:rPr>
                        <a:t>0.001</a:t>
                      </a:r>
                      <a:endParaRPr lang="en-GB" sz="1600" dirty="0">
                        <a:solidFill>
                          <a:srgbClr val="FF0000"/>
                        </a:solidFill>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54.5% </a:t>
                      </a: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(72/132)</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60.2% (77/128)</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a:latin typeface="Constantia"/>
                          <a:ea typeface="Times New Roman"/>
                          <a:cs typeface="Shruti"/>
                        </a:rPr>
                        <a:t>0.430</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r>
              <a:tr h="794043">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1600" b="1" dirty="0" smtClean="0">
                          <a:latin typeface="Constantia"/>
                          <a:ea typeface="Times New Roman"/>
                          <a:cs typeface="Shruti"/>
                        </a:rPr>
                        <a:t>ICIQ-SF UI </a:t>
                      </a:r>
                    </a:p>
                    <a:p>
                      <a:pPr>
                        <a:lnSpc>
                          <a:spcPct val="150000"/>
                        </a:lnSpc>
                        <a:spcAft>
                          <a:spcPts val="0"/>
                        </a:spcAft>
                        <a:tabLst>
                          <a:tab pos="457200" algn="l"/>
                          <a:tab pos="914400" algn="l"/>
                          <a:tab pos="1371600" algn="l"/>
                          <a:tab pos="1828800" algn="l"/>
                          <a:tab pos="2971800" algn="l"/>
                          <a:tab pos="3429000" algn="l"/>
                          <a:tab pos="5715000" algn="r"/>
                        </a:tabLst>
                      </a:pPr>
                      <a:r>
                        <a:rPr lang="en-US" sz="1600" b="1" dirty="0" smtClean="0">
                          <a:latin typeface="Constantia"/>
                          <a:ea typeface="Times New Roman"/>
                          <a:cs typeface="Shruti"/>
                        </a:rPr>
                        <a:t>score</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a:latin typeface="Constantia"/>
                          <a:ea typeface="Times New Roman"/>
                          <a:cs typeface="Shruti"/>
                        </a:rPr>
                        <a:t>3.41 (4.33), </a:t>
                      </a:r>
                      <a:endParaRPr lang="en-GB" sz="1600" dirty="0" smtClean="0">
                        <a:latin typeface="Constantia"/>
                        <a:ea typeface="Times New Roman"/>
                        <a:cs typeface="Shruti"/>
                      </a:endParaRP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n=183</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a:latin typeface="Constantia"/>
                          <a:ea typeface="Times New Roman"/>
                          <a:cs typeface="Shruti"/>
                        </a:rPr>
                        <a:t>5.03 (4.72</a:t>
                      </a:r>
                      <a:r>
                        <a:rPr lang="en-GB" sz="1600" dirty="0" smtClean="0">
                          <a:latin typeface="Constantia"/>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 n=181</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a:solidFill>
                            <a:srgbClr val="FF0000"/>
                          </a:solidFill>
                          <a:latin typeface="Constantia"/>
                          <a:ea typeface="Times New Roman"/>
                          <a:cs typeface="Shruti"/>
                        </a:rPr>
                        <a:t>&lt;0.001</a:t>
                      </a:r>
                      <a:endParaRPr lang="en-GB" sz="1600" dirty="0">
                        <a:solidFill>
                          <a:srgbClr val="FF0000"/>
                        </a:solidFill>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3.22 (4.20), </a:t>
                      </a: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n=126</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a:latin typeface="Constantia"/>
                          <a:ea typeface="Times New Roman"/>
                          <a:cs typeface="Shruti"/>
                        </a:rPr>
                        <a:t>3.90 (4.32</a:t>
                      </a:r>
                      <a:r>
                        <a:rPr lang="en-GB" sz="1600" dirty="0" smtClean="0">
                          <a:latin typeface="Constantia"/>
                          <a:ea typeface="Times New Roman"/>
                          <a:cs typeface="Shruti"/>
                        </a:rPr>
                        <a:t>),</a:t>
                      </a: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 n=126</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a:latin typeface="Constantia"/>
                          <a:ea typeface="Times New Roman"/>
                          <a:cs typeface="Shruti"/>
                        </a:rPr>
                        <a:t>0.118</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r>
              <a:tr h="397021">
                <a:tc gridSpan="7">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1600" b="1" dirty="0">
                          <a:latin typeface="Constantia"/>
                          <a:ea typeface="Times New Roman"/>
                          <a:cs typeface="Shruti"/>
                        </a:rPr>
                        <a:t>Bowel symptom reported “never” in last 4 </a:t>
                      </a:r>
                      <a:r>
                        <a:rPr lang="en-US" sz="1600" b="1" dirty="0" smtClean="0">
                          <a:latin typeface="Constantia"/>
                          <a:ea typeface="Times New Roman"/>
                          <a:cs typeface="Shruti"/>
                        </a:rPr>
                        <a:t>weeks:</a:t>
                      </a:r>
                      <a:endParaRPr lang="en-GB" sz="1600" dirty="0">
                        <a:latin typeface="Times New Roman"/>
                        <a:ea typeface="Times New Roman"/>
                      </a:endParaRPr>
                    </a:p>
                  </a:txBody>
                  <a:tcPr marL="68580" marR="68580" marT="0" marB="0">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94043">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1600" dirty="0" err="1">
                          <a:latin typeface="Constantia"/>
                          <a:ea typeface="Times New Roman"/>
                          <a:cs typeface="Shruti"/>
                        </a:rPr>
                        <a:t>Faecal</a:t>
                      </a:r>
                      <a:r>
                        <a:rPr lang="en-US" sz="1600" dirty="0">
                          <a:latin typeface="Constantia"/>
                          <a:ea typeface="Times New Roman"/>
                          <a:cs typeface="Shruti"/>
                        </a:rPr>
                        <a:t> </a:t>
                      </a:r>
                      <a:endParaRPr lang="en-US" sz="1600" dirty="0" smtClean="0">
                        <a:latin typeface="Constantia"/>
                        <a:ea typeface="Times New Roman"/>
                        <a:cs typeface="Shruti"/>
                      </a:endParaRPr>
                    </a:p>
                    <a:p>
                      <a:pPr>
                        <a:lnSpc>
                          <a:spcPct val="150000"/>
                        </a:lnSpc>
                        <a:spcAft>
                          <a:spcPts val="0"/>
                        </a:spcAft>
                        <a:tabLst>
                          <a:tab pos="457200" algn="l"/>
                          <a:tab pos="914400" algn="l"/>
                          <a:tab pos="1371600" algn="l"/>
                          <a:tab pos="1828800" algn="l"/>
                          <a:tab pos="2971800" algn="l"/>
                          <a:tab pos="3429000" algn="l"/>
                          <a:tab pos="5715000" algn="r"/>
                        </a:tabLst>
                      </a:pPr>
                      <a:r>
                        <a:rPr lang="en-US" sz="1600" dirty="0" smtClean="0">
                          <a:latin typeface="Constantia"/>
                          <a:ea typeface="Times New Roman"/>
                          <a:cs typeface="Shruti"/>
                        </a:rPr>
                        <a:t>urgency</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48.9% </a:t>
                      </a: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(92/188)</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39.7%</a:t>
                      </a: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 (75/189)</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a:solidFill>
                            <a:srgbClr val="FF0000"/>
                          </a:solidFill>
                          <a:latin typeface="Constantia"/>
                          <a:ea typeface="Times New Roman"/>
                          <a:cs typeface="Shruti"/>
                        </a:rPr>
                        <a:t>0.041</a:t>
                      </a:r>
                      <a:endParaRPr lang="en-GB" sz="1600" dirty="0">
                        <a:solidFill>
                          <a:srgbClr val="FF0000"/>
                        </a:solidFill>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51.5% </a:t>
                      </a: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(67/130)</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43.7%</a:t>
                      </a: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 (55/126)</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a:latin typeface="Constantia"/>
                          <a:ea typeface="Times New Roman"/>
                          <a:cs typeface="Shruti"/>
                        </a:rPr>
                        <a:t>0.120</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r>
              <a:tr h="794043">
                <a:tc>
                  <a:txBody>
                    <a:bodyPr/>
                    <a:lstStyle/>
                    <a:p>
                      <a:pPr>
                        <a:lnSpc>
                          <a:spcPct val="150000"/>
                        </a:lnSpc>
                        <a:spcAft>
                          <a:spcPts val="0"/>
                        </a:spcAft>
                        <a:tabLst>
                          <a:tab pos="457200" algn="l"/>
                          <a:tab pos="914400" algn="l"/>
                          <a:tab pos="1371600" algn="l"/>
                          <a:tab pos="1828800" algn="l"/>
                          <a:tab pos="2971800" algn="l"/>
                          <a:tab pos="3429000" algn="l"/>
                          <a:tab pos="5715000" algn="r"/>
                        </a:tabLst>
                      </a:pPr>
                      <a:r>
                        <a:rPr lang="en-US" sz="1600" dirty="0" err="1" smtClean="0">
                          <a:latin typeface="Constantia"/>
                          <a:ea typeface="Times New Roman"/>
                          <a:cs typeface="Shruti"/>
                        </a:rPr>
                        <a:t>Faecal</a:t>
                      </a:r>
                      <a:r>
                        <a:rPr lang="en-US" sz="1600" baseline="0" dirty="0" smtClean="0">
                          <a:latin typeface="Constantia"/>
                          <a:ea typeface="Times New Roman"/>
                          <a:cs typeface="Shruti"/>
                        </a:rPr>
                        <a:t> </a:t>
                      </a:r>
                    </a:p>
                    <a:p>
                      <a:pPr>
                        <a:lnSpc>
                          <a:spcPct val="150000"/>
                        </a:lnSpc>
                        <a:spcAft>
                          <a:spcPts val="0"/>
                        </a:spcAft>
                        <a:tabLst>
                          <a:tab pos="457200" algn="l"/>
                          <a:tab pos="914400" algn="l"/>
                          <a:tab pos="1371600" algn="l"/>
                          <a:tab pos="1828800" algn="l"/>
                          <a:tab pos="2971800" algn="l"/>
                          <a:tab pos="3429000" algn="l"/>
                          <a:tab pos="5715000" algn="r"/>
                        </a:tabLst>
                      </a:pPr>
                      <a:r>
                        <a:rPr lang="en-US" sz="1600" baseline="0" dirty="0" smtClean="0">
                          <a:latin typeface="Constantia"/>
                          <a:ea typeface="Times New Roman"/>
                          <a:cs typeface="Shruti"/>
                        </a:rPr>
                        <a:t>i</a:t>
                      </a:r>
                      <a:r>
                        <a:rPr lang="en-US" sz="1600" dirty="0" smtClean="0">
                          <a:latin typeface="Constantia"/>
                          <a:ea typeface="Times New Roman"/>
                          <a:cs typeface="Shruti"/>
                        </a:rPr>
                        <a:t>ncontinence</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77.7% </a:t>
                      </a: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(146/188)</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75.1%</a:t>
                      </a: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 (142/189)</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a:latin typeface="Constantia"/>
                          <a:ea typeface="Times New Roman"/>
                          <a:cs typeface="Shruti"/>
                        </a:rPr>
                        <a:t>0.479</a:t>
                      </a:r>
                      <a:endParaRPr lang="en-GB" sz="160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82.3% </a:t>
                      </a: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(107/130)</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73.2%</a:t>
                      </a:r>
                    </a:p>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smtClean="0">
                          <a:latin typeface="Constantia"/>
                          <a:ea typeface="Times New Roman"/>
                          <a:cs typeface="Shruti"/>
                        </a:rPr>
                        <a:t> (93/127)</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c>
                  <a:txBody>
                    <a:bodyPr/>
                    <a:lstStyle/>
                    <a:p>
                      <a:pPr algn="r">
                        <a:lnSpc>
                          <a:spcPct val="150000"/>
                        </a:lnSpc>
                        <a:spcAft>
                          <a:spcPts val="0"/>
                        </a:spcAft>
                        <a:tabLst>
                          <a:tab pos="457200" algn="l"/>
                          <a:tab pos="914400" algn="l"/>
                          <a:tab pos="1371600" algn="l"/>
                          <a:tab pos="1828800" algn="l"/>
                          <a:tab pos="2971800" algn="l"/>
                          <a:tab pos="3429000" algn="l"/>
                          <a:tab pos="5715000" algn="r"/>
                        </a:tabLst>
                      </a:pPr>
                      <a:r>
                        <a:rPr lang="en-GB" sz="1600" dirty="0">
                          <a:latin typeface="Constantia"/>
                          <a:ea typeface="Times New Roman"/>
                          <a:cs typeface="Shruti"/>
                        </a:rPr>
                        <a:t>0.072</a:t>
                      </a:r>
                      <a:endParaRPr lang="en-GB" sz="1600" dirty="0">
                        <a:latin typeface="Times New Roman"/>
                        <a:ea typeface="Times New Roman"/>
                      </a:endParaRPr>
                    </a:p>
                  </a:txBody>
                  <a:tcPr marL="68580" marR="68580" marT="0" marB="0">
                    <a:lnL>
                      <a:noFill/>
                    </a:lnL>
                    <a:lnR>
                      <a:noFill/>
                    </a:lnR>
                    <a:lnT>
                      <a:noFill/>
                    </a:lnT>
                    <a:lnB>
                      <a:noFill/>
                    </a:lnB>
                    <a:solidFill>
                      <a:schemeClr val="bg2"/>
                    </a:solidFill>
                  </a:tcPr>
                </a:tc>
              </a:tr>
            </a:tbl>
          </a:graphicData>
        </a:graphic>
      </p:graphicFrame>
      <p:sp>
        <p:nvSpPr>
          <p:cNvPr id="44078" name="TextBox 10"/>
          <p:cNvSpPr txBox="1">
            <a:spLocks noChangeArrowheads="1"/>
          </p:cNvSpPr>
          <p:nvPr/>
        </p:nvSpPr>
        <p:spPr bwMode="auto">
          <a:xfrm>
            <a:off x="250825" y="6448425"/>
            <a:ext cx="2224088" cy="338138"/>
          </a:xfrm>
          <a:prstGeom prst="rect">
            <a:avLst/>
          </a:prstGeom>
          <a:noFill/>
          <a:ln w="9525">
            <a:noFill/>
            <a:miter lim="800000"/>
            <a:headEnd/>
            <a:tailEnd/>
          </a:ln>
        </p:spPr>
        <p:txBody>
          <a:bodyPr wrap="none">
            <a:spAutoFit/>
          </a:bodyPr>
          <a:lstStyle/>
          <a:p>
            <a:r>
              <a:rPr lang="en-GB" sz="1600"/>
              <a:t>* Unadjusted analyses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1052513"/>
            <a:ext cx="8229600" cy="1143000"/>
          </a:xfrm>
        </p:spPr>
        <p:txBody>
          <a:bodyPr/>
          <a:lstStyle/>
          <a:p>
            <a:r>
              <a:rPr lang="en-US" sz="2800" b="1" smtClean="0"/>
              <a:t>A United Kingdom-wide survey of physiotherapy practice in the treatment of pelvic organ prolapse.  </a:t>
            </a:r>
            <a:r>
              <a:rPr lang="en-US" sz="1800" b="1" smtClean="0"/>
              <a:t/>
            </a:r>
            <a:br>
              <a:rPr lang="en-US" sz="1800" b="1" smtClean="0"/>
            </a:br>
            <a:r>
              <a:rPr lang="en-US" sz="2000" b="1" smtClean="0"/>
              <a:t>Hagen S, Stark D, Cattermole D. A. Physiotherapy 2004 Mar;90(1):19-26. </a:t>
            </a:r>
            <a:r>
              <a:rPr lang="en-US" sz="1600" b="1" smtClean="0"/>
              <a:t/>
            </a:r>
            <a:br>
              <a:rPr lang="en-US" sz="1600" b="1" smtClean="0"/>
            </a:br>
            <a:r>
              <a:rPr lang="en-US" sz="1400" b="1" smtClean="0">
                <a:solidFill>
                  <a:srgbClr val="000000"/>
                </a:solidFill>
              </a:rPr>
              <a:t/>
            </a:r>
            <a:br>
              <a:rPr lang="en-US" sz="1400" b="1" smtClean="0">
                <a:solidFill>
                  <a:srgbClr val="000000"/>
                </a:solidFill>
              </a:rPr>
            </a:br>
            <a:endParaRPr lang="en-GB" sz="1400" b="1" smtClean="0">
              <a:solidFill>
                <a:srgbClr val="000000"/>
              </a:solidFill>
            </a:endParaRPr>
          </a:p>
        </p:txBody>
      </p:sp>
      <p:sp>
        <p:nvSpPr>
          <p:cNvPr id="30723" name="Rectangle 3"/>
          <p:cNvSpPr>
            <a:spLocks noGrp="1" noChangeArrowheads="1"/>
          </p:cNvSpPr>
          <p:nvPr>
            <p:ph type="body" idx="1"/>
          </p:nvPr>
        </p:nvSpPr>
        <p:spPr>
          <a:xfrm>
            <a:off x="304800" y="2332038"/>
            <a:ext cx="8229600" cy="4525962"/>
          </a:xfrm>
        </p:spPr>
        <p:txBody>
          <a:bodyPr/>
          <a:lstStyle/>
          <a:p>
            <a:pPr>
              <a:lnSpc>
                <a:spcPct val="120000"/>
              </a:lnSpc>
              <a:buFontTx/>
              <a:buNone/>
            </a:pPr>
            <a:r>
              <a:rPr lang="en-GB" sz="3200" baseline="30000" smtClean="0">
                <a:solidFill>
                  <a:srgbClr val="000000"/>
                </a:solidFill>
              </a:rPr>
              <a:t>Questionnaire mailed to 484 physiotherapists</a:t>
            </a:r>
          </a:p>
          <a:p>
            <a:pPr>
              <a:lnSpc>
                <a:spcPct val="120000"/>
              </a:lnSpc>
              <a:buFontTx/>
              <a:buNone/>
            </a:pPr>
            <a:endParaRPr lang="en-GB" sz="2800" baseline="30000" smtClean="0">
              <a:solidFill>
                <a:srgbClr val="000000"/>
              </a:solidFill>
            </a:endParaRPr>
          </a:p>
          <a:p>
            <a:pPr lvl="1">
              <a:lnSpc>
                <a:spcPct val="120000"/>
              </a:lnSpc>
            </a:pPr>
            <a:r>
              <a:rPr lang="en-GB" sz="2800" smtClean="0">
                <a:solidFill>
                  <a:srgbClr val="000000"/>
                </a:solidFill>
              </a:rPr>
              <a:t>72% response</a:t>
            </a:r>
            <a:endParaRPr lang="en-GB" sz="2800" baseline="30000" smtClean="0">
              <a:solidFill>
                <a:srgbClr val="000000"/>
              </a:solidFill>
            </a:endParaRPr>
          </a:p>
          <a:p>
            <a:pPr lvl="1">
              <a:lnSpc>
                <a:spcPct val="120000"/>
              </a:lnSpc>
            </a:pPr>
            <a:r>
              <a:rPr lang="en-GB" sz="2800" smtClean="0">
                <a:solidFill>
                  <a:srgbClr val="000000"/>
                </a:solidFill>
              </a:rPr>
              <a:t>92% treating women with prolapse with all elements of PFMT and lifestyle advice</a:t>
            </a:r>
          </a:p>
          <a:p>
            <a:pPr lvl="1">
              <a:lnSpc>
                <a:spcPct val="120000"/>
              </a:lnSpc>
            </a:pPr>
            <a:r>
              <a:rPr lang="en-GB" sz="2800" smtClean="0">
                <a:solidFill>
                  <a:srgbClr val="000000"/>
                </a:solidFill>
              </a:rPr>
              <a:t>79% reported no access to guidelines</a:t>
            </a:r>
          </a:p>
          <a:p>
            <a:pPr lvl="1">
              <a:lnSpc>
                <a:spcPct val="120000"/>
              </a:lnSpc>
            </a:pPr>
            <a:r>
              <a:rPr lang="en-GB" sz="2800" smtClean="0">
                <a:solidFill>
                  <a:srgbClr val="000000"/>
                </a:solidFill>
              </a:rPr>
              <a:t>&gt;80% interested in being involved in research</a:t>
            </a:r>
          </a:p>
          <a:p>
            <a:endParaRPr lang="en-GB" sz="2400" smtClean="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smtClean="0"/>
              <a:t>Effectiveness conclusions</a:t>
            </a:r>
          </a:p>
        </p:txBody>
      </p:sp>
      <p:sp>
        <p:nvSpPr>
          <p:cNvPr id="46083" name="Content Placeholder 2"/>
          <p:cNvSpPr>
            <a:spLocks noGrp="1"/>
          </p:cNvSpPr>
          <p:nvPr>
            <p:ph idx="1"/>
          </p:nvPr>
        </p:nvSpPr>
        <p:spPr/>
        <p:txBody>
          <a:bodyPr/>
          <a:lstStyle/>
          <a:p>
            <a:r>
              <a:rPr lang="en-US" sz="2800" smtClean="0"/>
              <a:t>Individualised PFMT was effective in reducing women’s prolapse symptoms at 12 months compared to a lifestyle advice leaflet</a:t>
            </a:r>
          </a:p>
          <a:p>
            <a:endParaRPr lang="en-US" sz="2800" smtClean="0"/>
          </a:p>
          <a:p>
            <a:r>
              <a:rPr lang="en-GB" sz="2800" smtClean="0"/>
              <a:t>There was a tendency towards improvement in POP-Q stage in the intervention group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305800" cy="1143000"/>
          </a:xfrm>
        </p:spPr>
        <p:txBody>
          <a:bodyPr/>
          <a:lstStyle/>
          <a:p>
            <a:pPr>
              <a:defRPr/>
            </a:pPr>
            <a:endParaRPr lang="en-GB"/>
          </a:p>
        </p:txBody>
      </p:sp>
      <p:graphicFrame>
        <p:nvGraphicFramePr>
          <p:cNvPr id="3" name="Table 2"/>
          <p:cNvGraphicFramePr>
            <a:graphicFrameLocks noGrp="1"/>
          </p:cNvGraphicFramePr>
          <p:nvPr/>
        </p:nvGraphicFramePr>
        <p:xfrm>
          <a:off x="500063" y="1071563"/>
          <a:ext cx="8358246" cy="5500724"/>
        </p:xfrm>
        <a:graphic>
          <a:graphicData uri="http://schemas.openxmlformats.org/drawingml/2006/table">
            <a:tbl>
              <a:tblPr/>
              <a:tblGrid>
                <a:gridCol w="3095321"/>
                <a:gridCol w="2554740"/>
                <a:gridCol w="2708185"/>
              </a:tblGrid>
              <a:tr h="874773">
                <a:tc>
                  <a:txBody>
                    <a:bodyPr/>
                    <a:lstStyle/>
                    <a:p>
                      <a:pPr>
                        <a:lnSpc>
                          <a:spcPct val="150000"/>
                        </a:lnSpc>
                        <a:spcAft>
                          <a:spcPts val="0"/>
                        </a:spcAft>
                      </a:pPr>
                      <a:r>
                        <a:rPr lang="en-GB" sz="1600" b="1" i="1" dirty="0">
                          <a:latin typeface="Constantia"/>
                          <a:ea typeface="Calibri"/>
                          <a:cs typeface="Shruti"/>
                        </a:rPr>
                        <a:t>Costs of intervention</a:t>
                      </a:r>
                      <a:endParaRPr lang="en-GB"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600" b="1" i="1" dirty="0">
                          <a:latin typeface="Constantia"/>
                          <a:ea typeface="Calibri"/>
                          <a:cs typeface="Shruti"/>
                        </a:rPr>
                        <a:t>Costs of additional treatment</a:t>
                      </a:r>
                      <a:endParaRPr lang="en-GB"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600" b="1" i="1" dirty="0">
                          <a:latin typeface="Constantia"/>
                          <a:ea typeface="Calibri"/>
                          <a:cs typeface="Shruti"/>
                        </a:rPr>
                        <a:t>Savings from additional treatment avoided</a:t>
                      </a:r>
                      <a:endParaRPr lang="en-GB"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2162">
                <a:tc>
                  <a:txBody>
                    <a:bodyPr/>
                    <a:lstStyle/>
                    <a:p>
                      <a:pPr>
                        <a:lnSpc>
                          <a:spcPct val="150000"/>
                        </a:lnSpc>
                        <a:spcAft>
                          <a:spcPts val="0"/>
                        </a:spcAft>
                      </a:pPr>
                      <a:r>
                        <a:rPr lang="en-GB" sz="1600" i="1" dirty="0">
                          <a:latin typeface="Constantia"/>
                          <a:ea typeface="Calibri"/>
                          <a:cs typeface="Shruti"/>
                        </a:rPr>
                        <a:t>5 appointments (4 hours) with Band 6 physiotherapist @ £30.67 per hour = </a:t>
                      </a:r>
                      <a:r>
                        <a:rPr lang="en-GB" sz="1600" b="1" i="1" dirty="0">
                          <a:latin typeface="Constantia"/>
                          <a:ea typeface="Calibri"/>
                          <a:cs typeface="Shruti"/>
                        </a:rPr>
                        <a:t>£122.67</a:t>
                      </a:r>
                      <a:r>
                        <a:rPr lang="en-GB" sz="1600" i="1" dirty="0">
                          <a:latin typeface="Constantia"/>
                          <a:ea typeface="Calibri"/>
                          <a:cs typeface="Shruti"/>
                        </a:rPr>
                        <a:t> per woman</a:t>
                      </a:r>
                      <a:endParaRPr lang="en-GB"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600" i="1" dirty="0">
                          <a:latin typeface="Constantia"/>
                          <a:ea typeface="Calibri"/>
                          <a:cs typeface="Shruti"/>
                        </a:rPr>
                        <a:t>Surgery: 1% require surgery @ </a:t>
                      </a:r>
                      <a:r>
                        <a:rPr lang="en-GB" sz="1600" b="1" i="1" dirty="0">
                          <a:latin typeface="Constantia"/>
                          <a:ea typeface="Calibri"/>
                          <a:cs typeface="Shruti"/>
                        </a:rPr>
                        <a:t>£1044</a:t>
                      </a:r>
                      <a:r>
                        <a:rPr lang="en-GB" sz="1600" i="1" dirty="0">
                          <a:latin typeface="Constantia"/>
                          <a:ea typeface="Calibri"/>
                          <a:cs typeface="Shruti"/>
                        </a:rPr>
                        <a:t> per procedure</a:t>
                      </a:r>
                      <a:endParaRPr lang="en-GB"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600" i="1">
                          <a:latin typeface="Constantia"/>
                          <a:ea typeface="Calibri"/>
                          <a:cs typeface="Shruti"/>
                        </a:rPr>
                        <a:t>Pessary: 5.2% avoid pessary @ </a:t>
                      </a:r>
                      <a:r>
                        <a:rPr lang="en-GB" sz="1600" b="1" i="1">
                          <a:latin typeface="Constantia"/>
                          <a:ea typeface="Calibri"/>
                          <a:cs typeface="Shruti"/>
                        </a:rPr>
                        <a:t>£229.45</a:t>
                      </a:r>
                      <a:r>
                        <a:rPr lang="en-GB" sz="1600" i="1">
                          <a:latin typeface="Constantia"/>
                          <a:ea typeface="Calibri"/>
                          <a:cs typeface="Shruti"/>
                        </a:rPr>
                        <a:t> per pessary (incl. fitting and follow-up)</a:t>
                      </a:r>
                      <a:endParaRPr lang="en-GB"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2162">
                <a:tc>
                  <a:txBody>
                    <a:bodyPr/>
                    <a:lstStyle/>
                    <a:p>
                      <a:pPr>
                        <a:lnSpc>
                          <a:spcPct val="150000"/>
                        </a:lnSpc>
                        <a:spcAft>
                          <a:spcPts val="0"/>
                        </a:spcAft>
                      </a:pPr>
                      <a:r>
                        <a:rPr lang="en-GB" sz="1600" i="1" dirty="0">
                          <a:latin typeface="Constantia"/>
                          <a:ea typeface="Calibri"/>
                          <a:cs typeface="Shruti"/>
                        </a:rPr>
                        <a:t>Overheads @ £16 per appointment for 5 appointments = </a:t>
                      </a:r>
                      <a:r>
                        <a:rPr lang="en-GB" sz="1600" b="1" i="1" dirty="0">
                          <a:latin typeface="Constantia"/>
                          <a:ea typeface="Calibri"/>
                          <a:cs typeface="Shruti"/>
                        </a:rPr>
                        <a:t>£80</a:t>
                      </a:r>
                      <a:r>
                        <a:rPr lang="en-GB" sz="1600" i="1" dirty="0">
                          <a:latin typeface="Constantia"/>
                          <a:ea typeface="Calibri"/>
                          <a:cs typeface="Shruti"/>
                        </a:rPr>
                        <a:t> per woman </a:t>
                      </a:r>
                      <a:endParaRPr lang="en-GB"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GB"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600" i="1">
                          <a:latin typeface="Constantia"/>
                          <a:ea typeface="Calibri"/>
                          <a:cs typeface="Shruti"/>
                        </a:rPr>
                        <a:t>Referral: 24.3% avoid physiotherapy referral @ </a:t>
                      </a:r>
                      <a:r>
                        <a:rPr lang="en-GB" sz="1600" b="1" i="1">
                          <a:latin typeface="Constantia"/>
                          <a:ea typeface="Calibri"/>
                          <a:cs typeface="Shruti"/>
                        </a:rPr>
                        <a:t>£170.24</a:t>
                      </a:r>
                      <a:r>
                        <a:rPr lang="en-GB" sz="1600" i="1">
                          <a:latin typeface="Constantia"/>
                          <a:ea typeface="Calibri"/>
                          <a:cs typeface="Shruti"/>
                        </a:rPr>
                        <a:t> per woman</a:t>
                      </a:r>
                      <a:endParaRPr lang="en-GB"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386">
                <a:tc>
                  <a:txBody>
                    <a:bodyPr/>
                    <a:lstStyle/>
                    <a:p>
                      <a:pPr>
                        <a:lnSpc>
                          <a:spcPct val="150000"/>
                        </a:lnSpc>
                        <a:spcAft>
                          <a:spcPts val="0"/>
                        </a:spcAft>
                      </a:pPr>
                      <a:r>
                        <a:rPr lang="en-GB" sz="1600" i="1" dirty="0">
                          <a:latin typeface="Shruti"/>
                          <a:ea typeface="Calibri"/>
                          <a:cs typeface="Times New Roman"/>
                        </a:rPr>
                        <a:t>↓</a:t>
                      </a:r>
                      <a:endParaRPr lang="en-GB"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600" i="1">
                          <a:latin typeface="Shruti"/>
                          <a:ea typeface="Calibri"/>
                          <a:cs typeface="Times New Roman"/>
                        </a:rPr>
                        <a:t>↓</a:t>
                      </a:r>
                      <a:endParaRPr lang="en-GB"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600" i="1">
                          <a:latin typeface="Shruti"/>
                          <a:ea typeface="Calibri"/>
                          <a:cs typeface="Times New Roman"/>
                        </a:rPr>
                        <a:t>↓</a:t>
                      </a:r>
                      <a:endParaRPr lang="en-GB"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6855">
                <a:tc>
                  <a:txBody>
                    <a:bodyPr/>
                    <a:lstStyle/>
                    <a:p>
                      <a:pPr>
                        <a:lnSpc>
                          <a:spcPct val="150000"/>
                        </a:lnSpc>
                        <a:spcAft>
                          <a:spcPts val="0"/>
                        </a:spcAft>
                      </a:pPr>
                      <a:r>
                        <a:rPr lang="en-GB" sz="1600" i="1" dirty="0">
                          <a:latin typeface="Constantia"/>
                          <a:ea typeface="Calibri"/>
                          <a:cs typeface="Shruti"/>
                        </a:rPr>
                        <a:t>Total cost per woman attending average 4.2 appointments = </a:t>
                      </a:r>
                      <a:r>
                        <a:rPr lang="en-GB" sz="1600" b="1" i="1" dirty="0">
                          <a:latin typeface="Constantia"/>
                          <a:ea typeface="Calibri"/>
                          <a:cs typeface="Shruti"/>
                        </a:rPr>
                        <a:t>£170.24</a:t>
                      </a:r>
                      <a:endParaRPr lang="en-GB"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GB" sz="1800">
                        <a:latin typeface="Times New Roman"/>
                        <a:ea typeface="Times New Roman"/>
                        <a:cs typeface="Times New Roman"/>
                      </a:endParaRPr>
                    </a:p>
                    <a:p>
                      <a:pPr>
                        <a:lnSpc>
                          <a:spcPct val="150000"/>
                        </a:lnSpc>
                        <a:spcAft>
                          <a:spcPts val="0"/>
                        </a:spcAft>
                      </a:pPr>
                      <a:r>
                        <a:rPr lang="en-GB" sz="1600" b="1" i="1">
                          <a:latin typeface="Constantia"/>
                          <a:ea typeface="Calibri"/>
                          <a:cs typeface="Shruti"/>
                        </a:rPr>
                        <a:t>+ £10.44</a:t>
                      </a:r>
                      <a:endParaRPr lang="en-GB"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GB" sz="1800">
                        <a:latin typeface="Times New Roman"/>
                        <a:ea typeface="Times New Roman"/>
                        <a:cs typeface="Times New Roman"/>
                      </a:endParaRPr>
                    </a:p>
                    <a:p>
                      <a:pPr>
                        <a:lnSpc>
                          <a:spcPct val="150000"/>
                        </a:lnSpc>
                        <a:spcAft>
                          <a:spcPts val="0"/>
                        </a:spcAft>
                      </a:pPr>
                      <a:r>
                        <a:rPr lang="en-GB" sz="1600" b="1" i="1">
                          <a:latin typeface="Constantia"/>
                          <a:ea typeface="Calibri"/>
                          <a:cs typeface="Shruti"/>
                        </a:rPr>
                        <a:t>- £11.93 - £41.37</a:t>
                      </a:r>
                      <a:endParaRPr lang="en-GB"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386">
                <a:tc gridSpan="3">
                  <a:txBody>
                    <a:bodyPr/>
                    <a:lstStyle/>
                    <a:p>
                      <a:pPr algn="r">
                        <a:lnSpc>
                          <a:spcPct val="150000"/>
                        </a:lnSpc>
                        <a:spcAft>
                          <a:spcPts val="0"/>
                        </a:spcAft>
                      </a:pPr>
                      <a:r>
                        <a:rPr lang="en-GB" sz="1800" b="1" i="1" dirty="0">
                          <a:latin typeface="Constantia"/>
                          <a:ea typeface="Calibri"/>
                          <a:cs typeface="Shruti"/>
                        </a:rPr>
                        <a:t>Net cost = £127.38</a:t>
                      </a:r>
                      <a:endParaRPr lang="en-GB" sz="20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Cost effectiveness</a:t>
            </a:r>
          </a:p>
        </p:txBody>
      </p:sp>
      <p:sp>
        <p:nvSpPr>
          <p:cNvPr id="20483" name="Content Placeholder 2"/>
          <p:cNvSpPr>
            <a:spLocks noGrp="1"/>
          </p:cNvSpPr>
          <p:nvPr>
            <p:ph idx="1"/>
          </p:nvPr>
        </p:nvSpPr>
        <p:spPr/>
        <p:txBody>
          <a:bodyPr/>
          <a:lstStyle/>
          <a:p>
            <a:pPr eaLnBrk="1" hangingPunct="1"/>
            <a:r>
              <a:rPr lang="en-GB" sz="2400" smtClean="0"/>
              <a:t>Cost net of saving for further treatment received/avoided, was </a:t>
            </a:r>
            <a:r>
              <a:rPr lang="en-GB" sz="2400" smtClean="0">
                <a:solidFill>
                  <a:srgbClr val="FF0000"/>
                </a:solidFill>
              </a:rPr>
              <a:t>£127 per woman </a:t>
            </a:r>
          </a:p>
          <a:p>
            <a:pPr eaLnBrk="1" hangingPunct="1"/>
            <a:endParaRPr lang="en-GB" sz="2400" smtClean="0"/>
          </a:p>
          <a:p>
            <a:pPr eaLnBrk="1" hangingPunct="1"/>
            <a:r>
              <a:rPr lang="en-GB" sz="2400" smtClean="0"/>
              <a:t>This cost is set against an average difference in POP-SS change at 12 months of 2.37, which represents a </a:t>
            </a:r>
            <a:r>
              <a:rPr lang="en-GB" sz="2400" smtClean="0">
                <a:solidFill>
                  <a:srgbClr val="FF0000"/>
                </a:solidFill>
              </a:rPr>
              <a:t>clinically important change in symptoms</a:t>
            </a:r>
            <a:r>
              <a:rPr lang="en-GB" sz="2400" smtClean="0"/>
              <a:t> for women</a:t>
            </a:r>
          </a:p>
          <a:p>
            <a:pPr eaLnBrk="1" hangingPunct="1"/>
            <a:endParaRPr lang="en-GB" sz="2400" smtClean="0"/>
          </a:p>
          <a:p>
            <a:pPr eaLnBrk="1" hangingPunct="1"/>
            <a:r>
              <a:rPr lang="en-GB" sz="2400" smtClean="0"/>
              <a:t>Assuming QoL benefit of 10% for 1 year for the excess of 12% of intervention women who reported prolapse better at 12 months, </a:t>
            </a:r>
            <a:r>
              <a:rPr lang="en-GB" sz="2400" smtClean="0">
                <a:solidFill>
                  <a:srgbClr val="FF0000"/>
                </a:solidFill>
              </a:rPr>
              <a:t>cost per QALY = £10,615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smtClean="0"/>
              <a:t>Cost-effectiveness conclusions</a:t>
            </a:r>
          </a:p>
        </p:txBody>
      </p:sp>
      <p:sp>
        <p:nvSpPr>
          <p:cNvPr id="50179" name="Content Placeholder 2"/>
          <p:cNvSpPr>
            <a:spLocks noGrp="1"/>
          </p:cNvSpPr>
          <p:nvPr>
            <p:ph idx="1"/>
          </p:nvPr>
        </p:nvSpPr>
        <p:spPr/>
        <p:txBody>
          <a:bodyPr/>
          <a:lstStyle/>
          <a:p>
            <a:r>
              <a:rPr lang="en-GB" smtClean="0"/>
              <a:t>The net cost of intervention was low and cost-per QALY is likely to be acceptable to decision makers</a:t>
            </a:r>
          </a:p>
          <a:p>
            <a:endParaRPr lang="en-GB" smtClean="0"/>
          </a:p>
          <a:p>
            <a:r>
              <a:rPr lang="en-GB" smtClean="0"/>
              <a:t>PFMT is likely to be a cost-effective intervention to offer women with prolapse</a:t>
            </a:r>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766763" y="1525588"/>
          <a:ext cx="7948612" cy="5189537"/>
        </p:xfrm>
        <a:graphic>
          <a:graphicData uri="http://schemas.openxmlformats.org/presentationml/2006/ole">
            <p:oleObj spid="_x0000_s32770" name="Acrobat Document" r:id="rId3" imgW="5508000" imgH="7794360" progId="AcroExch.Document.7">
              <p:link updateAutomatic="1"/>
            </p:oleObj>
          </a:graphicData>
        </a:graphic>
      </p:graphicFrame>
      <p:sp>
        <p:nvSpPr>
          <p:cNvPr id="3" name="Rectangle 2"/>
          <p:cNvSpPr txBox="1">
            <a:spLocks noChangeArrowheads="1"/>
          </p:cNvSpPr>
          <p:nvPr/>
        </p:nvSpPr>
        <p:spPr>
          <a:xfrm>
            <a:off x="485775" y="785813"/>
            <a:ext cx="8229600" cy="1143000"/>
          </a:xfrm>
          <a:prstGeom prst="rect">
            <a:avLst/>
          </a:prstGeom>
        </p:spPr>
        <p:txBody>
          <a:bodyPr/>
          <a:lstStyle/>
          <a:p>
            <a:pPr eaLnBrk="0" hangingPunct="0">
              <a:defRPr/>
            </a:pPr>
            <a:r>
              <a:rPr lang="en-GB" sz="5000" dirty="0">
                <a:solidFill>
                  <a:schemeClr val="tx2"/>
                </a:solidFill>
                <a:latin typeface="+mj-lt"/>
                <a:ea typeface="+mj-ea"/>
                <a:cs typeface="+mj-cs"/>
              </a:rPr>
              <a:t>Appointments attended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714375" y="1350963"/>
          <a:ext cx="7500938" cy="5435600"/>
        </p:xfrm>
        <a:graphic>
          <a:graphicData uri="http://schemas.openxmlformats.org/presentationml/2006/ole">
            <p:oleObj spid="_x0000_s33794" name="Acrobat Document" r:id="rId3" imgW="5508000" imgH="7794360" progId="AcroExch.Document.7">
              <p:link updateAutomatic="1"/>
            </p:oleObj>
          </a:graphicData>
        </a:graphic>
      </p:graphicFrame>
      <p:sp>
        <p:nvSpPr>
          <p:cNvPr id="3" name="Rectangle 2"/>
          <p:cNvSpPr txBox="1">
            <a:spLocks noChangeArrowheads="1"/>
          </p:cNvSpPr>
          <p:nvPr/>
        </p:nvSpPr>
        <p:spPr>
          <a:xfrm>
            <a:off x="485775" y="642938"/>
            <a:ext cx="8229600" cy="1143000"/>
          </a:xfrm>
          <a:prstGeom prst="rect">
            <a:avLst/>
          </a:prstGeom>
        </p:spPr>
        <p:txBody>
          <a:bodyPr/>
          <a:lstStyle/>
          <a:p>
            <a:pPr eaLnBrk="0" hangingPunct="0">
              <a:defRPr/>
            </a:pPr>
            <a:r>
              <a:rPr lang="en-GB" sz="5000" dirty="0">
                <a:solidFill>
                  <a:schemeClr val="tx2"/>
                </a:solidFill>
                <a:latin typeface="+mj-lt"/>
                <a:ea typeface="+mj-ea"/>
                <a:cs typeface="+mj-cs"/>
              </a:rPr>
              <a:t>Exercise diaries returned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409700" y="1420813"/>
          <a:ext cx="6376988" cy="5437187"/>
        </p:xfrm>
        <a:graphic>
          <a:graphicData uri="http://schemas.openxmlformats.org/presentationml/2006/ole">
            <p:oleObj spid="_x0000_s34818" name="Acrobat Document" r:id="rId3" imgW="5508000" imgH="7794360" progId="AcroExch.Document.7">
              <p:link updateAutomatic="1"/>
            </p:oleObj>
          </a:graphicData>
        </a:graphic>
      </p:graphicFrame>
      <p:sp>
        <p:nvSpPr>
          <p:cNvPr id="3" name="Rectangle 2"/>
          <p:cNvSpPr txBox="1">
            <a:spLocks noChangeArrowheads="1"/>
          </p:cNvSpPr>
          <p:nvPr/>
        </p:nvSpPr>
        <p:spPr>
          <a:xfrm>
            <a:off x="557213" y="642938"/>
            <a:ext cx="8229600" cy="1143000"/>
          </a:xfrm>
          <a:prstGeom prst="rect">
            <a:avLst/>
          </a:prstGeom>
        </p:spPr>
        <p:txBody>
          <a:bodyPr/>
          <a:lstStyle/>
          <a:p>
            <a:pPr eaLnBrk="0" hangingPunct="0">
              <a:defRPr/>
            </a:pPr>
            <a:r>
              <a:rPr lang="en-GB" sz="5000" dirty="0">
                <a:solidFill>
                  <a:schemeClr val="tx2"/>
                </a:solidFill>
                <a:latin typeface="+mj-lt"/>
                <a:ea typeface="+mj-ea"/>
                <a:cs typeface="+mj-cs"/>
              </a:rPr>
              <a:t>Lifestyle advice followed?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195388" y="1349375"/>
          <a:ext cx="6376987" cy="5437188"/>
        </p:xfrm>
        <a:graphic>
          <a:graphicData uri="http://schemas.openxmlformats.org/presentationml/2006/ole">
            <p:oleObj spid="_x0000_s35842" name="Acrobat Document" r:id="rId3" imgW="5508000" imgH="7794360" progId="AcroExch.Document.7">
              <p:link updateAutomatic="1"/>
            </p:oleObj>
          </a:graphicData>
        </a:graphic>
      </p:graphicFrame>
      <p:sp>
        <p:nvSpPr>
          <p:cNvPr id="3" name="Rectangle 2"/>
          <p:cNvSpPr txBox="1">
            <a:spLocks noChangeArrowheads="1"/>
          </p:cNvSpPr>
          <p:nvPr/>
        </p:nvSpPr>
        <p:spPr>
          <a:xfrm>
            <a:off x="557213" y="585788"/>
            <a:ext cx="8229600" cy="1143000"/>
          </a:xfrm>
          <a:prstGeom prst="rect">
            <a:avLst/>
          </a:prstGeom>
        </p:spPr>
        <p:txBody>
          <a:bodyPr/>
          <a:lstStyle/>
          <a:p>
            <a:pPr eaLnBrk="0" hangingPunct="0">
              <a:defRPr/>
            </a:pPr>
            <a:r>
              <a:rPr lang="en-GB" sz="5000" dirty="0">
                <a:solidFill>
                  <a:schemeClr val="tx2"/>
                </a:solidFill>
                <a:latin typeface="+mj-lt"/>
                <a:ea typeface="+mj-ea"/>
                <a:cs typeface="+mj-cs"/>
              </a:rPr>
              <a:t>PFE advice followed?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624013" y="1428750"/>
          <a:ext cx="6376987" cy="5437188"/>
        </p:xfrm>
        <a:graphic>
          <a:graphicData uri="http://schemas.openxmlformats.org/presentationml/2006/ole">
            <p:oleObj spid="_x0000_s36866" name="Acrobat Document" r:id="rId3" imgW="5508000" imgH="7794360" progId="AcroExch.Document.7">
              <p:link updateAutomatic="1"/>
            </p:oleObj>
          </a:graphicData>
        </a:graphic>
      </p:graphicFrame>
      <p:sp>
        <p:nvSpPr>
          <p:cNvPr id="3" name="Rectangle 2"/>
          <p:cNvSpPr txBox="1">
            <a:spLocks noChangeArrowheads="1"/>
          </p:cNvSpPr>
          <p:nvPr/>
        </p:nvSpPr>
        <p:spPr>
          <a:xfrm>
            <a:off x="485775" y="714375"/>
            <a:ext cx="8229600" cy="1143000"/>
          </a:xfrm>
          <a:prstGeom prst="rect">
            <a:avLst/>
          </a:prstGeom>
        </p:spPr>
        <p:txBody>
          <a:bodyPr/>
          <a:lstStyle/>
          <a:p>
            <a:pPr eaLnBrk="0" hangingPunct="0">
              <a:defRPr/>
            </a:pPr>
            <a:r>
              <a:rPr lang="en-GB" sz="4400" dirty="0">
                <a:solidFill>
                  <a:schemeClr val="tx2"/>
                </a:solidFill>
                <a:latin typeface="+mj-lt"/>
                <a:ea typeface="+mj-ea"/>
                <a:cs typeface="+mj-cs"/>
              </a:rPr>
              <a:t>PFM strength at 1</a:t>
            </a:r>
            <a:r>
              <a:rPr lang="en-GB" sz="4400" baseline="30000" dirty="0">
                <a:solidFill>
                  <a:schemeClr val="tx2"/>
                </a:solidFill>
                <a:latin typeface="+mj-lt"/>
                <a:ea typeface="+mj-ea"/>
                <a:cs typeface="+mj-cs"/>
              </a:rPr>
              <a:t>st</a:t>
            </a:r>
            <a:r>
              <a:rPr lang="en-GB" sz="4400" dirty="0">
                <a:solidFill>
                  <a:schemeClr val="tx2"/>
                </a:solidFill>
                <a:latin typeface="+mj-lt"/>
                <a:ea typeface="+mj-ea"/>
                <a:cs typeface="+mj-cs"/>
              </a:rPr>
              <a:t> appointment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1714500" y="1428750"/>
          <a:ext cx="6892925" cy="5876925"/>
        </p:xfrm>
        <a:graphic>
          <a:graphicData uri="http://schemas.openxmlformats.org/presentationml/2006/ole">
            <p:oleObj spid="_x0000_s37890" name="Acrobat Document" r:id="rId3" imgW="5508000" imgH="7794360" progId="AcroExch.Document.7">
              <p:link updateAutomatic="1"/>
            </p:oleObj>
          </a:graphicData>
        </a:graphic>
      </p:graphicFrame>
      <p:sp>
        <p:nvSpPr>
          <p:cNvPr id="10243" name="Rectangle 2"/>
          <p:cNvSpPr txBox="1">
            <a:spLocks noChangeArrowheads="1"/>
          </p:cNvSpPr>
          <p:nvPr/>
        </p:nvSpPr>
        <p:spPr bwMode="auto">
          <a:xfrm>
            <a:off x="457200" y="704850"/>
            <a:ext cx="8229600" cy="1143000"/>
          </a:xfrm>
          <a:prstGeom prst="rect">
            <a:avLst/>
          </a:prstGeom>
          <a:noFill/>
          <a:ln w="9525">
            <a:noFill/>
            <a:miter lim="800000"/>
            <a:headEnd/>
            <a:tailEnd/>
          </a:ln>
        </p:spPr>
        <p:txBody>
          <a:bodyPr/>
          <a:lstStyle/>
          <a:p>
            <a:pPr eaLnBrk="0" hangingPunct="0"/>
            <a:r>
              <a:rPr lang="en-GB" sz="4000">
                <a:solidFill>
                  <a:schemeClr val="tx2"/>
                </a:solidFill>
              </a:rPr>
              <a:t>PFM endurance at 1</a:t>
            </a:r>
            <a:r>
              <a:rPr lang="en-GB" sz="4000" baseline="30000">
                <a:solidFill>
                  <a:schemeClr val="tx2"/>
                </a:solidFill>
              </a:rPr>
              <a:t>st</a:t>
            </a:r>
            <a:r>
              <a:rPr lang="en-GB" sz="4000">
                <a:solidFill>
                  <a:schemeClr val="tx2"/>
                </a:solidFill>
              </a:rPr>
              <a:t> appointment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2060"/>
                </a:solidFill>
              </a:rPr>
              <a:t>Definition of POP</a:t>
            </a:r>
            <a:endParaRPr lang="en-GB" dirty="0">
              <a:solidFill>
                <a:srgbClr val="002060"/>
              </a:solidFill>
            </a:endParaRPr>
          </a:p>
        </p:txBody>
      </p:sp>
      <p:sp>
        <p:nvSpPr>
          <p:cNvPr id="3" name="Content Placeholder 2"/>
          <p:cNvSpPr>
            <a:spLocks noGrp="1"/>
          </p:cNvSpPr>
          <p:nvPr>
            <p:ph idx="1"/>
          </p:nvPr>
        </p:nvSpPr>
        <p:spPr/>
        <p:txBody>
          <a:bodyPr/>
          <a:lstStyle/>
          <a:p>
            <a:r>
              <a:rPr lang="en-GB" sz="2400" dirty="0" err="1" smtClean="0">
                <a:cs typeface="Arial" pitchFamily="34" charset="0"/>
              </a:rPr>
              <a:t>Urogenital</a:t>
            </a:r>
            <a:r>
              <a:rPr lang="en-GB" sz="2400" dirty="0" smtClean="0">
                <a:cs typeface="Arial" pitchFamily="34" charset="0"/>
              </a:rPr>
              <a:t> </a:t>
            </a:r>
            <a:r>
              <a:rPr lang="en-GB" sz="2400" dirty="0" err="1" smtClean="0">
                <a:cs typeface="Arial" pitchFamily="34" charset="0"/>
              </a:rPr>
              <a:t>prolapse</a:t>
            </a:r>
            <a:r>
              <a:rPr lang="en-GB" sz="2400" dirty="0" smtClean="0">
                <a:cs typeface="Arial" pitchFamily="34" charset="0"/>
              </a:rPr>
              <a:t> is defined as the symptomatic descent of one or more of: the anterior vaginal wall, the posterior vaginal wall, and the apex of the vagina (cervix/uterus) or vault (cuff) after hysterectomy. </a:t>
            </a:r>
            <a:r>
              <a:rPr lang="en-GB" sz="2400" dirty="0" err="1" smtClean="0">
                <a:cs typeface="Arial" pitchFamily="34" charset="0"/>
              </a:rPr>
              <a:t>Urogenital</a:t>
            </a:r>
            <a:r>
              <a:rPr lang="en-GB" sz="2400" dirty="0" smtClean="0">
                <a:cs typeface="Arial" pitchFamily="34" charset="0"/>
              </a:rPr>
              <a:t> </a:t>
            </a:r>
            <a:r>
              <a:rPr lang="en-GB" sz="2400" dirty="0" err="1" smtClean="0">
                <a:cs typeface="Arial" pitchFamily="34" charset="0"/>
              </a:rPr>
              <a:t>prolapse</a:t>
            </a:r>
            <a:r>
              <a:rPr lang="en-GB" sz="2400" dirty="0" smtClean="0">
                <a:cs typeface="Arial" pitchFamily="34" charset="0"/>
              </a:rPr>
              <a:t> is measured using the POP-Q system. (</a:t>
            </a:r>
            <a:r>
              <a:rPr lang="en-GB" sz="2400" dirty="0" err="1" smtClean="0">
                <a:cs typeface="Arial" pitchFamily="34" charset="0"/>
              </a:rPr>
              <a:t>Abrams</a:t>
            </a:r>
            <a:r>
              <a:rPr lang="en-GB" sz="2400" dirty="0" smtClean="0">
                <a:cs typeface="Arial" pitchFamily="34" charset="0"/>
              </a:rPr>
              <a:t> et al 2009)</a:t>
            </a:r>
          </a:p>
          <a:p>
            <a:endParaRPr lang="en-GB" sz="2400" dirty="0" smtClean="0">
              <a:cs typeface="Arial" pitchFamily="34" charset="0"/>
            </a:endParaRPr>
          </a:p>
          <a:p>
            <a:r>
              <a:rPr lang="en-GB" sz="2400" dirty="0" smtClean="0">
                <a:cs typeface="Arial" pitchFamily="34" charset="0"/>
              </a:rPr>
              <a:t>Objective findings of </a:t>
            </a:r>
            <a:r>
              <a:rPr lang="en-GB" sz="2400" dirty="0" err="1" smtClean="0">
                <a:cs typeface="Arial" pitchFamily="34" charset="0"/>
              </a:rPr>
              <a:t>prolapse</a:t>
            </a:r>
            <a:r>
              <a:rPr lang="en-GB" sz="2400" dirty="0" smtClean="0">
                <a:cs typeface="Arial" pitchFamily="34" charset="0"/>
              </a:rPr>
              <a:t> in the absence of relevant </a:t>
            </a:r>
            <a:r>
              <a:rPr lang="en-GB" sz="2400" dirty="0" err="1" smtClean="0">
                <a:cs typeface="Arial" pitchFamily="34" charset="0"/>
              </a:rPr>
              <a:t>prolapse</a:t>
            </a:r>
            <a:r>
              <a:rPr lang="en-GB" sz="2400" dirty="0" smtClean="0">
                <a:cs typeface="Arial" pitchFamily="34" charset="0"/>
              </a:rPr>
              <a:t> symptoms may be termed “anatomic </a:t>
            </a:r>
            <a:r>
              <a:rPr lang="en-GB" sz="2400" dirty="0" err="1" smtClean="0">
                <a:cs typeface="Arial" pitchFamily="34" charset="0"/>
              </a:rPr>
              <a:t>prolapse</a:t>
            </a:r>
            <a:r>
              <a:rPr lang="en-GB" sz="2400" dirty="0" smtClean="0">
                <a:cs typeface="Arial" pitchFamily="34" charset="0"/>
              </a:rPr>
              <a:t>”. (</a:t>
            </a:r>
            <a:r>
              <a:rPr lang="en-GB" sz="2400" dirty="0" err="1" smtClean="0">
                <a:cs typeface="Arial" pitchFamily="34" charset="0"/>
              </a:rPr>
              <a:t>Abrams</a:t>
            </a:r>
            <a:r>
              <a:rPr lang="en-GB" sz="2400" dirty="0" smtClean="0">
                <a:cs typeface="Arial" pitchFamily="34" charset="0"/>
              </a:rPr>
              <a:t> et al 2009)</a:t>
            </a:r>
          </a:p>
          <a:p>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1549400" y="1489075"/>
          <a:ext cx="6380163" cy="5440363"/>
        </p:xfrm>
        <a:graphic>
          <a:graphicData uri="http://schemas.openxmlformats.org/presentationml/2006/ole">
            <p:oleObj spid="_x0000_s38914" name="Acrobat Document" r:id="rId3" imgW="5508000" imgH="7794360" progId="AcroExch.Document.7">
              <p:link updateAutomatic="1"/>
            </p:oleObj>
          </a:graphicData>
        </a:graphic>
      </p:graphicFrame>
      <p:sp>
        <p:nvSpPr>
          <p:cNvPr id="11267" name="Rectangle 2"/>
          <p:cNvSpPr txBox="1">
            <a:spLocks noChangeArrowheads="1"/>
          </p:cNvSpPr>
          <p:nvPr/>
        </p:nvSpPr>
        <p:spPr bwMode="auto">
          <a:xfrm>
            <a:off x="457200" y="704850"/>
            <a:ext cx="8229600" cy="1143000"/>
          </a:xfrm>
          <a:prstGeom prst="rect">
            <a:avLst/>
          </a:prstGeom>
          <a:noFill/>
          <a:ln w="9525">
            <a:noFill/>
            <a:miter lim="800000"/>
            <a:headEnd/>
            <a:tailEnd/>
          </a:ln>
        </p:spPr>
        <p:txBody>
          <a:bodyPr/>
          <a:lstStyle/>
          <a:p>
            <a:pPr eaLnBrk="0" hangingPunct="0"/>
            <a:r>
              <a:rPr lang="en-GB" sz="4000">
                <a:solidFill>
                  <a:schemeClr val="tx2"/>
                </a:solidFill>
              </a:rPr>
              <a:t>PFM repetitions at 1</a:t>
            </a:r>
            <a:r>
              <a:rPr lang="en-GB" sz="4000" baseline="30000">
                <a:solidFill>
                  <a:schemeClr val="tx2"/>
                </a:solidFill>
              </a:rPr>
              <a:t>st</a:t>
            </a:r>
            <a:r>
              <a:rPr lang="en-GB" sz="4000">
                <a:solidFill>
                  <a:schemeClr val="tx2"/>
                </a:solidFill>
              </a:rPr>
              <a:t> appointment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000125" y="1571625"/>
            <a:ext cx="7458075" cy="4972050"/>
          </a:xfrm>
          <a:prstGeom prst="rect">
            <a:avLst/>
          </a:prstGeom>
          <a:noFill/>
          <a:ln w="9525">
            <a:noFill/>
            <a:miter lim="800000"/>
            <a:headEnd/>
            <a:tailEnd/>
          </a:ln>
        </p:spPr>
      </p:pic>
      <p:sp>
        <p:nvSpPr>
          <p:cNvPr id="29699" name="Rectangle 2"/>
          <p:cNvSpPr txBox="1">
            <a:spLocks noChangeArrowheads="1"/>
          </p:cNvSpPr>
          <p:nvPr/>
        </p:nvSpPr>
        <p:spPr bwMode="auto">
          <a:xfrm>
            <a:off x="457200" y="704850"/>
            <a:ext cx="8229600" cy="1143000"/>
          </a:xfrm>
          <a:prstGeom prst="rect">
            <a:avLst/>
          </a:prstGeom>
          <a:noFill/>
          <a:ln w="9525">
            <a:noFill/>
            <a:miter lim="800000"/>
            <a:headEnd/>
            <a:tailEnd/>
          </a:ln>
        </p:spPr>
        <p:txBody>
          <a:bodyPr/>
          <a:lstStyle/>
          <a:p>
            <a:pPr eaLnBrk="0" hangingPunct="0"/>
            <a:r>
              <a:rPr lang="en-GB" sz="4000">
                <a:solidFill>
                  <a:schemeClr val="tx2"/>
                </a:solidFill>
              </a:rPr>
              <a:t>Adherence to length of hold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642938" y="1476375"/>
            <a:ext cx="7643812" cy="5095875"/>
          </a:xfrm>
          <a:prstGeom prst="rect">
            <a:avLst/>
          </a:prstGeom>
          <a:noFill/>
          <a:ln w="9525">
            <a:noFill/>
            <a:miter lim="800000"/>
            <a:headEnd/>
            <a:tailEnd/>
          </a:ln>
        </p:spPr>
      </p:pic>
      <p:sp>
        <p:nvSpPr>
          <p:cNvPr id="30723" name="Rectangle 2"/>
          <p:cNvSpPr txBox="1">
            <a:spLocks noChangeArrowheads="1"/>
          </p:cNvSpPr>
          <p:nvPr/>
        </p:nvSpPr>
        <p:spPr bwMode="auto">
          <a:xfrm>
            <a:off x="457200" y="704850"/>
            <a:ext cx="8229600" cy="1143000"/>
          </a:xfrm>
          <a:prstGeom prst="rect">
            <a:avLst/>
          </a:prstGeom>
          <a:noFill/>
          <a:ln w="9525">
            <a:noFill/>
            <a:miter lim="800000"/>
            <a:headEnd/>
            <a:tailEnd/>
          </a:ln>
        </p:spPr>
        <p:txBody>
          <a:bodyPr/>
          <a:lstStyle/>
          <a:p>
            <a:pPr eaLnBrk="0" hangingPunct="0"/>
            <a:r>
              <a:rPr lang="en-GB" sz="4000">
                <a:solidFill>
                  <a:schemeClr val="tx2"/>
                </a:solidFill>
              </a:rPr>
              <a:t>Adherence to number of repetitions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928688" y="1571625"/>
            <a:ext cx="7458075" cy="4972050"/>
          </a:xfrm>
          <a:prstGeom prst="rect">
            <a:avLst/>
          </a:prstGeom>
          <a:noFill/>
          <a:ln w="9525">
            <a:noFill/>
            <a:miter lim="800000"/>
            <a:headEnd/>
            <a:tailEnd/>
          </a:ln>
        </p:spPr>
      </p:pic>
      <p:sp>
        <p:nvSpPr>
          <p:cNvPr id="31747" name="Rectangle 2"/>
          <p:cNvSpPr txBox="1">
            <a:spLocks noChangeArrowheads="1"/>
          </p:cNvSpPr>
          <p:nvPr/>
        </p:nvSpPr>
        <p:spPr bwMode="auto">
          <a:xfrm>
            <a:off x="457200" y="704850"/>
            <a:ext cx="8229600" cy="1143000"/>
          </a:xfrm>
          <a:prstGeom prst="rect">
            <a:avLst/>
          </a:prstGeom>
          <a:noFill/>
          <a:ln w="9525">
            <a:noFill/>
            <a:miter lim="800000"/>
            <a:headEnd/>
            <a:tailEnd/>
          </a:ln>
        </p:spPr>
        <p:txBody>
          <a:bodyPr/>
          <a:lstStyle/>
          <a:p>
            <a:pPr eaLnBrk="0" hangingPunct="0"/>
            <a:r>
              <a:rPr lang="en-GB" sz="4000">
                <a:solidFill>
                  <a:schemeClr val="tx2"/>
                </a:solidFill>
              </a:rPr>
              <a:t>Adherence to number of sets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1247775" y="911225"/>
          <a:ext cx="6824663" cy="6446838"/>
        </p:xfrm>
        <a:graphic>
          <a:graphicData uri="http://schemas.openxmlformats.org/presentationml/2006/ole">
            <p:oleObj spid="_x0000_s39938" name="Acrobat Document" r:id="rId4" imgW="5665320" imgH="7331400" progId="AcroExch.Document.7">
              <p:link updateAutomatic="1"/>
            </p:oleObj>
          </a:graphicData>
        </a:graphic>
      </p:graphicFrame>
      <p:sp>
        <p:nvSpPr>
          <p:cNvPr id="12291" name="Rectangle 2"/>
          <p:cNvSpPr txBox="1">
            <a:spLocks noChangeArrowheads="1"/>
          </p:cNvSpPr>
          <p:nvPr/>
        </p:nvSpPr>
        <p:spPr bwMode="auto">
          <a:xfrm>
            <a:off x="557213" y="500063"/>
            <a:ext cx="8229600" cy="1143000"/>
          </a:xfrm>
          <a:prstGeom prst="rect">
            <a:avLst/>
          </a:prstGeom>
          <a:noFill/>
          <a:ln w="9525">
            <a:noFill/>
            <a:miter lim="800000"/>
            <a:headEnd/>
            <a:tailEnd/>
          </a:ln>
        </p:spPr>
        <p:txBody>
          <a:bodyPr/>
          <a:lstStyle/>
          <a:p>
            <a:pPr eaLnBrk="0" hangingPunct="0"/>
            <a:r>
              <a:rPr lang="en-GB" sz="4000">
                <a:solidFill>
                  <a:schemeClr val="tx2"/>
                </a:solidFill>
              </a:rPr>
              <a:t>PFM strength change</a:t>
            </a:r>
          </a:p>
        </p:txBody>
      </p:sp>
      <p:sp>
        <p:nvSpPr>
          <p:cNvPr id="12292" name="TextBox 3"/>
          <p:cNvSpPr txBox="1">
            <a:spLocks noChangeArrowheads="1"/>
          </p:cNvSpPr>
          <p:nvPr/>
        </p:nvSpPr>
        <p:spPr bwMode="auto">
          <a:xfrm>
            <a:off x="1500188" y="6488113"/>
            <a:ext cx="6040437" cy="338137"/>
          </a:xfrm>
          <a:prstGeom prst="rect">
            <a:avLst/>
          </a:prstGeom>
          <a:noFill/>
          <a:ln w="9525">
            <a:noFill/>
            <a:miter lim="800000"/>
            <a:headEnd/>
            <a:tailEnd/>
          </a:ln>
        </p:spPr>
        <p:txBody>
          <a:bodyPr wrap="none">
            <a:spAutoFit/>
          </a:bodyPr>
          <a:lstStyle/>
          <a:p>
            <a:r>
              <a:rPr lang="en-GB" sz="1600"/>
              <a:t>median @ 1</a:t>
            </a:r>
            <a:r>
              <a:rPr lang="en-GB" sz="1600" baseline="30000"/>
              <a:t>st</a:t>
            </a:r>
            <a:r>
              <a:rPr lang="en-GB" sz="1600"/>
              <a:t> appointment = 3; median @ 5th appointment = 3.5</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1128713" y="1066800"/>
          <a:ext cx="6376987" cy="5719763"/>
        </p:xfrm>
        <a:graphic>
          <a:graphicData uri="http://schemas.openxmlformats.org/presentationml/2006/ole">
            <p:oleObj spid="_x0000_s40962" name="Acrobat Document" r:id="rId4" imgW="5508000" imgH="7794360" progId="AcroExch.Document.7">
              <p:link updateAutomatic="1"/>
            </p:oleObj>
          </a:graphicData>
        </a:graphic>
      </p:graphicFrame>
      <p:sp>
        <p:nvSpPr>
          <p:cNvPr id="13315" name="Rectangle 2"/>
          <p:cNvSpPr txBox="1">
            <a:spLocks noChangeArrowheads="1"/>
          </p:cNvSpPr>
          <p:nvPr/>
        </p:nvSpPr>
        <p:spPr bwMode="auto">
          <a:xfrm>
            <a:off x="700088" y="571500"/>
            <a:ext cx="8229600" cy="1143000"/>
          </a:xfrm>
          <a:prstGeom prst="rect">
            <a:avLst/>
          </a:prstGeom>
          <a:noFill/>
          <a:ln w="9525">
            <a:noFill/>
            <a:miter lim="800000"/>
            <a:headEnd/>
            <a:tailEnd/>
          </a:ln>
        </p:spPr>
        <p:txBody>
          <a:bodyPr/>
          <a:lstStyle/>
          <a:p>
            <a:pPr eaLnBrk="0" hangingPunct="0"/>
            <a:r>
              <a:rPr lang="en-GB" sz="4000">
                <a:solidFill>
                  <a:schemeClr val="tx2"/>
                </a:solidFill>
              </a:rPr>
              <a:t>PFM endurance change</a:t>
            </a:r>
          </a:p>
        </p:txBody>
      </p:sp>
      <p:sp>
        <p:nvSpPr>
          <p:cNvPr id="13316" name="TextBox 3"/>
          <p:cNvSpPr txBox="1">
            <a:spLocks noChangeArrowheads="1"/>
          </p:cNvSpPr>
          <p:nvPr/>
        </p:nvSpPr>
        <p:spPr bwMode="auto">
          <a:xfrm>
            <a:off x="1500188" y="6357938"/>
            <a:ext cx="6154737" cy="338137"/>
          </a:xfrm>
          <a:prstGeom prst="rect">
            <a:avLst/>
          </a:prstGeom>
          <a:noFill/>
          <a:ln w="9525">
            <a:noFill/>
            <a:miter lim="800000"/>
            <a:headEnd/>
            <a:tailEnd/>
          </a:ln>
        </p:spPr>
        <p:txBody>
          <a:bodyPr wrap="none">
            <a:spAutoFit/>
          </a:bodyPr>
          <a:lstStyle/>
          <a:p>
            <a:r>
              <a:rPr lang="en-GB" sz="1600"/>
              <a:t>median @ 1</a:t>
            </a:r>
            <a:r>
              <a:rPr lang="en-GB" sz="1600" baseline="30000"/>
              <a:t>st</a:t>
            </a:r>
            <a:r>
              <a:rPr lang="en-GB" sz="1600"/>
              <a:t> appointment = 6; median @ 5th appointment = 10</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1128713" y="995363"/>
          <a:ext cx="6376987" cy="5719762"/>
        </p:xfrm>
        <a:graphic>
          <a:graphicData uri="http://schemas.openxmlformats.org/presentationml/2006/ole">
            <p:oleObj spid="_x0000_s41986" name="Acrobat Document" r:id="rId4" imgW="5508000" imgH="7794360" progId="AcroExch.Document.7">
              <p:link updateAutomatic="1"/>
            </p:oleObj>
          </a:graphicData>
        </a:graphic>
      </p:graphicFrame>
      <p:sp>
        <p:nvSpPr>
          <p:cNvPr id="14339" name="Rectangle 2"/>
          <p:cNvSpPr txBox="1">
            <a:spLocks noChangeArrowheads="1"/>
          </p:cNvSpPr>
          <p:nvPr/>
        </p:nvSpPr>
        <p:spPr bwMode="auto">
          <a:xfrm>
            <a:off x="557213" y="571500"/>
            <a:ext cx="8229600" cy="1143000"/>
          </a:xfrm>
          <a:prstGeom prst="rect">
            <a:avLst/>
          </a:prstGeom>
          <a:noFill/>
          <a:ln w="9525">
            <a:noFill/>
            <a:miter lim="800000"/>
            <a:headEnd/>
            <a:tailEnd/>
          </a:ln>
        </p:spPr>
        <p:txBody>
          <a:bodyPr/>
          <a:lstStyle/>
          <a:p>
            <a:pPr eaLnBrk="0" hangingPunct="0"/>
            <a:r>
              <a:rPr lang="en-GB" sz="4000">
                <a:solidFill>
                  <a:schemeClr val="tx2"/>
                </a:solidFill>
              </a:rPr>
              <a:t>PFM repetitions change</a:t>
            </a:r>
          </a:p>
        </p:txBody>
      </p:sp>
      <p:sp>
        <p:nvSpPr>
          <p:cNvPr id="14340" name="TextBox 3"/>
          <p:cNvSpPr txBox="1">
            <a:spLocks noChangeArrowheads="1"/>
          </p:cNvSpPr>
          <p:nvPr/>
        </p:nvSpPr>
        <p:spPr bwMode="auto">
          <a:xfrm>
            <a:off x="1428750" y="6416675"/>
            <a:ext cx="5983288" cy="338138"/>
          </a:xfrm>
          <a:prstGeom prst="rect">
            <a:avLst/>
          </a:prstGeom>
          <a:noFill/>
          <a:ln w="9525">
            <a:noFill/>
            <a:miter lim="800000"/>
            <a:headEnd/>
            <a:tailEnd/>
          </a:ln>
        </p:spPr>
        <p:txBody>
          <a:bodyPr wrap="none">
            <a:spAutoFit/>
          </a:bodyPr>
          <a:lstStyle/>
          <a:p>
            <a:r>
              <a:rPr lang="en-GB" sz="1600"/>
              <a:t>median @ 1</a:t>
            </a:r>
            <a:r>
              <a:rPr lang="en-GB" sz="1600" baseline="30000"/>
              <a:t>st</a:t>
            </a:r>
            <a:r>
              <a:rPr lang="en-GB" sz="1600"/>
              <a:t> appointment = 5; median @ 5th appointment = 10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57213" y="285750"/>
            <a:ext cx="8229600" cy="1143000"/>
          </a:xfrm>
        </p:spPr>
        <p:txBody>
          <a:bodyPr/>
          <a:lstStyle/>
          <a:p>
            <a:r>
              <a:rPr lang="en-GB" smtClean="0"/>
              <a:t>In summary</a:t>
            </a:r>
          </a:p>
        </p:txBody>
      </p:sp>
      <p:sp>
        <p:nvSpPr>
          <p:cNvPr id="32771" name="Content Placeholder 2"/>
          <p:cNvSpPr>
            <a:spLocks noGrp="1"/>
          </p:cNvSpPr>
          <p:nvPr>
            <p:ph idx="1"/>
          </p:nvPr>
        </p:nvSpPr>
        <p:spPr>
          <a:xfrm>
            <a:off x="457200" y="1428750"/>
            <a:ext cx="8229600" cy="4389438"/>
          </a:xfrm>
        </p:spPr>
        <p:txBody>
          <a:bodyPr/>
          <a:lstStyle/>
          <a:p>
            <a:r>
              <a:rPr lang="en-GB" smtClean="0"/>
              <a:t>Adherence was very good overall</a:t>
            </a:r>
          </a:p>
          <a:p>
            <a:r>
              <a:rPr lang="en-GB" smtClean="0"/>
              <a:t>Adherence to process:</a:t>
            </a:r>
          </a:p>
          <a:p>
            <a:pPr lvl="1"/>
            <a:r>
              <a:rPr lang="en-GB" smtClean="0"/>
              <a:t>Attending appointments good, better than returning diaries</a:t>
            </a:r>
          </a:p>
          <a:p>
            <a:r>
              <a:rPr lang="en-GB" smtClean="0"/>
              <a:t>Adherence to advice</a:t>
            </a:r>
          </a:p>
          <a:p>
            <a:pPr lvl="1"/>
            <a:r>
              <a:rPr lang="en-GB" smtClean="0"/>
              <a:t>Lifestyle advice better than PFE advice</a:t>
            </a:r>
          </a:p>
          <a:p>
            <a:r>
              <a:rPr lang="en-GB" smtClean="0"/>
              <a:t>Many women had reasonable PFM function to start with</a:t>
            </a:r>
          </a:p>
          <a:p>
            <a:r>
              <a:rPr lang="en-GB" smtClean="0"/>
              <a:t>Adherence with prescribed length of hold and number of reps better than number of sets</a:t>
            </a:r>
          </a:p>
          <a:p>
            <a:r>
              <a:rPr lang="en-GB" smtClean="0"/>
              <a:t>Intervention group experienced significant improvement in strength, endurance and reps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smtClean="0"/>
              <a:t>Further analysis.....</a:t>
            </a:r>
          </a:p>
        </p:txBody>
      </p:sp>
      <p:sp>
        <p:nvSpPr>
          <p:cNvPr id="3" name="Content Placeholder 2"/>
          <p:cNvSpPr>
            <a:spLocks noGrp="1"/>
          </p:cNvSpPr>
          <p:nvPr>
            <p:ph idx="1"/>
          </p:nvPr>
        </p:nvSpPr>
        <p:spPr/>
        <p:txBody>
          <a:bodyPr>
            <a:normAutofit fontScale="92500" lnSpcReduction="20000"/>
          </a:bodyPr>
          <a:lstStyle/>
          <a:p>
            <a:pPr>
              <a:buFont typeface="Wingdings 2" pitchFamily="18" charset="2"/>
              <a:buNone/>
              <a:defRPr/>
            </a:pPr>
            <a:r>
              <a:rPr lang="en-GB" dirty="0" smtClean="0"/>
              <a:t>How adherence impacts on outcomes e.g.</a:t>
            </a:r>
          </a:p>
          <a:p>
            <a:pPr>
              <a:defRPr/>
            </a:pPr>
            <a:r>
              <a:rPr lang="en-GB" dirty="0" smtClean="0"/>
              <a:t>Link between PFM changes (strength, endurance and repetitions) and POP-SS or POP-Q</a:t>
            </a:r>
          </a:p>
          <a:p>
            <a:pPr>
              <a:buFont typeface="Wingdings 2" pitchFamily="18" charset="2"/>
              <a:buNone/>
              <a:defRPr/>
            </a:pPr>
            <a:r>
              <a:rPr lang="en-GB" dirty="0" smtClean="0"/>
              <a:t>Long term adherence with </a:t>
            </a:r>
            <a:r>
              <a:rPr lang="en-GB" dirty="0" err="1" smtClean="0"/>
              <a:t>PFMExs</a:t>
            </a:r>
            <a:endParaRPr lang="en-GB" dirty="0" smtClean="0"/>
          </a:p>
          <a:p>
            <a:pPr>
              <a:defRPr/>
            </a:pPr>
            <a:r>
              <a:rPr lang="en-GB" dirty="0" smtClean="0"/>
              <a:t>6 and 12 month questionnaire data: Have you done any PFME in the last 4 weeks? If yes – how often? How many? Counterbracing?</a:t>
            </a:r>
          </a:p>
          <a:p>
            <a:pPr marL="0" indent="0">
              <a:buFont typeface="Wingdings 2" pitchFamily="18" charset="2"/>
              <a:buNone/>
              <a:defRPr/>
            </a:pPr>
            <a:r>
              <a:rPr lang="en-GB" dirty="0" smtClean="0"/>
              <a:t>Did completion of optimum number of weeks muscle training result in better PFM changes?</a:t>
            </a:r>
          </a:p>
          <a:p>
            <a:pPr>
              <a:defRPr/>
            </a:pPr>
            <a:r>
              <a:rPr lang="en-GB" dirty="0" smtClean="0"/>
              <a:t>How many women completed 15 weeks minimum from 1</a:t>
            </a:r>
            <a:r>
              <a:rPr lang="en-GB" baseline="30000" dirty="0" smtClean="0"/>
              <a:t>st</a:t>
            </a:r>
            <a:r>
              <a:rPr lang="en-GB" dirty="0" smtClean="0"/>
              <a:t> to final PFM assessment? Did they have better strength changes than those who had less time?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smtClean="0"/>
              <a:t>Overall conclusions</a:t>
            </a:r>
          </a:p>
        </p:txBody>
      </p:sp>
      <p:sp>
        <p:nvSpPr>
          <p:cNvPr id="51203" name="Content Placeholder 2"/>
          <p:cNvSpPr>
            <a:spLocks noGrp="1"/>
          </p:cNvSpPr>
          <p:nvPr>
            <p:ph idx="1"/>
          </p:nvPr>
        </p:nvSpPr>
        <p:spPr/>
        <p:txBody>
          <a:bodyPr/>
          <a:lstStyle/>
          <a:p>
            <a:r>
              <a:rPr lang="en-GB" sz="2400" smtClean="0"/>
              <a:t>Significant difference in symptom (POP-SS) improvement at 6 and 12 months in favour of intervention group</a:t>
            </a:r>
          </a:p>
          <a:p>
            <a:r>
              <a:rPr lang="en-GB" sz="2400" smtClean="0"/>
              <a:t>There was a tendency towards more improvement in POP-Q stage in the intervention group</a:t>
            </a:r>
          </a:p>
          <a:p>
            <a:r>
              <a:rPr lang="en-GB" sz="2400" smtClean="0"/>
              <a:t>Additional benefits to the intervention group at 6 months of fewer urinary and bowel problems</a:t>
            </a:r>
          </a:p>
          <a:p>
            <a:r>
              <a:rPr lang="en-GB" sz="2400" smtClean="0"/>
              <a:t>PFMT is likely to be a cost-effective intervention to offer women with prolapse</a:t>
            </a:r>
          </a:p>
          <a:p>
            <a:r>
              <a:rPr lang="en-GB" sz="2400" b="1" smtClean="0"/>
              <a:t>PFMT is an effective and cost-effective intervention to offer women with prolapse</a:t>
            </a:r>
            <a:endParaRPr lang="en-US" sz="2400" b="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2060"/>
                </a:solidFill>
              </a:rPr>
              <a:t>POP Symptoms</a:t>
            </a:r>
            <a:endParaRPr lang="en-GB" dirty="0">
              <a:solidFill>
                <a:srgbClr val="002060"/>
              </a:solidFill>
            </a:endParaRPr>
          </a:p>
        </p:txBody>
      </p:sp>
      <p:sp>
        <p:nvSpPr>
          <p:cNvPr id="3" name="Content Placeholder 2"/>
          <p:cNvSpPr>
            <a:spLocks noGrp="1"/>
          </p:cNvSpPr>
          <p:nvPr>
            <p:ph idx="1"/>
          </p:nvPr>
        </p:nvSpPr>
        <p:spPr/>
        <p:txBody>
          <a:bodyPr/>
          <a:lstStyle/>
          <a:p>
            <a:pPr indent="0">
              <a:buNone/>
            </a:pPr>
            <a:r>
              <a:rPr lang="en-GB" sz="2400" dirty="0" smtClean="0"/>
              <a:t>Hagen S, </a:t>
            </a:r>
            <a:r>
              <a:rPr lang="en-GB" sz="2400" dirty="0" err="1" smtClean="0"/>
              <a:t>Glazener</a:t>
            </a:r>
            <a:r>
              <a:rPr lang="en-GB" sz="2400" dirty="0" smtClean="0"/>
              <a:t> C,  Sinclair  L, Stark D, </a:t>
            </a:r>
            <a:r>
              <a:rPr lang="en-GB" sz="2400" dirty="0" err="1" smtClean="0"/>
              <a:t>Bugge</a:t>
            </a:r>
            <a:r>
              <a:rPr lang="en-GB" sz="2400" dirty="0" smtClean="0"/>
              <a:t> C. (2009) Psychometric properties of the Pelvic Organ </a:t>
            </a:r>
            <a:r>
              <a:rPr lang="en-GB" sz="2400" dirty="0" err="1" smtClean="0"/>
              <a:t>Prolapse</a:t>
            </a:r>
            <a:r>
              <a:rPr lang="en-GB" sz="2400" dirty="0" smtClean="0"/>
              <a:t> Symptom Score (POP-SS).  British Journal of Obstetrics and Gynaecology</a:t>
            </a:r>
            <a:r>
              <a:rPr lang="en-GB" sz="2400" i="1" dirty="0" smtClean="0"/>
              <a:t> </a:t>
            </a:r>
            <a:r>
              <a:rPr lang="en-GB" sz="2400" dirty="0" smtClean="0"/>
              <a:t> 116:  25-31. </a:t>
            </a:r>
          </a:p>
          <a:p>
            <a:pPr indent="0">
              <a:buNone/>
            </a:pPr>
            <a:endParaRPr lang="en-GB" sz="2400" dirty="0" smtClean="0"/>
          </a:p>
          <a:p>
            <a:r>
              <a:rPr lang="en-GB" sz="2400" dirty="0" smtClean="0"/>
              <a:t>Qualitative study during POPPY feasibility 2003</a:t>
            </a:r>
          </a:p>
          <a:p>
            <a:endParaRPr lang="en-GB" sz="2400" dirty="0" smtClean="0">
              <a:solidFill>
                <a:schemeClr val="accent6"/>
              </a:solidFill>
            </a:endParaRPr>
          </a:p>
          <a:p>
            <a:endParaRPr lang="en-GB" sz="2400" dirty="0" smtClean="0">
              <a:solidFill>
                <a:schemeClr val="accent6"/>
              </a:solidFill>
            </a:endParaRPr>
          </a:p>
          <a:p>
            <a:endParaRPr lang="en-GB" sz="2400" dirty="0" smtClean="0"/>
          </a:p>
          <a:p>
            <a:endParaRPr lang="en-GB" sz="2400" dirty="0" smtClean="0"/>
          </a:p>
          <a:p>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smtClean="0"/>
              <a:t>Planned subgroup analyses</a:t>
            </a:r>
          </a:p>
        </p:txBody>
      </p:sp>
      <p:sp>
        <p:nvSpPr>
          <p:cNvPr id="45059" name="Content Placeholder 2"/>
          <p:cNvSpPr>
            <a:spLocks noGrp="1"/>
          </p:cNvSpPr>
          <p:nvPr>
            <p:ph idx="1"/>
          </p:nvPr>
        </p:nvSpPr>
        <p:spPr/>
        <p:txBody>
          <a:bodyPr/>
          <a:lstStyle/>
          <a:p>
            <a:r>
              <a:rPr lang="en-GB" sz="4000" smtClean="0"/>
              <a:t>Stage of prolapse</a:t>
            </a:r>
          </a:p>
          <a:p>
            <a:r>
              <a:rPr lang="en-GB" sz="4000" smtClean="0"/>
              <a:t>Type of prolapse (anterior, posterior, apical)</a:t>
            </a:r>
          </a:p>
          <a:p>
            <a:r>
              <a:rPr lang="en-GB" sz="4000" smtClean="0"/>
              <a:t>Attitude towards surgery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4"/>
          <p:cNvSpPr>
            <a:spLocks noGrp="1"/>
          </p:cNvSpPr>
          <p:nvPr>
            <p:ph idx="1"/>
          </p:nvPr>
        </p:nvSpPr>
        <p:spPr>
          <a:xfrm>
            <a:off x="457200" y="1935163"/>
            <a:ext cx="8362950" cy="4589462"/>
          </a:xfrm>
        </p:spPr>
        <p:txBody>
          <a:bodyPr/>
          <a:lstStyle/>
          <a:p>
            <a:endParaRPr lang="en-US" smtClean="0"/>
          </a:p>
        </p:txBody>
      </p:sp>
      <p:sp>
        <p:nvSpPr>
          <p:cNvPr id="21507" name="Title 1"/>
          <p:cNvSpPr>
            <a:spLocks noGrp="1"/>
          </p:cNvSpPr>
          <p:nvPr>
            <p:ph type="title"/>
          </p:nvPr>
        </p:nvSpPr>
        <p:spPr>
          <a:xfrm>
            <a:off x="457200" y="333375"/>
            <a:ext cx="8229600" cy="1143000"/>
          </a:xfrm>
        </p:spPr>
        <p:txBody>
          <a:bodyPr/>
          <a:lstStyle/>
          <a:p>
            <a:r>
              <a:rPr lang="en-GB" smtClean="0"/>
              <a:t>Conclusions</a:t>
            </a:r>
          </a:p>
        </p:txBody>
      </p:sp>
      <p:graphicFrame>
        <p:nvGraphicFramePr>
          <p:cNvPr id="4" name="Diagram 3"/>
          <p:cNvGraphicFramePr/>
          <p:nvPr/>
        </p:nvGraphicFramePr>
        <p:xfrm>
          <a:off x="467544" y="1700808"/>
          <a:ext cx="820891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nvGraphicFramePr>
        <p:xfrm>
          <a:off x="2700338" y="549275"/>
          <a:ext cx="1727200" cy="3838575"/>
        </p:xfrm>
        <a:graphic>
          <a:graphicData uri="http://schemas.openxmlformats.org/drawingml/2006/table">
            <a:tbl>
              <a:tblPr/>
              <a:tblGrid>
                <a:gridCol w="1727200"/>
              </a:tblGrid>
              <a:tr h="190500">
                <a:tc>
                  <a:txBody>
                    <a:bodyPr/>
                    <a:lstStyle/>
                    <a:p>
                      <a:pPr algn="l" fontAlgn="b"/>
                      <a:r>
                        <a:rPr lang="en-GB" sz="1200" b="0" i="0" u="none" strike="noStrike" dirty="0" smtClean="0">
                          <a:solidFill>
                            <a:srgbClr val="000000"/>
                          </a:solidFill>
                          <a:latin typeface="+mn-lt"/>
                        </a:rPr>
                        <a:t>Prof Don Wilson</a:t>
                      </a:r>
                    </a:p>
                    <a:p>
                      <a:pPr algn="l" fontAlgn="b"/>
                      <a:r>
                        <a:rPr lang="en-GB" sz="1200" b="0" i="0" u="none" strike="noStrike" dirty="0" smtClean="0">
                          <a:solidFill>
                            <a:srgbClr val="000000"/>
                          </a:solidFill>
                          <a:latin typeface="+mn-lt"/>
                        </a:rPr>
                        <a:t>Dr Helen Paterson</a:t>
                      </a:r>
                      <a:endParaRPr lang="en-GB" sz="1200" b="0" i="0" u="none" strike="noStrike" dirty="0">
                        <a:solidFill>
                          <a:srgbClr val="000000"/>
                        </a:solidFill>
                        <a:latin typeface="+mn-lt"/>
                      </a:endParaRPr>
                    </a:p>
                  </a:txBody>
                  <a:tcPr marL="9525" marR="9525" marT="9525" marB="0" anchor="b">
                    <a:lnL>
                      <a:noFill/>
                    </a:lnL>
                    <a:lnR>
                      <a:noFill/>
                    </a:lnR>
                    <a:lnT>
                      <a:noFill/>
                    </a:lnT>
                    <a:lnB>
                      <a:noFill/>
                    </a:lnB>
                  </a:tcPr>
                </a:tc>
              </a:tr>
              <a:tr h="190500">
                <a:tc>
                  <a:txBody>
                    <a:bodyPr/>
                    <a:lstStyle/>
                    <a:p>
                      <a:pPr algn="l" fontAlgn="b"/>
                      <a:r>
                        <a:rPr lang="en-GB" sz="1200" b="0" i="0" u="none" strike="noStrike">
                          <a:solidFill>
                            <a:srgbClr val="000000"/>
                          </a:solidFill>
                          <a:latin typeface="+mn-lt"/>
                        </a:rPr>
                        <a:t>Dr Tony Smith</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000000"/>
                          </a:solidFill>
                          <a:latin typeface="+mn-lt"/>
                        </a:rPr>
                        <a:t>Dr Christopher Hardwick</a:t>
                      </a:r>
                    </a:p>
                  </a:txBody>
                  <a:tcPr marL="9525" marR="9525" marT="9525" marB="0" anchor="b">
                    <a:lnL>
                      <a:noFill/>
                    </a:lnL>
                    <a:lnR>
                      <a:noFill/>
                    </a:lnR>
                    <a:lnT>
                      <a:noFill/>
                    </a:lnT>
                    <a:lnB>
                      <a:noFill/>
                    </a:lnB>
                  </a:tcPr>
                </a:tc>
              </a:tr>
              <a:tr h="190500">
                <a:tc>
                  <a:txBody>
                    <a:bodyPr/>
                    <a:lstStyle/>
                    <a:p>
                      <a:pPr algn="l" fontAlgn="b"/>
                      <a:r>
                        <a:rPr lang="en-GB" sz="1200" b="0" i="0" u="none" strike="noStrike">
                          <a:solidFill>
                            <a:srgbClr val="000000"/>
                          </a:solidFill>
                          <a:latin typeface="+mn-lt"/>
                        </a:rPr>
                        <a:t>Dr John Tierney</a:t>
                      </a:r>
                    </a:p>
                  </a:txBody>
                  <a:tcPr marL="9525" marR="9525" marT="9525" marB="0" anchor="b">
                    <a:lnL>
                      <a:noFill/>
                    </a:lnL>
                    <a:lnR>
                      <a:noFill/>
                    </a:lnR>
                    <a:lnT>
                      <a:noFill/>
                    </a:lnT>
                    <a:lnB>
                      <a:noFill/>
                    </a:lnB>
                  </a:tcPr>
                </a:tc>
              </a:tr>
              <a:tr h="190500">
                <a:tc>
                  <a:txBody>
                    <a:bodyPr/>
                    <a:lstStyle/>
                    <a:p>
                      <a:pPr algn="l" fontAlgn="b"/>
                      <a:r>
                        <a:rPr lang="en-GB" sz="1200" b="0" i="0" u="none" strike="noStrike">
                          <a:solidFill>
                            <a:srgbClr val="000000"/>
                          </a:solidFill>
                          <a:latin typeface="+mn-lt"/>
                        </a:rPr>
                        <a:t>Dr Nicola Dean</a:t>
                      </a:r>
                    </a:p>
                  </a:txBody>
                  <a:tcPr marL="9525" marR="9525" marT="9525" marB="0" anchor="b">
                    <a:lnL>
                      <a:noFill/>
                    </a:lnL>
                    <a:lnR>
                      <a:noFill/>
                    </a:lnR>
                    <a:lnT>
                      <a:noFill/>
                    </a:lnT>
                    <a:lnB>
                      <a:noFill/>
                    </a:lnB>
                  </a:tcPr>
                </a:tc>
              </a:tr>
              <a:tr h="190500">
                <a:tc>
                  <a:txBody>
                    <a:bodyPr/>
                    <a:lstStyle/>
                    <a:p>
                      <a:pPr algn="l" fontAlgn="b"/>
                      <a:r>
                        <a:rPr lang="en-GB" sz="1200" b="0" i="0" u="none" strike="noStrike">
                          <a:solidFill>
                            <a:srgbClr val="000000"/>
                          </a:solidFill>
                          <a:latin typeface="+mn-lt"/>
                        </a:rPr>
                        <a:t>Dr Adrian Evans</a:t>
                      </a:r>
                    </a:p>
                  </a:txBody>
                  <a:tcPr marL="9525" marR="9525" marT="9525" marB="0" anchor="b">
                    <a:lnL>
                      <a:noFill/>
                    </a:lnL>
                    <a:lnR>
                      <a:noFill/>
                    </a:lnR>
                    <a:lnT>
                      <a:noFill/>
                    </a:lnT>
                    <a:lnB>
                      <a:noFill/>
                    </a:lnB>
                  </a:tcPr>
                </a:tc>
              </a:tr>
              <a:tr h="190500">
                <a:tc>
                  <a:txBody>
                    <a:bodyPr/>
                    <a:lstStyle/>
                    <a:p>
                      <a:pPr algn="l" fontAlgn="b"/>
                      <a:r>
                        <a:rPr lang="en-GB" sz="1200" b="0" i="0" u="none" strike="noStrike">
                          <a:solidFill>
                            <a:srgbClr val="000000"/>
                          </a:solidFill>
                          <a:latin typeface="+mn-lt"/>
                        </a:rPr>
                        <a:t>Dr Ben Adekanmi</a:t>
                      </a:r>
                    </a:p>
                  </a:txBody>
                  <a:tcPr marL="9525" marR="9525" marT="9525" marB="0" anchor="b">
                    <a:lnL>
                      <a:noFill/>
                    </a:lnL>
                    <a:lnR>
                      <a:noFill/>
                    </a:lnR>
                    <a:lnT>
                      <a:noFill/>
                    </a:lnT>
                    <a:lnB>
                      <a:noFill/>
                    </a:lnB>
                  </a:tcPr>
                </a:tc>
              </a:tr>
              <a:tr h="190500">
                <a:tc>
                  <a:txBody>
                    <a:bodyPr/>
                    <a:lstStyle/>
                    <a:p>
                      <a:pPr algn="l" fontAlgn="b"/>
                      <a:r>
                        <a:rPr lang="en-GB" sz="1200" b="0" i="0" u="none" strike="noStrike">
                          <a:solidFill>
                            <a:srgbClr val="000000"/>
                          </a:solidFill>
                          <a:latin typeface="+mn-lt"/>
                        </a:rPr>
                        <a:t>Dr Aethele Khunda</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000000"/>
                          </a:solidFill>
                          <a:latin typeface="+mn-lt"/>
                        </a:rPr>
                        <a:t>Dr Paul Ballard</a:t>
                      </a:r>
                    </a:p>
                  </a:txBody>
                  <a:tcPr marL="9525" marR="9525" marT="9525" marB="0" anchor="b">
                    <a:lnL>
                      <a:noFill/>
                    </a:lnL>
                    <a:lnR>
                      <a:noFill/>
                    </a:lnR>
                    <a:lnT>
                      <a:noFill/>
                    </a:lnT>
                    <a:lnB>
                      <a:noFill/>
                    </a:lnB>
                  </a:tcPr>
                </a:tc>
              </a:tr>
              <a:tr h="190500">
                <a:tc>
                  <a:txBody>
                    <a:bodyPr/>
                    <a:lstStyle/>
                    <a:p>
                      <a:pPr algn="l" fontAlgn="b"/>
                      <a:r>
                        <a:rPr lang="en-GB" sz="1200" b="0" i="0" u="none" strike="noStrike">
                          <a:solidFill>
                            <a:srgbClr val="000000"/>
                          </a:solidFill>
                          <a:latin typeface="+mn-lt"/>
                        </a:rPr>
                        <a:t>Dr Pallavi Latthe</a:t>
                      </a:r>
                    </a:p>
                  </a:txBody>
                  <a:tcPr marL="9525" marR="9525" marT="9525" marB="0" anchor="b">
                    <a:lnL>
                      <a:noFill/>
                    </a:lnL>
                    <a:lnR>
                      <a:noFill/>
                    </a:lnR>
                    <a:lnT>
                      <a:noFill/>
                    </a:lnT>
                    <a:lnB>
                      <a:noFill/>
                    </a:lnB>
                  </a:tcPr>
                </a:tc>
              </a:tr>
              <a:tr h="190500">
                <a:tc>
                  <a:txBody>
                    <a:bodyPr/>
                    <a:lstStyle/>
                    <a:p>
                      <a:pPr algn="l" fontAlgn="b"/>
                      <a:r>
                        <a:rPr lang="en-GB" sz="1200" b="0" i="0" u="none" strike="noStrike">
                          <a:solidFill>
                            <a:srgbClr val="000000"/>
                          </a:solidFill>
                          <a:latin typeface="+mn-lt"/>
                        </a:rPr>
                        <a:t>Dr Phil Toozs-Hobson</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000000"/>
                          </a:solidFill>
                          <a:latin typeface="+mn-lt"/>
                        </a:rPr>
                        <a:t>Dr Lynne </a:t>
                      </a:r>
                      <a:r>
                        <a:rPr lang="en-GB" sz="1200" b="0" i="0" u="none" strike="noStrike" dirty="0" err="1">
                          <a:solidFill>
                            <a:srgbClr val="000000"/>
                          </a:solidFill>
                          <a:latin typeface="+mn-lt"/>
                        </a:rPr>
                        <a:t>Rogerson</a:t>
                      </a:r>
                      <a:endParaRPr lang="en-GB" sz="1200" b="0" i="0" u="none" strike="noStrike" dirty="0">
                        <a:solidFill>
                          <a:srgbClr val="000000"/>
                        </a:solidFill>
                        <a:latin typeface="+mn-lt"/>
                      </a:endParaRPr>
                    </a:p>
                  </a:txBody>
                  <a:tcPr marL="9525" marR="9525" marT="9525" marB="0" anchor="b">
                    <a:lnL>
                      <a:noFill/>
                    </a:lnL>
                    <a:lnR>
                      <a:noFill/>
                    </a:lnR>
                    <a:lnT>
                      <a:noFill/>
                    </a:lnT>
                    <a:lnB>
                      <a:noFill/>
                    </a:lnB>
                  </a:tcPr>
                </a:tc>
              </a:tr>
              <a:tr h="190500">
                <a:tc>
                  <a:txBody>
                    <a:bodyPr/>
                    <a:lstStyle/>
                    <a:p>
                      <a:pPr algn="l" fontAlgn="b"/>
                      <a:r>
                        <a:rPr lang="en-GB" sz="1200" b="0" i="0" u="none" strike="noStrike">
                          <a:solidFill>
                            <a:srgbClr val="000000"/>
                          </a:solidFill>
                          <a:latin typeface="+mn-lt"/>
                        </a:rPr>
                        <a:t>Dr Christine Landon</a:t>
                      </a:r>
                    </a:p>
                  </a:txBody>
                  <a:tcPr marL="9525" marR="9525" marT="9525" marB="0" anchor="b">
                    <a:lnL>
                      <a:noFill/>
                    </a:lnL>
                    <a:lnR>
                      <a:noFill/>
                    </a:lnR>
                    <a:lnT>
                      <a:noFill/>
                    </a:lnT>
                    <a:lnB>
                      <a:noFill/>
                    </a:lnB>
                  </a:tcPr>
                </a:tc>
              </a:tr>
              <a:tr h="190500">
                <a:tc>
                  <a:txBody>
                    <a:bodyPr/>
                    <a:lstStyle/>
                    <a:p>
                      <a:pPr algn="l" fontAlgn="b"/>
                      <a:r>
                        <a:rPr lang="en-GB" sz="1200" b="0" i="0" u="none" strike="noStrike">
                          <a:solidFill>
                            <a:srgbClr val="000000"/>
                          </a:solidFill>
                          <a:latin typeface="+mn-lt"/>
                        </a:rPr>
                        <a:t>Dr Carmel Ramage</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000000"/>
                          </a:solidFill>
                          <a:latin typeface="+mn-lt"/>
                        </a:rPr>
                        <a:t>Mr Paul Moran</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000000"/>
                          </a:solidFill>
                          <a:latin typeface="+mn-lt"/>
                        </a:rPr>
                        <a:t>Dr Tim </a:t>
                      </a:r>
                      <a:r>
                        <a:rPr lang="en-GB" sz="1200" b="0" i="0" u="none" strike="noStrike" dirty="0" err="1">
                          <a:solidFill>
                            <a:srgbClr val="000000"/>
                          </a:solidFill>
                          <a:latin typeface="+mn-lt"/>
                        </a:rPr>
                        <a:t>Sayer</a:t>
                      </a:r>
                      <a:endParaRPr lang="en-GB" sz="1200" b="0" i="0" u="none" strike="noStrike" dirty="0">
                        <a:solidFill>
                          <a:srgbClr val="000000"/>
                        </a:solidFill>
                        <a:latin typeface="+mn-lt"/>
                      </a:endParaRPr>
                    </a:p>
                  </a:txBody>
                  <a:tcPr marL="9525" marR="9525" marT="9525" marB="0" anchor="b">
                    <a:lnL>
                      <a:noFill/>
                    </a:lnL>
                    <a:lnR>
                      <a:noFill/>
                    </a:lnR>
                    <a:lnT>
                      <a:noFill/>
                    </a:lnT>
                    <a:lnB>
                      <a:noFill/>
                    </a:lnB>
                  </a:tcPr>
                </a:tc>
              </a:tr>
              <a:tr h="190500">
                <a:tc>
                  <a:txBody>
                    <a:bodyPr/>
                    <a:lstStyle/>
                    <a:p>
                      <a:pPr algn="l" fontAlgn="b"/>
                      <a:r>
                        <a:rPr lang="en-GB" sz="1200" b="0" i="0" u="none" strike="noStrike">
                          <a:solidFill>
                            <a:srgbClr val="000000"/>
                          </a:solidFill>
                          <a:latin typeface="+mn-lt"/>
                        </a:rPr>
                        <a:t>Dr Kate Moore</a:t>
                      </a:r>
                    </a:p>
                  </a:txBody>
                  <a:tcPr marL="9525" marR="9525" marT="9525" marB="0" anchor="b">
                    <a:lnL>
                      <a:noFill/>
                    </a:lnL>
                    <a:lnR>
                      <a:noFill/>
                    </a:lnR>
                    <a:lnT>
                      <a:noFill/>
                    </a:lnT>
                    <a:lnB>
                      <a:noFill/>
                    </a:lnB>
                  </a:tcPr>
                </a:tc>
              </a:tr>
              <a:tr h="190500">
                <a:tc>
                  <a:txBody>
                    <a:bodyPr/>
                    <a:lstStyle/>
                    <a:p>
                      <a:pPr algn="l" fontAlgn="b"/>
                      <a:r>
                        <a:rPr lang="en-GB" sz="1200" b="0" i="0" u="none" strike="noStrike">
                          <a:solidFill>
                            <a:srgbClr val="000000"/>
                          </a:solidFill>
                          <a:latin typeface="+mn-lt"/>
                        </a:rPr>
                        <a:t>Dr Emmanuel Karantanis</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000000"/>
                          </a:solidFill>
                          <a:latin typeface="+mn-lt"/>
                        </a:rPr>
                        <a:t>Dr Mark Slack</a:t>
                      </a:r>
                    </a:p>
                  </a:txBody>
                  <a:tcPr marL="9525" marR="9525" marT="9525" marB="0" anchor="b">
                    <a:lnL>
                      <a:noFill/>
                    </a:lnL>
                    <a:lnR>
                      <a:noFill/>
                    </a:lnR>
                    <a:lnT>
                      <a:noFill/>
                    </a:lnT>
                    <a:lnB>
                      <a:noFill/>
                    </a:lnB>
                  </a:tcPr>
                </a:tc>
              </a:tr>
            </a:tbl>
          </a:graphicData>
        </a:graphic>
      </p:graphicFrame>
      <p:graphicFrame>
        <p:nvGraphicFramePr>
          <p:cNvPr id="18" name="Table 17"/>
          <p:cNvGraphicFramePr>
            <a:graphicFrameLocks noGrp="1"/>
          </p:cNvGraphicFramePr>
          <p:nvPr/>
        </p:nvGraphicFramePr>
        <p:xfrm>
          <a:off x="611188" y="765175"/>
          <a:ext cx="2149404" cy="5499937"/>
        </p:xfrm>
        <a:graphic>
          <a:graphicData uri="http://schemas.openxmlformats.org/drawingml/2006/table">
            <a:tbl>
              <a:tblPr/>
              <a:tblGrid>
                <a:gridCol w="2149404"/>
              </a:tblGrid>
              <a:tr h="135467">
                <a:tc>
                  <a:txBody>
                    <a:bodyPr/>
                    <a:lstStyle/>
                    <a:p>
                      <a:pPr algn="l" fontAlgn="b"/>
                      <a:r>
                        <a:rPr lang="en-GB" sz="1200" b="0" i="0" u="none" strike="noStrike" dirty="0">
                          <a:solidFill>
                            <a:srgbClr val="000000"/>
                          </a:solidFill>
                          <a:latin typeface="+mn-lt"/>
                        </a:rPr>
                        <a:t>Dr Chris Bain</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Mohamed Abdel-Fattah</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Kevin Cooper</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Robin Ashe</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Marie Casement</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Mohamed Abdel-All</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Brian </a:t>
                      </a:r>
                      <a:r>
                        <a:rPr lang="en-GB" sz="1200" b="0" i="0" u="none" strike="noStrike" dirty="0" err="1">
                          <a:solidFill>
                            <a:srgbClr val="000000"/>
                          </a:solidFill>
                          <a:latin typeface="+mn-lt"/>
                        </a:rPr>
                        <a:t>Magowan</a:t>
                      </a:r>
                      <a:endParaRPr lang="en-GB" sz="1200" b="0" i="0" u="none" strike="noStrike" dirty="0">
                        <a:solidFill>
                          <a:srgbClr val="00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a:t>
                      </a:r>
                      <a:r>
                        <a:rPr lang="en-GB" sz="1200" b="0" i="0" u="none" strike="noStrike" dirty="0" err="1">
                          <a:solidFill>
                            <a:srgbClr val="000000"/>
                          </a:solidFill>
                          <a:latin typeface="+mn-lt"/>
                        </a:rPr>
                        <a:t>Roddy</a:t>
                      </a:r>
                      <a:r>
                        <a:rPr lang="en-GB" sz="1200" b="0" i="0" u="none" strike="noStrike" dirty="0">
                          <a:solidFill>
                            <a:srgbClr val="000000"/>
                          </a:solidFill>
                          <a:latin typeface="+mn-lt"/>
                        </a:rPr>
                        <a:t> Campbell</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a:t>
                      </a:r>
                      <a:r>
                        <a:rPr lang="en-GB" sz="1200" b="0" i="0" u="none" strike="noStrike" dirty="0" err="1">
                          <a:solidFill>
                            <a:srgbClr val="000000"/>
                          </a:solidFill>
                          <a:latin typeface="+mn-lt"/>
                        </a:rPr>
                        <a:t>Queenie</a:t>
                      </a:r>
                      <a:r>
                        <a:rPr lang="en-GB" sz="1200" b="0" i="0" u="none" strike="noStrike" dirty="0">
                          <a:solidFill>
                            <a:srgbClr val="000000"/>
                          </a:solidFill>
                          <a:latin typeface="+mn-lt"/>
                        </a:rPr>
                        <a:t> </a:t>
                      </a:r>
                      <a:r>
                        <a:rPr lang="en-GB" sz="1200" b="0" i="0" u="none" strike="noStrike" dirty="0" err="1">
                          <a:solidFill>
                            <a:srgbClr val="000000"/>
                          </a:solidFill>
                          <a:latin typeface="+mn-lt"/>
                        </a:rPr>
                        <a:t>Menezes</a:t>
                      </a:r>
                      <a:endParaRPr lang="en-GB" sz="1200" b="0" i="0" u="none" strike="noStrike" dirty="0">
                        <a:solidFill>
                          <a:srgbClr val="00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David Rae</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Kate Patrick</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a:t>
                      </a:r>
                      <a:r>
                        <a:rPr lang="en-GB" sz="1200" b="0" i="0" u="none" strike="noStrike" dirty="0" err="1">
                          <a:solidFill>
                            <a:srgbClr val="000000"/>
                          </a:solidFill>
                          <a:latin typeface="+mn-lt"/>
                        </a:rPr>
                        <a:t>Klara</a:t>
                      </a:r>
                      <a:r>
                        <a:rPr lang="en-GB" sz="1200" b="0" i="0" u="none" strike="noStrike" dirty="0">
                          <a:solidFill>
                            <a:srgbClr val="000000"/>
                          </a:solidFill>
                          <a:latin typeface="+mn-lt"/>
                        </a:rPr>
                        <a:t> </a:t>
                      </a:r>
                      <a:r>
                        <a:rPr lang="en-GB" sz="1200" b="0" i="0" u="none" strike="noStrike" dirty="0" err="1">
                          <a:solidFill>
                            <a:srgbClr val="000000"/>
                          </a:solidFill>
                          <a:latin typeface="+mn-lt"/>
                        </a:rPr>
                        <a:t>Ekevall</a:t>
                      </a:r>
                      <a:endParaRPr lang="en-GB" sz="1200" b="0" i="0" u="none" strike="noStrike" dirty="0">
                        <a:solidFill>
                          <a:srgbClr val="00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a:t>
                      </a:r>
                      <a:r>
                        <a:rPr lang="en-GB" sz="1200" b="0" i="0" u="none" strike="noStrike" dirty="0" err="1">
                          <a:solidFill>
                            <a:srgbClr val="000000"/>
                          </a:solidFill>
                          <a:latin typeface="+mn-lt"/>
                        </a:rPr>
                        <a:t>Laxmi</a:t>
                      </a:r>
                      <a:r>
                        <a:rPr lang="en-GB" sz="1200" b="0" i="0" u="none" strike="noStrike" dirty="0">
                          <a:solidFill>
                            <a:srgbClr val="000000"/>
                          </a:solidFill>
                          <a:latin typeface="+mn-lt"/>
                        </a:rPr>
                        <a:t> </a:t>
                      </a:r>
                      <a:r>
                        <a:rPr lang="en-GB" sz="1200" b="0" i="0" u="none" strike="noStrike" dirty="0" err="1">
                          <a:solidFill>
                            <a:srgbClr val="000000"/>
                          </a:solidFill>
                          <a:latin typeface="+mn-lt"/>
                        </a:rPr>
                        <a:t>Prabhu</a:t>
                      </a:r>
                      <a:endParaRPr lang="en-GB" sz="1200" b="0" i="0" u="none" strike="noStrike" dirty="0">
                        <a:solidFill>
                          <a:srgbClr val="00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Hilary </a:t>
                      </a:r>
                      <a:r>
                        <a:rPr lang="en-GB" sz="1200" b="0" i="0" u="none" strike="noStrike" dirty="0" err="1">
                          <a:solidFill>
                            <a:srgbClr val="000000"/>
                          </a:solidFill>
                          <a:latin typeface="+mn-lt"/>
                        </a:rPr>
                        <a:t>MacPherson</a:t>
                      </a:r>
                      <a:endParaRPr lang="en-GB" sz="1200" b="0" i="0" u="none" strike="noStrike" dirty="0">
                        <a:solidFill>
                          <a:srgbClr val="00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Ian Ramsay</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Carolyn McKinley</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Chu Lim</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Mahesh Perera</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Mary Rodger</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Miriam </a:t>
                      </a:r>
                      <a:r>
                        <a:rPr lang="en-GB" sz="1200" b="0" i="0" u="none" strike="noStrike" dirty="0" err="1">
                          <a:solidFill>
                            <a:srgbClr val="000000"/>
                          </a:solidFill>
                          <a:latin typeface="+mn-lt"/>
                        </a:rPr>
                        <a:t>Deeney</a:t>
                      </a:r>
                      <a:endParaRPr lang="en-GB" sz="1200" b="0" i="0" u="none" strike="noStrike" dirty="0">
                        <a:solidFill>
                          <a:srgbClr val="00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Vanessa Kay</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Julie Christie</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Lucia Dolan</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Stewart Pringle</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Robert Hawthorn</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Hassan Ali</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000000"/>
                          </a:solidFill>
                          <a:latin typeface="+mn-lt"/>
                        </a:rPr>
                        <a:t>Dr Paul </a:t>
                      </a:r>
                      <a:r>
                        <a:rPr lang="en-GB" sz="1200" b="0" i="0" u="none" strike="noStrike" dirty="0" err="1">
                          <a:solidFill>
                            <a:srgbClr val="000000"/>
                          </a:solidFill>
                          <a:latin typeface="+mn-lt"/>
                        </a:rPr>
                        <a:t>Dewart</a:t>
                      </a:r>
                      <a:endParaRPr lang="en-GB" sz="1200" b="0" i="0" u="none" strike="noStrike" dirty="0">
                        <a:solidFill>
                          <a:srgbClr val="000000"/>
                        </a:solidFill>
                        <a:latin typeface="+mn-lt"/>
                      </a:endParaRPr>
                    </a:p>
                  </a:txBody>
                  <a:tcPr marL="6773" marR="6773" marT="6773" marB="0" anchor="b">
                    <a:lnL>
                      <a:noFill/>
                    </a:lnL>
                    <a:lnR>
                      <a:noFill/>
                    </a:lnR>
                    <a:lnT>
                      <a:noFill/>
                    </a:lnT>
                    <a:lnB>
                      <a:noFill/>
                    </a:lnB>
                  </a:tcPr>
                </a:tc>
              </a:tr>
              <a:tr h="135467">
                <a:tc>
                  <a:txBody>
                    <a:bodyPr/>
                    <a:lstStyle/>
                    <a:p>
                      <a:pPr algn="l" fontAlgn="t"/>
                      <a:r>
                        <a:rPr lang="en-GB" sz="1200" b="0" i="0" u="none" strike="noStrike" dirty="0">
                          <a:solidFill>
                            <a:srgbClr val="000000"/>
                          </a:solidFill>
                          <a:latin typeface="+mn-lt"/>
                        </a:rPr>
                        <a:t>Dr Simon Nicholson</a:t>
                      </a:r>
                    </a:p>
                  </a:txBody>
                  <a:tcPr marL="6773" marR="6773" marT="6773" marB="0">
                    <a:lnL>
                      <a:noFill/>
                    </a:lnL>
                    <a:lnR>
                      <a:noFill/>
                    </a:lnR>
                    <a:lnT>
                      <a:noFill/>
                    </a:lnT>
                    <a:lnB>
                      <a:noFill/>
                    </a:lnB>
                  </a:tcPr>
                </a:tc>
              </a:tr>
              <a:tr h="135467">
                <a:tc>
                  <a:txBody>
                    <a:bodyPr/>
                    <a:lstStyle/>
                    <a:p>
                      <a:pPr algn="l" fontAlgn="t"/>
                      <a:r>
                        <a:rPr lang="en-GB" sz="1200" b="0" i="0" u="none" strike="noStrike" dirty="0">
                          <a:solidFill>
                            <a:srgbClr val="000000"/>
                          </a:solidFill>
                          <a:latin typeface="+mn-lt"/>
                        </a:rPr>
                        <a:t>Dr Sanjay </a:t>
                      </a:r>
                      <a:r>
                        <a:rPr lang="en-GB" sz="1200" b="0" i="0" u="none" strike="noStrike" dirty="0" err="1">
                          <a:solidFill>
                            <a:srgbClr val="000000"/>
                          </a:solidFill>
                          <a:latin typeface="+mn-lt"/>
                        </a:rPr>
                        <a:t>Kallat</a:t>
                      </a:r>
                      <a:endParaRPr lang="en-GB" sz="1200" b="0" i="0" u="none" strike="noStrike" dirty="0">
                        <a:solidFill>
                          <a:srgbClr val="000000"/>
                        </a:solidFill>
                        <a:latin typeface="+mn-lt"/>
                      </a:endParaRPr>
                    </a:p>
                  </a:txBody>
                  <a:tcPr marL="6773" marR="6773" marT="6773" marB="0">
                    <a:lnL>
                      <a:noFill/>
                    </a:lnL>
                    <a:lnR>
                      <a:noFill/>
                    </a:lnR>
                    <a:lnT>
                      <a:noFill/>
                    </a:lnT>
                    <a:lnB>
                      <a:noFill/>
                    </a:lnB>
                  </a:tcPr>
                </a:tc>
              </a:tr>
            </a:tbl>
          </a:graphicData>
        </a:graphic>
      </p:graphicFrame>
      <p:graphicFrame>
        <p:nvGraphicFramePr>
          <p:cNvPr id="19" name="Table 18"/>
          <p:cNvGraphicFramePr>
            <a:graphicFrameLocks noGrp="1"/>
          </p:cNvGraphicFramePr>
          <p:nvPr/>
        </p:nvGraphicFramePr>
        <p:xfrm>
          <a:off x="4870450" y="260350"/>
          <a:ext cx="2149404" cy="4158820"/>
        </p:xfrm>
        <a:graphic>
          <a:graphicData uri="http://schemas.openxmlformats.org/drawingml/2006/table">
            <a:tbl>
              <a:tblPr/>
              <a:tblGrid>
                <a:gridCol w="2149404"/>
              </a:tblGrid>
              <a:tr h="135467">
                <a:tc>
                  <a:txBody>
                    <a:bodyPr/>
                    <a:lstStyle/>
                    <a:p>
                      <a:pPr algn="l" fontAlgn="b"/>
                      <a:endParaRPr lang="en-GB" sz="1200" b="0" i="0" u="none" strike="noStrike" dirty="0">
                        <a:solidFill>
                          <a:srgbClr val="00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err="1" smtClean="0">
                          <a:solidFill>
                            <a:srgbClr val="FF0000"/>
                          </a:solidFill>
                          <a:latin typeface="+mn-lt"/>
                        </a:rPr>
                        <a:t>Kirsty</a:t>
                      </a:r>
                      <a:r>
                        <a:rPr lang="en-GB" sz="1200" b="0" i="0" u="none" strike="noStrike" dirty="0" smtClean="0">
                          <a:solidFill>
                            <a:srgbClr val="FF0000"/>
                          </a:solidFill>
                          <a:latin typeface="+mn-lt"/>
                        </a:rPr>
                        <a:t> Simpson</a:t>
                      </a:r>
                      <a:endParaRPr lang="en-GB" sz="1200" b="0" i="0" u="none" strike="noStrike" dirty="0">
                        <a:solidFill>
                          <a:srgbClr val="FF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Ann Gilchrist</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Janice Falconer</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Isobel McNeil</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Christine Adamson</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Linda Haworth</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Morag Bradley</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Lynne Henderson</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Irene </a:t>
                      </a:r>
                      <a:r>
                        <a:rPr lang="en-GB" sz="1200" b="0" i="0" u="none" strike="noStrike" dirty="0" err="1">
                          <a:solidFill>
                            <a:srgbClr val="FF0000"/>
                          </a:solidFill>
                          <a:latin typeface="+mn-lt"/>
                        </a:rPr>
                        <a:t>Pullar</a:t>
                      </a:r>
                      <a:endParaRPr lang="en-GB" sz="1200" b="0" i="0" u="none" strike="noStrike" dirty="0">
                        <a:solidFill>
                          <a:srgbClr val="FF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Carolyn </a:t>
                      </a:r>
                      <a:r>
                        <a:rPr lang="en-GB" sz="1200" b="0" i="0" u="none" strike="noStrike" dirty="0" smtClean="0">
                          <a:solidFill>
                            <a:srgbClr val="FF0000"/>
                          </a:solidFill>
                          <a:latin typeface="+mn-lt"/>
                        </a:rPr>
                        <a:t>Davie</a:t>
                      </a:r>
                    </a:p>
                    <a:p>
                      <a:pPr algn="l" fontAlgn="b"/>
                      <a:r>
                        <a:rPr lang="en-GB" sz="1200" b="0" i="0" u="none" strike="noStrike" dirty="0" err="1" smtClean="0">
                          <a:solidFill>
                            <a:srgbClr val="FF0000"/>
                          </a:solidFill>
                          <a:latin typeface="+mn-lt"/>
                        </a:rPr>
                        <a:t>Lyndsey</a:t>
                      </a:r>
                      <a:r>
                        <a:rPr lang="en-GB" sz="1200" b="0" i="0" u="none" strike="noStrike" baseline="0" dirty="0" smtClean="0">
                          <a:solidFill>
                            <a:srgbClr val="FF0000"/>
                          </a:solidFill>
                          <a:latin typeface="+mn-lt"/>
                        </a:rPr>
                        <a:t> Graham</a:t>
                      </a:r>
                      <a:endParaRPr lang="en-GB" sz="1200" b="0" i="0" u="none" strike="noStrike" dirty="0">
                        <a:solidFill>
                          <a:srgbClr val="FF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Helen Arnold</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Seonaid Bradford</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Karen McCulloch</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Lucy </a:t>
                      </a:r>
                      <a:r>
                        <a:rPr lang="en-GB" sz="1200" b="0" i="0" u="none" strike="noStrike" dirty="0" err="1">
                          <a:solidFill>
                            <a:srgbClr val="FF0000"/>
                          </a:solidFill>
                          <a:latin typeface="+mn-lt"/>
                        </a:rPr>
                        <a:t>Pyart</a:t>
                      </a:r>
                      <a:endParaRPr lang="en-GB" sz="1200" b="0" i="0" u="none" strike="noStrike" dirty="0">
                        <a:solidFill>
                          <a:srgbClr val="FF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Sheila Hedley</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Kate </a:t>
                      </a:r>
                      <a:r>
                        <a:rPr lang="en-GB" sz="1200" b="0" i="0" u="none" strike="noStrike" dirty="0" err="1">
                          <a:solidFill>
                            <a:srgbClr val="FF0000"/>
                          </a:solidFill>
                          <a:latin typeface="+mn-lt"/>
                        </a:rPr>
                        <a:t>Leishman</a:t>
                      </a:r>
                      <a:endParaRPr lang="en-GB" sz="1200" b="0" i="0" u="none" strike="noStrike" dirty="0">
                        <a:solidFill>
                          <a:srgbClr val="FF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Michelle Horridge</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Lynn </a:t>
                      </a:r>
                      <a:r>
                        <a:rPr lang="en-GB" sz="1200" b="0" i="0" u="none" strike="noStrike" dirty="0" err="1" smtClean="0">
                          <a:solidFill>
                            <a:srgbClr val="FF0000"/>
                          </a:solidFill>
                          <a:latin typeface="+mn-lt"/>
                        </a:rPr>
                        <a:t>Moffat</a:t>
                      </a:r>
                      <a:endParaRPr lang="en-GB" sz="1200" b="0" i="0" u="none" strike="noStrike" dirty="0" smtClean="0">
                        <a:solidFill>
                          <a:srgbClr val="FF0000"/>
                        </a:solidFill>
                        <a:latin typeface="+mn-lt"/>
                      </a:endParaRPr>
                    </a:p>
                    <a:p>
                      <a:pPr algn="l" fontAlgn="b"/>
                      <a:r>
                        <a:rPr lang="en-GB" sz="1200" b="0" i="0" u="none" strike="noStrike" dirty="0" smtClean="0">
                          <a:solidFill>
                            <a:srgbClr val="FF0000"/>
                          </a:solidFill>
                          <a:latin typeface="+mn-lt"/>
                        </a:rPr>
                        <a:t>Kate Lough</a:t>
                      </a:r>
                      <a:endParaRPr lang="en-GB" sz="1200" b="0" i="0" u="none" strike="noStrike" dirty="0">
                        <a:solidFill>
                          <a:srgbClr val="FF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Julie Lang</a:t>
                      </a:r>
                    </a:p>
                  </a:txBody>
                  <a:tcPr marL="6773" marR="6773" marT="6773" marB="0" anchor="b">
                    <a:lnL>
                      <a:noFill/>
                    </a:lnL>
                    <a:lnR>
                      <a:noFill/>
                    </a:lnR>
                    <a:lnT>
                      <a:noFill/>
                    </a:lnT>
                    <a:lnB>
                      <a:noFill/>
                    </a:lnB>
                  </a:tcPr>
                </a:tc>
              </a:tr>
            </a:tbl>
          </a:graphicData>
        </a:graphic>
      </p:graphicFrame>
      <p:graphicFrame>
        <p:nvGraphicFramePr>
          <p:cNvPr id="20" name="Table 19"/>
          <p:cNvGraphicFramePr>
            <a:graphicFrameLocks noGrp="1"/>
          </p:cNvGraphicFramePr>
          <p:nvPr/>
        </p:nvGraphicFramePr>
        <p:xfrm>
          <a:off x="6875463" y="260350"/>
          <a:ext cx="3024336" cy="1924050"/>
        </p:xfrm>
        <a:graphic>
          <a:graphicData uri="http://schemas.openxmlformats.org/drawingml/2006/table">
            <a:tbl>
              <a:tblPr/>
              <a:tblGrid>
                <a:gridCol w="3024336"/>
              </a:tblGrid>
              <a:tr h="190500">
                <a:tc>
                  <a:txBody>
                    <a:bodyPr/>
                    <a:lstStyle/>
                    <a:p>
                      <a:pPr algn="l" fontAlgn="b"/>
                      <a:endParaRPr lang="en-GB" sz="1200" b="0" i="0" u="none" strike="noStrike" dirty="0">
                        <a:solidFill>
                          <a:srgbClr val="FF0000"/>
                        </a:solidFill>
                        <a:latin typeface="+mn-lt"/>
                      </a:endParaRPr>
                    </a:p>
                  </a:txBody>
                  <a:tcPr marL="9525" marR="9525" marT="9525" marB="0" anchor="b">
                    <a:lnL>
                      <a:noFill/>
                    </a:lnL>
                    <a:lnR>
                      <a:noFill/>
                    </a:lnR>
                    <a:lnT>
                      <a:noFill/>
                    </a:lnT>
                    <a:lnB>
                      <a:noFill/>
                    </a:lnB>
                  </a:tcPr>
                </a:tc>
              </a:tr>
              <a:tr h="190500">
                <a:tc>
                  <a:txBody>
                    <a:bodyPr/>
                    <a:lstStyle/>
                    <a:p>
                      <a:pPr algn="l" fontAlgn="b"/>
                      <a:r>
                        <a:rPr lang="en-GB" sz="1200" b="0" i="0" u="none" strike="noStrike" dirty="0" smtClean="0">
                          <a:solidFill>
                            <a:srgbClr val="FF0000"/>
                          </a:solidFill>
                          <a:latin typeface="+mn-lt"/>
                        </a:rPr>
                        <a:t>Dianne Naylor</a:t>
                      </a:r>
                      <a:endParaRPr lang="en-GB" sz="1200" b="0" i="0" u="none" strike="noStrike" dirty="0">
                        <a:solidFill>
                          <a:srgbClr val="FF0000"/>
                        </a:solidFill>
                        <a:latin typeface="+mn-lt"/>
                      </a:endParaRPr>
                    </a:p>
                  </a:txBody>
                  <a:tcPr marL="9525" marR="9525" marT="9525" marB="0" anchor="b">
                    <a:lnL>
                      <a:noFill/>
                    </a:lnL>
                    <a:lnR>
                      <a:noFill/>
                    </a:lnR>
                    <a:lnT>
                      <a:noFill/>
                    </a:lnT>
                    <a:lnB>
                      <a:noFill/>
                    </a:lnB>
                  </a:tcPr>
                </a:tc>
              </a:tr>
              <a:tr h="190500">
                <a:tc>
                  <a:txBody>
                    <a:bodyPr/>
                    <a:lstStyle/>
                    <a:p>
                      <a:pPr algn="l" fontAlgn="b"/>
                      <a:r>
                        <a:rPr lang="en-GB" sz="1200" b="0" i="0" u="none" strike="noStrike" dirty="0" smtClean="0">
                          <a:solidFill>
                            <a:srgbClr val="FF0000"/>
                          </a:solidFill>
                          <a:latin typeface="+mn-lt"/>
                        </a:rPr>
                        <a:t>Pauline </a:t>
                      </a:r>
                      <a:r>
                        <a:rPr lang="en-GB" sz="1200" b="0" i="0" u="none" strike="noStrike" dirty="0" err="1" smtClean="0">
                          <a:solidFill>
                            <a:srgbClr val="FF0000"/>
                          </a:solidFill>
                          <a:latin typeface="+mn-lt"/>
                        </a:rPr>
                        <a:t>Bibby</a:t>
                      </a:r>
                      <a:endParaRPr lang="en-GB" sz="1200" b="0" i="0" u="none" strike="noStrike" dirty="0">
                        <a:solidFill>
                          <a:srgbClr val="FF0000"/>
                        </a:solidFill>
                        <a:latin typeface="+mn-lt"/>
                      </a:endParaRP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Sally  Stevens</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Gill </a:t>
                      </a:r>
                      <a:r>
                        <a:rPr lang="en-GB" sz="1200" b="0" i="0" u="none" strike="noStrike" dirty="0" smtClean="0">
                          <a:solidFill>
                            <a:srgbClr val="FF0000"/>
                          </a:solidFill>
                          <a:latin typeface="+mn-lt"/>
                        </a:rPr>
                        <a:t>Brook</a:t>
                      </a:r>
                      <a:endParaRPr lang="en-GB" sz="1200" b="0" i="0" u="none" strike="noStrike" dirty="0">
                        <a:solidFill>
                          <a:srgbClr val="FF0000"/>
                        </a:solidFill>
                        <a:latin typeface="+mn-lt"/>
                      </a:endParaRP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Nina Bridges</a:t>
                      </a:r>
                    </a:p>
                  </a:txBody>
                  <a:tcPr marL="9525" marR="9525" marT="9525" marB="0" anchor="b">
                    <a:lnL>
                      <a:noFill/>
                    </a:lnL>
                    <a:lnR>
                      <a:noFill/>
                    </a:lnR>
                    <a:lnT>
                      <a:noFill/>
                    </a:lnT>
                    <a:lnB>
                      <a:noFill/>
                    </a:lnB>
                  </a:tcPr>
                </a:tc>
              </a:tr>
              <a:tr h="190500">
                <a:tc>
                  <a:txBody>
                    <a:bodyPr/>
                    <a:lstStyle/>
                    <a:p>
                      <a:pPr algn="l" fontAlgn="b"/>
                      <a:r>
                        <a:rPr lang="en-GB" sz="1200" b="0" i="0" u="none" strike="noStrike" dirty="0" err="1">
                          <a:solidFill>
                            <a:srgbClr val="FF0000"/>
                          </a:solidFill>
                          <a:latin typeface="+mn-lt"/>
                        </a:rPr>
                        <a:t>Ros</a:t>
                      </a:r>
                      <a:r>
                        <a:rPr lang="en-GB" sz="1200" b="0" i="0" u="none" strike="noStrike" dirty="0">
                          <a:solidFill>
                            <a:srgbClr val="FF0000"/>
                          </a:solidFill>
                          <a:latin typeface="+mn-lt"/>
                        </a:rPr>
                        <a:t> Davies</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Wendy Hayes</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Gail Hyland</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Penny Nixon</a:t>
                      </a:r>
                    </a:p>
                  </a:txBody>
                  <a:tcPr marL="9525" marR="9525" marT="9525" marB="0" anchor="b">
                    <a:lnL>
                      <a:noFill/>
                    </a:lnL>
                    <a:lnR>
                      <a:noFill/>
                    </a:lnR>
                    <a:lnT>
                      <a:noFill/>
                    </a:lnT>
                    <a:lnB>
                      <a:noFill/>
                    </a:lnB>
                  </a:tcPr>
                </a:tc>
              </a:tr>
            </a:tbl>
          </a:graphicData>
        </a:graphic>
      </p:graphicFrame>
      <p:sp>
        <p:nvSpPr>
          <p:cNvPr id="21" name="TextBox 20"/>
          <p:cNvSpPr txBox="1"/>
          <p:nvPr/>
        </p:nvSpPr>
        <p:spPr>
          <a:xfrm>
            <a:off x="2484438" y="4365625"/>
            <a:ext cx="2087562" cy="338138"/>
          </a:xfrm>
          <a:prstGeom prst="rect">
            <a:avLst/>
          </a:prstGeom>
          <a:noFill/>
        </p:spPr>
        <p:txBody>
          <a:bodyPr>
            <a:spAutoFit/>
          </a:bodyPr>
          <a:lstStyle/>
          <a:p>
            <a:pPr>
              <a:defRPr/>
            </a:pPr>
            <a:r>
              <a:rPr lang="en-GB" sz="1600" b="1" dirty="0">
                <a:latin typeface="+mn-lt"/>
                <a:cs typeface="Arial" pitchFamily="34" charset="0"/>
              </a:rPr>
              <a:t>   </a:t>
            </a:r>
            <a:r>
              <a:rPr lang="en-GB" sz="1600" b="1" u="sng" dirty="0">
                <a:solidFill>
                  <a:srgbClr val="FF0000"/>
                </a:solidFill>
                <a:latin typeface="+mn-lt"/>
                <a:cs typeface="Arial" pitchFamily="34" charset="0"/>
              </a:rPr>
              <a:t>Physiotherapists</a:t>
            </a:r>
          </a:p>
        </p:txBody>
      </p:sp>
      <p:sp>
        <p:nvSpPr>
          <p:cNvPr id="22" name="TextBox 21"/>
          <p:cNvSpPr txBox="1"/>
          <p:nvPr/>
        </p:nvSpPr>
        <p:spPr>
          <a:xfrm>
            <a:off x="395288" y="404813"/>
            <a:ext cx="2016125" cy="338137"/>
          </a:xfrm>
          <a:prstGeom prst="rect">
            <a:avLst/>
          </a:prstGeom>
          <a:noFill/>
        </p:spPr>
        <p:txBody>
          <a:bodyPr>
            <a:spAutoFit/>
          </a:bodyPr>
          <a:lstStyle/>
          <a:p>
            <a:pPr>
              <a:defRPr/>
            </a:pPr>
            <a:r>
              <a:rPr lang="en-GB" sz="1600" b="1" dirty="0">
                <a:latin typeface="+mn-lt"/>
                <a:cs typeface="Arial" pitchFamily="34" charset="0"/>
              </a:rPr>
              <a:t>   </a:t>
            </a:r>
            <a:r>
              <a:rPr lang="en-GB" sz="1600" b="1" u="sng" dirty="0">
                <a:latin typeface="+mn-lt"/>
                <a:cs typeface="Arial" pitchFamily="34" charset="0"/>
              </a:rPr>
              <a:t>Gynaecologists</a:t>
            </a:r>
          </a:p>
        </p:txBody>
      </p:sp>
      <p:graphicFrame>
        <p:nvGraphicFramePr>
          <p:cNvPr id="23" name="Table 22"/>
          <p:cNvGraphicFramePr>
            <a:graphicFrameLocks noGrp="1"/>
          </p:cNvGraphicFramePr>
          <p:nvPr/>
        </p:nvGraphicFramePr>
        <p:xfrm>
          <a:off x="2700338" y="4652963"/>
          <a:ext cx="2160240" cy="1327571"/>
        </p:xfrm>
        <a:graphic>
          <a:graphicData uri="http://schemas.openxmlformats.org/drawingml/2006/table">
            <a:tbl>
              <a:tblPr/>
              <a:tblGrid>
                <a:gridCol w="2160240"/>
              </a:tblGrid>
              <a:tr h="135467">
                <a:tc>
                  <a:txBody>
                    <a:bodyPr/>
                    <a:lstStyle/>
                    <a:p>
                      <a:pPr algn="l" fontAlgn="b"/>
                      <a:r>
                        <a:rPr lang="en-GB" sz="1200" b="0" i="0" u="none" strike="noStrike" dirty="0">
                          <a:solidFill>
                            <a:srgbClr val="FF0000"/>
                          </a:solidFill>
                          <a:latin typeface="+mn-lt"/>
                        </a:rPr>
                        <a:t>Jennifer Corbett</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Sandra Whyte</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Alison </a:t>
                      </a:r>
                      <a:r>
                        <a:rPr lang="en-GB" sz="1200" b="0" i="0" u="none" strike="noStrike" dirty="0" err="1">
                          <a:solidFill>
                            <a:srgbClr val="FF0000"/>
                          </a:solidFill>
                          <a:latin typeface="+mn-lt"/>
                        </a:rPr>
                        <a:t>Aitchson</a:t>
                      </a:r>
                      <a:endParaRPr lang="en-GB" sz="1200" b="0" i="0" u="none" strike="noStrike" dirty="0">
                        <a:solidFill>
                          <a:srgbClr val="FF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Elizabeth Crothers</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Barbara Pilling</a:t>
                      </a: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Doreen McClurg</a:t>
                      </a:r>
                    </a:p>
                  </a:txBody>
                  <a:tcPr marL="6773" marR="6773" marT="6773" marB="0" anchor="b">
                    <a:lnL>
                      <a:noFill/>
                    </a:lnL>
                    <a:lnR>
                      <a:noFill/>
                    </a:lnR>
                    <a:lnT>
                      <a:noFill/>
                    </a:lnT>
                    <a:lnB>
                      <a:noFill/>
                    </a:lnB>
                  </a:tcPr>
                </a:tc>
              </a:tr>
              <a:tr h="135467">
                <a:tc>
                  <a:txBody>
                    <a:bodyPr/>
                    <a:lstStyle/>
                    <a:p>
                      <a:pPr algn="l" fontAlgn="b"/>
                      <a:endParaRPr lang="en-GB" sz="1200" b="0" i="0" u="none" strike="noStrike" dirty="0">
                        <a:solidFill>
                          <a:srgbClr val="FF0000"/>
                        </a:solidFill>
                        <a:latin typeface="+mn-lt"/>
                      </a:endParaRPr>
                    </a:p>
                  </a:txBody>
                  <a:tcPr marL="6773" marR="6773" marT="6773" marB="0" anchor="b">
                    <a:lnL>
                      <a:noFill/>
                    </a:lnL>
                    <a:lnR>
                      <a:noFill/>
                    </a:lnR>
                    <a:lnT>
                      <a:noFill/>
                    </a:lnT>
                    <a:lnB>
                      <a:noFill/>
                    </a:lnB>
                  </a:tcPr>
                </a:tc>
              </a:tr>
            </a:tbl>
          </a:graphicData>
        </a:graphic>
      </p:graphicFrame>
      <p:sp>
        <p:nvSpPr>
          <p:cNvPr id="24" name="Rectangle 23"/>
          <p:cNvSpPr/>
          <p:nvPr/>
        </p:nvSpPr>
        <p:spPr>
          <a:xfrm>
            <a:off x="2555875" y="5732463"/>
            <a:ext cx="1162050" cy="277812"/>
          </a:xfrm>
          <a:prstGeom prst="rect">
            <a:avLst/>
          </a:prstGeom>
        </p:spPr>
        <p:txBody>
          <a:bodyPr wrap="none">
            <a:spAutoFit/>
          </a:bodyPr>
          <a:lstStyle/>
          <a:p>
            <a:pPr fontAlgn="b">
              <a:defRPr/>
            </a:pPr>
            <a:r>
              <a:rPr lang="en-GB" sz="1200" dirty="0">
                <a:solidFill>
                  <a:srgbClr val="FF0000"/>
                </a:solidFill>
                <a:latin typeface="+mn-lt"/>
                <a:cs typeface="Arial" pitchFamily="34" charset="0"/>
              </a:rPr>
              <a:t>  Fiona Grant   </a:t>
            </a:r>
          </a:p>
        </p:txBody>
      </p:sp>
      <p:graphicFrame>
        <p:nvGraphicFramePr>
          <p:cNvPr id="25" name="Table 24"/>
          <p:cNvGraphicFramePr>
            <a:graphicFrameLocks noGrp="1"/>
          </p:cNvGraphicFramePr>
          <p:nvPr/>
        </p:nvGraphicFramePr>
        <p:xfrm>
          <a:off x="4859338" y="4429125"/>
          <a:ext cx="3024336" cy="1731645"/>
        </p:xfrm>
        <a:graphic>
          <a:graphicData uri="http://schemas.openxmlformats.org/drawingml/2006/table">
            <a:tbl>
              <a:tblPr/>
              <a:tblGrid>
                <a:gridCol w="3024336"/>
              </a:tblGrid>
              <a:tr h="190500">
                <a:tc>
                  <a:txBody>
                    <a:bodyPr/>
                    <a:lstStyle/>
                    <a:p>
                      <a:pPr algn="l" fontAlgn="b"/>
                      <a:r>
                        <a:rPr lang="en-GB" sz="1200" b="0" i="0" u="none" strike="noStrike" dirty="0">
                          <a:solidFill>
                            <a:srgbClr val="FF0000"/>
                          </a:solidFill>
                          <a:latin typeface="+mn-lt"/>
                        </a:rPr>
                        <a:t>Faith </a:t>
                      </a:r>
                      <a:r>
                        <a:rPr lang="en-GB" sz="1200" b="0" i="0" u="none" strike="noStrike" dirty="0" err="1">
                          <a:solidFill>
                            <a:srgbClr val="FF0000"/>
                          </a:solidFill>
                          <a:latin typeface="+mn-lt"/>
                        </a:rPr>
                        <a:t>Jakeman</a:t>
                      </a:r>
                      <a:endParaRPr lang="en-GB" sz="1200" b="0" i="0" u="none" strike="noStrike" dirty="0">
                        <a:solidFill>
                          <a:srgbClr val="FF0000"/>
                        </a:solidFill>
                        <a:latin typeface="+mn-lt"/>
                      </a:endParaRP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Carolyn </a:t>
                      </a:r>
                      <a:r>
                        <a:rPr lang="en-GB" sz="1200" b="0" i="0" u="none" strike="noStrike" dirty="0" err="1">
                          <a:solidFill>
                            <a:srgbClr val="FF0000"/>
                          </a:solidFill>
                          <a:latin typeface="+mn-lt"/>
                        </a:rPr>
                        <a:t>Hosker</a:t>
                      </a:r>
                      <a:endParaRPr lang="en-GB" sz="1200" b="0" i="0" u="none" strike="noStrike" dirty="0">
                        <a:solidFill>
                          <a:srgbClr val="FF0000"/>
                        </a:solidFill>
                        <a:latin typeface="+mn-lt"/>
                      </a:endParaRP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Helen Bentley</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Christine Adams</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Angela </a:t>
                      </a:r>
                      <a:r>
                        <a:rPr lang="en-GB" sz="1200" b="0" i="0" u="none" strike="noStrike" dirty="0" err="1">
                          <a:solidFill>
                            <a:srgbClr val="FF0000"/>
                          </a:solidFill>
                          <a:latin typeface="+mn-lt"/>
                        </a:rPr>
                        <a:t>Wilkin</a:t>
                      </a:r>
                      <a:endParaRPr lang="en-GB" sz="1200" b="0" i="0" u="none" strike="noStrike" dirty="0">
                        <a:solidFill>
                          <a:srgbClr val="FF0000"/>
                        </a:solidFill>
                        <a:latin typeface="+mn-lt"/>
                      </a:endParaRP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Maria </a:t>
                      </a:r>
                      <a:r>
                        <a:rPr lang="en-GB" sz="1200" b="0" i="0" u="none" strike="noStrike" dirty="0" err="1">
                          <a:solidFill>
                            <a:srgbClr val="FF0000"/>
                          </a:solidFill>
                          <a:latin typeface="+mn-lt"/>
                        </a:rPr>
                        <a:t>Ineson</a:t>
                      </a:r>
                      <a:endParaRPr lang="en-GB" sz="1200" b="0" i="0" u="none" strike="noStrike" dirty="0">
                        <a:solidFill>
                          <a:srgbClr val="FF0000"/>
                        </a:solidFill>
                        <a:latin typeface="+mn-lt"/>
                      </a:endParaRP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Ann Johnson</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Karen Anderson</a:t>
                      </a:r>
                    </a:p>
                  </a:txBody>
                  <a:tcPr marL="9525" marR="9525" marT="9525" marB="0" anchor="b">
                    <a:lnL>
                      <a:noFill/>
                    </a:lnL>
                    <a:lnR>
                      <a:noFill/>
                    </a:lnR>
                    <a:lnT>
                      <a:noFill/>
                    </a:lnT>
                    <a:lnB>
                      <a:noFill/>
                    </a:lnB>
                  </a:tcPr>
                </a:tc>
              </a:tr>
              <a:tr h="190500">
                <a:tc>
                  <a:txBody>
                    <a:bodyPr/>
                    <a:lstStyle/>
                    <a:p>
                      <a:pPr algn="l" fontAlgn="b"/>
                      <a:endParaRPr lang="en-GB" sz="1200" b="0" i="0" u="none" strike="noStrike" dirty="0">
                        <a:solidFill>
                          <a:srgbClr val="FF0000"/>
                        </a:solidFill>
                        <a:latin typeface="+mn-lt"/>
                      </a:endParaRPr>
                    </a:p>
                  </a:txBody>
                  <a:tcPr marL="9525" marR="9525" marT="9525" marB="0" anchor="b">
                    <a:lnL>
                      <a:noFill/>
                    </a:lnL>
                    <a:lnR>
                      <a:noFill/>
                    </a:lnR>
                    <a:lnT>
                      <a:noFill/>
                    </a:lnT>
                    <a:lnB>
                      <a:noFill/>
                    </a:lnB>
                  </a:tcPr>
                </a:tc>
              </a:tr>
            </a:tbl>
          </a:graphicData>
        </a:graphic>
      </p:graphicFrame>
      <p:sp>
        <p:nvSpPr>
          <p:cNvPr id="27" name="TextBox 26"/>
          <p:cNvSpPr txBox="1"/>
          <p:nvPr/>
        </p:nvSpPr>
        <p:spPr>
          <a:xfrm>
            <a:off x="6804025" y="2154238"/>
            <a:ext cx="1439863" cy="338137"/>
          </a:xfrm>
          <a:prstGeom prst="rect">
            <a:avLst/>
          </a:prstGeom>
          <a:noFill/>
        </p:spPr>
        <p:txBody>
          <a:bodyPr>
            <a:spAutoFit/>
          </a:bodyPr>
          <a:lstStyle/>
          <a:p>
            <a:pPr>
              <a:defRPr/>
            </a:pPr>
            <a:r>
              <a:rPr lang="en-GB" sz="1600" b="1" u="sng" dirty="0">
                <a:solidFill>
                  <a:schemeClr val="accent1">
                    <a:lumMod val="75000"/>
                  </a:schemeClr>
                </a:solidFill>
                <a:latin typeface="+mn-lt"/>
                <a:cs typeface="Arial" pitchFamily="34" charset="0"/>
              </a:rPr>
              <a:t>Screeners</a:t>
            </a:r>
          </a:p>
        </p:txBody>
      </p:sp>
      <p:sp>
        <p:nvSpPr>
          <p:cNvPr id="29" name="Rectangle 28"/>
          <p:cNvSpPr/>
          <p:nvPr/>
        </p:nvSpPr>
        <p:spPr>
          <a:xfrm>
            <a:off x="539750" y="6224588"/>
            <a:ext cx="1098550" cy="276225"/>
          </a:xfrm>
          <a:prstGeom prst="rect">
            <a:avLst/>
          </a:prstGeom>
        </p:spPr>
        <p:txBody>
          <a:bodyPr wrap="none">
            <a:spAutoFit/>
          </a:bodyPr>
          <a:lstStyle/>
          <a:p>
            <a:pPr fontAlgn="b">
              <a:defRPr/>
            </a:pPr>
            <a:r>
              <a:rPr lang="en-GB" sz="1200" dirty="0">
                <a:solidFill>
                  <a:srgbClr val="000000"/>
                </a:solidFill>
                <a:latin typeface="+mn-lt"/>
                <a:cs typeface="Arial" pitchFamily="34" charset="0"/>
              </a:rPr>
              <a:t>Dr Fiona Reid</a:t>
            </a:r>
          </a:p>
        </p:txBody>
      </p:sp>
      <p:graphicFrame>
        <p:nvGraphicFramePr>
          <p:cNvPr id="30" name="Table 29"/>
          <p:cNvGraphicFramePr>
            <a:graphicFrameLocks noGrp="1"/>
          </p:cNvGraphicFramePr>
          <p:nvPr/>
        </p:nvGraphicFramePr>
        <p:xfrm>
          <a:off x="2700338" y="5949950"/>
          <a:ext cx="2149404" cy="379306"/>
        </p:xfrm>
        <a:graphic>
          <a:graphicData uri="http://schemas.openxmlformats.org/drawingml/2006/table">
            <a:tbl>
              <a:tblPr/>
              <a:tblGrid>
                <a:gridCol w="2149404"/>
              </a:tblGrid>
              <a:tr h="135467">
                <a:tc>
                  <a:txBody>
                    <a:bodyPr/>
                    <a:lstStyle/>
                    <a:p>
                      <a:pPr algn="l" fontAlgn="b"/>
                      <a:r>
                        <a:rPr lang="en-GB" sz="1200" b="0" i="0" u="none" strike="noStrike" dirty="0">
                          <a:solidFill>
                            <a:srgbClr val="FF0000"/>
                          </a:solidFill>
                          <a:latin typeface="+mn-lt"/>
                        </a:rPr>
                        <a:t>Alison </a:t>
                      </a:r>
                      <a:r>
                        <a:rPr lang="en-GB" sz="1200" b="0" i="0" u="none" strike="noStrike" dirty="0" err="1">
                          <a:solidFill>
                            <a:srgbClr val="FF0000"/>
                          </a:solidFill>
                          <a:latin typeface="+mn-lt"/>
                        </a:rPr>
                        <a:t>Hennessay</a:t>
                      </a:r>
                      <a:endParaRPr lang="en-GB" sz="1200" b="0" i="0" u="none" strike="noStrike" dirty="0">
                        <a:solidFill>
                          <a:srgbClr val="FF0000"/>
                        </a:solidFill>
                        <a:latin typeface="+mn-lt"/>
                      </a:endParaRPr>
                    </a:p>
                  </a:txBody>
                  <a:tcPr marL="6773" marR="6773" marT="6773" marB="0" anchor="b">
                    <a:lnL>
                      <a:noFill/>
                    </a:lnL>
                    <a:lnR>
                      <a:noFill/>
                    </a:lnR>
                    <a:lnT>
                      <a:noFill/>
                    </a:lnT>
                    <a:lnB>
                      <a:noFill/>
                    </a:lnB>
                  </a:tcPr>
                </a:tc>
              </a:tr>
              <a:tr h="135467">
                <a:tc>
                  <a:txBody>
                    <a:bodyPr/>
                    <a:lstStyle/>
                    <a:p>
                      <a:pPr algn="l" fontAlgn="b"/>
                      <a:r>
                        <a:rPr lang="en-GB" sz="1200" b="0" i="0" u="none" strike="noStrike" dirty="0">
                          <a:solidFill>
                            <a:srgbClr val="FF0000"/>
                          </a:solidFill>
                          <a:latin typeface="+mn-lt"/>
                        </a:rPr>
                        <a:t>Alison Anderson</a:t>
                      </a:r>
                    </a:p>
                  </a:txBody>
                  <a:tcPr marL="6773" marR="6773" marT="6773" marB="0" anchor="b">
                    <a:lnL>
                      <a:noFill/>
                    </a:lnL>
                    <a:lnR>
                      <a:noFill/>
                    </a:lnR>
                    <a:lnT>
                      <a:noFill/>
                    </a:lnT>
                    <a:lnB>
                      <a:noFill/>
                    </a:lnB>
                  </a:tcPr>
                </a:tc>
              </a:tr>
            </a:tbl>
          </a:graphicData>
        </a:graphic>
      </p:graphicFrame>
      <p:sp>
        <p:nvSpPr>
          <p:cNvPr id="31" name="Rectangle 30"/>
          <p:cNvSpPr/>
          <p:nvPr/>
        </p:nvSpPr>
        <p:spPr>
          <a:xfrm>
            <a:off x="4787900" y="5929313"/>
            <a:ext cx="1117600" cy="277812"/>
          </a:xfrm>
          <a:prstGeom prst="rect">
            <a:avLst/>
          </a:prstGeom>
        </p:spPr>
        <p:txBody>
          <a:bodyPr wrap="none">
            <a:spAutoFit/>
          </a:bodyPr>
          <a:lstStyle/>
          <a:p>
            <a:pPr fontAlgn="b">
              <a:defRPr/>
            </a:pPr>
            <a:r>
              <a:rPr lang="en-GB" sz="1200" dirty="0">
                <a:solidFill>
                  <a:srgbClr val="FF0000"/>
                </a:solidFill>
                <a:latin typeface="+mn-lt"/>
                <a:cs typeface="Arial" pitchFamily="34" charset="0"/>
              </a:rPr>
              <a:t>Jodie Edwards</a:t>
            </a:r>
          </a:p>
        </p:txBody>
      </p:sp>
      <p:graphicFrame>
        <p:nvGraphicFramePr>
          <p:cNvPr id="32" name="Table 31"/>
          <p:cNvGraphicFramePr>
            <a:graphicFrameLocks noGrp="1"/>
          </p:cNvGraphicFramePr>
          <p:nvPr/>
        </p:nvGraphicFramePr>
        <p:xfrm>
          <a:off x="4854575" y="6138863"/>
          <a:ext cx="3022600" cy="384810"/>
        </p:xfrm>
        <a:graphic>
          <a:graphicData uri="http://schemas.openxmlformats.org/drawingml/2006/table">
            <a:tbl>
              <a:tblPr/>
              <a:tblGrid>
                <a:gridCol w="3022600"/>
              </a:tblGrid>
              <a:tr h="190500">
                <a:tc>
                  <a:txBody>
                    <a:bodyPr/>
                    <a:lstStyle/>
                    <a:p>
                      <a:pPr algn="l" fontAlgn="b"/>
                      <a:r>
                        <a:rPr lang="en-GB" sz="1200" b="0" i="0" u="none" strike="noStrike" dirty="0">
                          <a:solidFill>
                            <a:srgbClr val="FF0000"/>
                          </a:solidFill>
                          <a:latin typeface="+mn-lt"/>
                        </a:rPr>
                        <a:t>Sally Martineau</a:t>
                      </a:r>
                    </a:p>
                  </a:txBody>
                  <a:tcPr marL="9525" marR="9525" marT="9525" marB="0" anchor="b">
                    <a:lnL>
                      <a:noFill/>
                    </a:lnL>
                    <a:lnR>
                      <a:noFill/>
                    </a:lnR>
                    <a:lnT>
                      <a:noFill/>
                    </a:lnT>
                    <a:lnB>
                      <a:noFill/>
                    </a:lnB>
                  </a:tcPr>
                </a:tc>
              </a:tr>
              <a:tr h="190500">
                <a:tc>
                  <a:txBody>
                    <a:bodyPr/>
                    <a:lstStyle/>
                    <a:p>
                      <a:pPr algn="l" fontAlgn="b"/>
                      <a:r>
                        <a:rPr lang="en-GB" sz="1200" b="0" i="0" u="none" strike="noStrike" dirty="0">
                          <a:solidFill>
                            <a:srgbClr val="FF0000"/>
                          </a:solidFill>
                          <a:latin typeface="+mn-lt"/>
                        </a:rPr>
                        <a:t>Clare </a:t>
                      </a:r>
                      <a:r>
                        <a:rPr lang="en-GB" sz="1200" b="0" i="0" u="none" strike="noStrike" dirty="0" err="1" smtClean="0">
                          <a:solidFill>
                            <a:srgbClr val="FF0000"/>
                          </a:solidFill>
                          <a:latin typeface="+mn-lt"/>
                        </a:rPr>
                        <a:t>Haslam</a:t>
                      </a:r>
                      <a:endParaRPr lang="en-GB" sz="1200" b="0" i="0" u="none" strike="noStrike" dirty="0">
                        <a:solidFill>
                          <a:srgbClr val="FF0000"/>
                        </a:solidFill>
                        <a:latin typeface="+mn-lt"/>
                      </a:endParaRPr>
                    </a:p>
                  </a:txBody>
                  <a:tcPr marL="9525" marR="9525" marT="9525" marB="0" anchor="b">
                    <a:lnL>
                      <a:noFill/>
                    </a:lnL>
                    <a:lnR>
                      <a:noFill/>
                    </a:lnR>
                    <a:lnT>
                      <a:noFill/>
                    </a:lnT>
                    <a:lnB>
                      <a:noFill/>
                    </a:lnB>
                  </a:tcPr>
                </a:tc>
              </a:tr>
            </a:tbl>
          </a:graphicData>
        </a:graphic>
      </p:graphicFrame>
      <p:graphicFrame>
        <p:nvGraphicFramePr>
          <p:cNvPr id="33" name="Table 32"/>
          <p:cNvGraphicFramePr>
            <a:graphicFrameLocks noGrp="1"/>
          </p:cNvGraphicFramePr>
          <p:nvPr/>
        </p:nvGraphicFramePr>
        <p:xfrm>
          <a:off x="6878638" y="2465388"/>
          <a:ext cx="2446536" cy="4011930"/>
        </p:xfrm>
        <a:graphic>
          <a:graphicData uri="http://schemas.openxmlformats.org/drawingml/2006/table">
            <a:tbl>
              <a:tblPr/>
              <a:tblGrid>
                <a:gridCol w="2446536"/>
              </a:tblGrid>
              <a:tr h="191448">
                <a:tc>
                  <a:txBody>
                    <a:bodyPr/>
                    <a:lstStyle/>
                    <a:p>
                      <a:pPr algn="l" fontAlgn="b"/>
                      <a:r>
                        <a:rPr lang="en-GB" sz="1200" b="0" i="0" u="none" strike="noStrike" dirty="0">
                          <a:solidFill>
                            <a:schemeClr val="accent1">
                              <a:lumMod val="75000"/>
                            </a:schemeClr>
                          </a:solidFill>
                          <a:latin typeface="+mn-lt"/>
                        </a:rPr>
                        <a:t>Karen Richardson</a:t>
                      </a: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Margaret MacNeil</a:t>
                      </a:r>
                    </a:p>
                  </a:txBody>
                  <a:tcPr marL="9525" marR="9525" marT="9525" marB="0" anchor="b">
                    <a:lnL>
                      <a:noFill/>
                    </a:lnL>
                    <a:lnR>
                      <a:noFill/>
                    </a:lnR>
                    <a:lnT>
                      <a:noFill/>
                    </a:lnT>
                    <a:lnB>
                      <a:noFill/>
                    </a:lnB>
                  </a:tcPr>
                </a:tc>
              </a:tr>
              <a:tr h="373418">
                <a:tc>
                  <a:txBody>
                    <a:bodyPr/>
                    <a:lstStyle/>
                    <a:p>
                      <a:pPr algn="l" fontAlgn="b"/>
                      <a:r>
                        <a:rPr lang="en-GB" sz="1200" b="0" i="0" u="none" strike="noStrike" dirty="0">
                          <a:solidFill>
                            <a:schemeClr val="accent1">
                              <a:lumMod val="75000"/>
                            </a:schemeClr>
                          </a:solidFill>
                          <a:latin typeface="+mn-lt"/>
                        </a:rPr>
                        <a:t>Gynaecology Secretaries, Borders General Hospital</a:t>
                      </a: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Edith </a:t>
                      </a:r>
                      <a:r>
                        <a:rPr lang="en-GB" sz="1200" b="0" i="0" u="none" strike="noStrike" dirty="0" err="1">
                          <a:solidFill>
                            <a:schemeClr val="accent1">
                              <a:lumMod val="75000"/>
                            </a:schemeClr>
                          </a:solidFill>
                          <a:latin typeface="+mn-lt"/>
                        </a:rPr>
                        <a:t>Strawhorn</a:t>
                      </a:r>
                      <a:endParaRPr lang="en-GB" sz="1200" b="0" i="0" u="none" strike="noStrike" dirty="0">
                        <a:solidFill>
                          <a:schemeClr val="accent1">
                            <a:lumMod val="75000"/>
                          </a:schemeClr>
                        </a:solidFill>
                        <a:latin typeface="+mn-lt"/>
                      </a:endParaRP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Margaret Thomson</a:t>
                      </a: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Kathleen Riddle</a:t>
                      </a: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Linda Malone</a:t>
                      </a: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Fatima </a:t>
                      </a:r>
                      <a:r>
                        <a:rPr lang="en-GB" sz="1200" b="0" i="0" u="none" strike="noStrike" dirty="0" err="1">
                          <a:solidFill>
                            <a:schemeClr val="accent1">
                              <a:lumMod val="75000"/>
                            </a:schemeClr>
                          </a:solidFill>
                          <a:latin typeface="+mn-lt"/>
                        </a:rPr>
                        <a:t>Goulter</a:t>
                      </a:r>
                      <a:endParaRPr lang="en-GB" sz="1200" b="0" i="0" u="none" strike="noStrike" dirty="0">
                        <a:solidFill>
                          <a:schemeClr val="accent1">
                            <a:lumMod val="75000"/>
                          </a:schemeClr>
                        </a:solidFill>
                        <a:latin typeface="+mn-lt"/>
                      </a:endParaRP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Nina Crane</a:t>
                      </a: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Susan </a:t>
                      </a:r>
                      <a:r>
                        <a:rPr lang="en-GB" sz="1200" b="0" i="0" u="none" strike="noStrike" dirty="0" err="1">
                          <a:solidFill>
                            <a:schemeClr val="accent1">
                              <a:lumMod val="75000"/>
                            </a:schemeClr>
                          </a:solidFill>
                          <a:latin typeface="+mn-lt"/>
                        </a:rPr>
                        <a:t>Ebrahimi</a:t>
                      </a:r>
                      <a:endParaRPr lang="en-GB" sz="1200" b="0" i="0" u="none" strike="noStrike" dirty="0">
                        <a:solidFill>
                          <a:schemeClr val="accent1">
                            <a:lumMod val="75000"/>
                          </a:schemeClr>
                        </a:solidFill>
                        <a:latin typeface="+mn-lt"/>
                      </a:endParaRP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Gaye Ellis</a:t>
                      </a: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Laura Summersgill</a:t>
                      </a: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Anne </a:t>
                      </a:r>
                      <a:r>
                        <a:rPr lang="en-GB" sz="1200" b="0" i="0" u="none" strike="noStrike" dirty="0" err="1">
                          <a:solidFill>
                            <a:schemeClr val="accent1">
                              <a:lumMod val="75000"/>
                            </a:schemeClr>
                          </a:solidFill>
                          <a:latin typeface="+mn-lt"/>
                        </a:rPr>
                        <a:t>Harburn</a:t>
                      </a:r>
                      <a:endParaRPr lang="en-GB" sz="1200" b="0" i="0" u="none" strike="noStrike" dirty="0">
                        <a:solidFill>
                          <a:schemeClr val="accent1">
                            <a:lumMod val="75000"/>
                          </a:schemeClr>
                        </a:solidFill>
                        <a:latin typeface="+mn-lt"/>
                      </a:endParaRP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Kim Powles</a:t>
                      </a: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Jackie Moody</a:t>
                      </a: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Anne Bates</a:t>
                      </a: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Sue Payne</a:t>
                      </a:r>
                    </a:p>
                  </a:txBody>
                  <a:tcPr marL="9525" marR="9525" marT="9525" marB="0" anchor="b">
                    <a:lnL>
                      <a:noFill/>
                    </a:lnL>
                    <a:lnR>
                      <a:noFill/>
                    </a:lnR>
                    <a:lnT>
                      <a:noFill/>
                    </a:lnT>
                    <a:lnB>
                      <a:noFill/>
                    </a:lnB>
                  </a:tcPr>
                </a:tc>
              </a:tr>
              <a:tr h="191448">
                <a:tc>
                  <a:txBody>
                    <a:bodyPr/>
                    <a:lstStyle/>
                    <a:p>
                      <a:pPr algn="l" fontAlgn="b"/>
                      <a:r>
                        <a:rPr lang="en-GB" sz="1200" b="0" i="0" u="none" strike="noStrike" dirty="0">
                          <a:solidFill>
                            <a:schemeClr val="accent1">
                              <a:lumMod val="75000"/>
                            </a:schemeClr>
                          </a:solidFill>
                          <a:latin typeface="+mn-lt"/>
                        </a:rPr>
                        <a:t>Helen </a:t>
                      </a:r>
                      <a:r>
                        <a:rPr lang="en-GB" sz="1200" b="0" i="0" u="none" strike="noStrike" dirty="0" smtClean="0">
                          <a:solidFill>
                            <a:schemeClr val="accent1">
                              <a:lumMod val="75000"/>
                            </a:schemeClr>
                          </a:solidFill>
                          <a:latin typeface="+mn-lt"/>
                        </a:rPr>
                        <a:t>Boyer</a:t>
                      </a:r>
                    </a:p>
                    <a:p>
                      <a:pPr algn="l" fontAlgn="b"/>
                      <a:r>
                        <a:rPr lang="en-GB" sz="1200" b="0" i="0" u="none" strike="noStrike" dirty="0" smtClean="0">
                          <a:solidFill>
                            <a:schemeClr val="accent1">
                              <a:lumMod val="75000"/>
                            </a:schemeClr>
                          </a:solidFill>
                          <a:latin typeface="+mn-lt"/>
                        </a:rPr>
                        <a:t>Joanne Bean</a:t>
                      </a:r>
                    </a:p>
                    <a:p>
                      <a:pPr algn="l" fontAlgn="b"/>
                      <a:r>
                        <a:rPr lang="en-GB" sz="1200" b="0" i="0" u="none" strike="noStrike" dirty="0" smtClean="0">
                          <a:solidFill>
                            <a:schemeClr val="accent1">
                              <a:lumMod val="75000"/>
                            </a:schemeClr>
                          </a:solidFill>
                          <a:latin typeface="+mn-lt"/>
                        </a:rPr>
                        <a:t>Hazel Dutton</a:t>
                      </a:r>
                      <a:endParaRPr lang="en-GB" sz="1200" b="0" i="0" u="none" strike="noStrike" dirty="0">
                        <a:solidFill>
                          <a:schemeClr val="accent1">
                            <a:lumMod val="75000"/>
                          </a:schemeClr>
                        </a:solidFill>
                        <a:latin typeface="+mn-lt"/>
                      </a:endParaRPr>
                    </a:p>
                  </a:txBody>
                  <a:tcPr marL="9525" marR="9525" marT="9525" marB="0" anchor="b">
                    <a:lnL>
                      <a:noFill/>
                    </a:lnL>
                    <a:lnR>
                      <a:noFill/>
                    </a:lnR>
                    <a:lnT>
                      <a:noFill/>
                    </a:lnT>
                    <a:lnB>
                      <a:noFill/>
                    </a:lnB>
                  </a:tcPr>
                </a:tc>
              </a:tr>
            </a:tbl>
          </a:graphicData>
        </a:graphic>
      </p:graphicFrame>
      <p:sp>
        <p:nvSpPr>
          <p:cNvPr id="34" name="Rectangle 33"/>
          <p:cNvSpPr/>
          <p:nvPr/>
        </p:nvSpPr>
        <p:spPr>
          <a:xfrm>
            <a:off x="2617788" y="6308725"/>
            <a:ext cx="1233487" cy="277813"/>
          </a:xfrm>
          <a:prstGeom prst="rect">
            <a:avLst/>
          </a:prstGeom>
        </p:spPr>
        <p:txBody>
          <a:bodyPr>
            <a:spAutoFit/>
          </a:bodyPr>
          <a:lstStyle/>
          <a:p>
            <a:pPr fontAlgn="b">
              <a:defRPr/>
            </a:pPr>
            <a:r>
              <a:rPr lang="en-GB" sz="1200" dirty="0">
                <a:solidFill>
                  <a:srgbClr val="FF0000"/>
                </a:solidFill>
                <a:latin typeface="+mn-lt"/>
                <a:cs typeface="Arial" pitchFamily="34" charset="0"/>
              </a:rPr>
              <a:t>Elaine </a:t>
            </a:r>
            <a:r>
              <a:rPr lang="en-GB" sz="1200" dirty="0" err="1">
                <a:solidFill>
                  <a:srgbClr val="FF0000"/>
                </a:solidFill>
                <a:latin typeface="+mn-lt"/>
                <a:cs typeface="Arial" pitchFamily="34" charset="0"/>
              </a:rPr>
              <a:t>Crombie</a:t>
            </a:r>
            <a:endParaRPr lang="en-GB" sz="1200" dirty="0">
              <a:solidFill>
                <a:srgbClr val="FF0000"/>
              </a:solidFill>
              <a:latin typeface="+mn-lt"/>
              <a:cs typeface="Arial" pitchFamily="34" charset="0"/>
            </a:endParaRPr>
          </a:p>
        </p:txBody>
      </p:sp>
      <p:sp>
        <p:nvSpPr>
          <p:cNvPr id="36" name="Rectangle 35"/>
          <p:cNvSpPr/>
          <p:nvPr/>
        </p:nvSpPr>
        <p:spPr>
          <a:xfrm>
            <a:off x="2555875" y="6524625"/>
            <a:ext cx="1123950" cy="277813"/>
          </a:xfrm>
          <a:prstGeom prst="rect">
            <a:avLst/>
          </a:prstGeom>
        </p:spPr>
        <p:txBody>
          <a:bodyPr wrap="none">
            <a:spAutoFit/>
          </a:bodyPr>
          <a:lstStyle/>
          <a:p>
            <a:pPr fontAlgn="b">
              <a:defRPr/>
            </a:pPr>
            <a:r>
              <a:rPr lang="en-GB" sz="1200" dirty="0">
                <a:solidFill>
                  <a:srgbClr val="FF0000"/>
                </a:solidFill>
                <a:latin typeface="+mn-lt"/>
                <a:cs typeface="Arial" pitchFamily="34" charset="0"/>
              </a:rPr>
              <a:t>  </a:t>
            </a:r>
            <a:r>
              <a:rPr lang="en-GB" sz="1200" dirty="0" err="1">
                <a:solidFill>
                  <a:srgbClr val="FF0000"/>
                </a:solidFill>
                <a:latin typeface="+mn-lt"/>
                <a:cs typeface="Arial" pitchFamily="34" charset="0"/>
              </a:rPr>
              <a:t>Kirsty</a:t>
            </a:r>
            <a:r>
              <a:rPr lang="en-GB" sz="1200" dirty="0">
                <a:solidFill>
                  <a:srgbClr val="FF0000"/>
                </a:solidFill>
                <a:latin typeface="+mn-lt"/>
                <a:cs typeface="Arial" pitchFamily="34" charset="0"/>
              </a:rPr>
              <a:t> Moore</a:t>
            </a:r>
          </a:p>
        </p:txBody>
      </p:sp>
      <p:sp>
        <p:nvSpPr>
          <p:cNvPr id="37" name="TextBox 36"/>
          <p:cNvSpPr txBox="1"/>
          <p:nvPr/>
        </p:nvSpPr>
        <p:spPr>
          <a:xfrm>
            <a:off x="2555875" y="0"/>
            <a:ext cx="7345363" cy="461963"/>
          </a:xfrm>
          <a:prstGeom prst="rect">
            <a:avLst/>
          </a:prstGeom>
          <a:noFill/>
        </p:spPr>
        <p:txBody>
          <a:bodyPr>
            <a:spAutoFit/>
          </a:bodyPr>
          <a:lstStyle/>
          <a:p>
            <a:pPr>
              <a:defRPr/>
            </a:pPr>
            <a:r>
              <a:rPr lang="en-GB" sz="2400" dirty="0">
                <a:latin typeface="+mn-lt"/>
                <a:cs typeface="Arial" pitchFamily="34" charset="0"/>
              </a:rPr>
              <a:t>Thank you to the following:</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457200" y="260350"/>
            <a:ext cx="8229600" cy="792163"/>
          </a:xfrm>
        </p:spPr>
        <p:txBody>
          <a:bodyPr/>
          <a:lstStyle/>
          <a:p>
            <a:endParaRPr lang="en-GB" dirty="0" smtClean="0"/>
          </a:p>
        </p:txBody>
      </p:sp>
      <p:sp>
        <p:nvSpPr>
          <p:cNvPr id="16387" name="Text Placeholder 5"/>
          <p:cNvSpPr>
            <a:spLocks noGrp="1"/>
          </p:cNvSpPr>
          <p:nvPr>
            <p:ph type="body" idx="1"/>
          </p:nvPr>
        </p:nvSpPr>
        <p:spPr>
          <a:xfrm>
            <a:off x="395288" y="981075"/>
            <a:ext cx="2592387" cy="503238"/>
          </a:xfrm>
        </p:spPr>
        <p:txBody>
          <a:bodyPr/>
          <a:lstStyle/>
          <a:p>
            <a:r>
              <a:rPr lang="en-GB" sz="2800" u="sng" smtClean="0">
                <a:solidFill>
                  <a:srgbClr val="04617B"/>
                </a:solidFill>
              </a:rPr>
              <a:t>TSC Members</a:t>
            </a:r>
          </a:p>
        </p:txBody>
      </p:sp>
      <p:sp>
        <p:nvSpPr>
          <p:cNvPr id="16388" name="Text Placeholder 7"/>
          <p:cNvSpPr>
            <a:spLocks noGrp="1"/>
          </p:cNvSpPr>
          <p:nvPr>
            <p:ph type="body" sz="half" idx="3"/>
          </p:nvPr>
        </p:nvSpPr>
        <p:spPr>
          <a:xfrm>
            <a:off x="323850" y="3644900"/>
            <a:ext cx="3095625" cy="647700"/>
          </a:xfrm>
        </p:spPr>
        <p:txBody>
          <a:bodyPr/>
          <a:lstStyle/>
          <a:p>
            <a:r>
              <a:rPr lang="en-GB" sz="2800" u="sng" smtClean="0"/>
              <a:t>DMEC Members</a:t>
            </a:r>
          </a:p>
        </p:txBody>
      </p:sp>
      <p:sp>
        <p:nvSpPr>
          <p:cNvPr id="16389" name="Content Placeholder 6"/>
          <p:cNvSpPr>
            <a:spLocks noGrp="1"/>
          </p:cNvSpPr>
          <p:nvPr>
            <p:ph sz="quarter" idx="2"/>
          </p:nvPr>
        </p:nvSpPr>
        <p:spPr>
          <a:xfrm>
            <a:off x="395288" y="1557338"/>
            <a:ext cx="2736850" cy="1728787"/>
          </a:xfrm>
          <a:solidFill>
            <a:schemeClr val="bg2"/>
          </a:solidFill>
          <a:ln>
            <a:solidFill>
              <a:schemeClr val="tx1"/>
            </a:solidFill>
          </a:ln>
        </p:spPr>
        <p:txBody>
          <a:bodyPr/>
          <a:lstStyle/>
          <a:p>
            <a:pPr>
              <a:buFont typeface="Wingdings 2" pitchFamily="18" charset="2"/>
              <a:buNone/>
            </a:pPr>
            <a:r>
              <a:rPr lang="en-GB" sz="2000" smtClean="0"/>
              <a:t>Chris Mayne (Chair)</a:t>
            </a:r>
          </a:p>
          <a:p>
            <a:pPr>
              <a:buFont typeface="Wingdings 2" pitchFamily="18" charset="2"/>
              <a:buNone/>
            </a:pPr>
            <a:r>
              <a:rPr lang="en-GB" sz="2000" smtClean="0"/>
              <a:t>Helena Frawley</a:t>
            </a:r>
          </a:p>
          <a:p>
            <a:pPr>
              <a:buFont typeface="Wingdings 2" pitchFamily="18" charset="2"/>
              <a:buNone/>
            </a:pPr>
            <a:r>
              <a:rPr lang="en-GB" sz="2000" smtClean="0"/>
              <a:t>June Jenkins</a:t>
            </a:r>
          </a:p>
          <a:p>
            <a:pPr>
              <a:buFont typeface="Wingdings 2" pitchFamily="18" charset="2"/>
              <a:buNone/>
            </a:pPr>
            <a:r>
              <a:rPr lang="en-GB" sz="2000" smtClean="0"/>
              <a:t>Muriel Nugent</a:t>
            </a:r>
          </a:p>
          <a:p>
            <a:pPr>
              <a:buFont typeface="Wingdings 2" pitchFamily="18" charset="2"/>
              <a:buNone/>
            </a:pPr>
            <a:endParaRPr lang="en-GB" sz="2000" smtClean="0"/>
          </a:p>
          <a:p>
            <a:pPr>
              <a:buFont typeface="Wingdings 2" pitchFamily="18" charset="2"/>
              <a:buNone/>
            </a:pPr>
            <a:endParaRPr lang="en-GB" sz="2000" smtClean="0"/>
          </a:p>
          <a:p>
            <a:pPr>
              <a:buFont typeface="Wingdings 2" pitchFamily="18" charset="2"/>
              <a:buNone/>
            </a:pPr>
            <a:endParaRPr lang="en-GB" sz="2000" smtClean="0"/>
          </a:p>
          <a:p>
            <a:pPr>
              <a:buFont typeface="Wingdings 2" pitchFamily="18" charset="2"/>
              <a:buNone/>
            </a:pPr>
            <a:endParaRPr lang="en-GB" sz="2000" smtClean="0"/>
          </a:p>
          <a:p>
            <a:pPr>
              <a:buFont typeface="Wingdings 2" pitchFamily="18" charset="2"/>
              <a:buNone/>
            </a:pPr>
            <a:endParaRPr lang="en-GB" sz="2000" smtClean="0"/>
          </a:p>
        </p:txBody>
      </p:sp>
      <p:sp>
        <p:nvSpPr>
          <p:cNvPr id="16390" name="Content Placeholder 8"/>
          <p:cNvSpPr>
            <a:spLocks noGrp="1"/>
          </p:cNvSpPr>
          <p:nvPr>
            <p:ph sz="quarter" idx="4"/>
          </p:nvPr>
        </p:nvSpPr>
        <p:spPr>
          <a:xfrm>
            <a:off x="395288" y="4292600"/>
            <a:ext cx="2736850" cy="1512888"/>
          </a:xfrm>
          <a:solidFill>
            <a:schemeClr val="bg2"/>
          </a:solidFill>
          <a:ln>
            <a:solidFill>
              <a:schemeClr val="tx1"/>
            </a:solidFill>
          </a:ln>
        </p:spPr>
        <p:txBody>
          <a:bodyPr/>
          <a:lstStyle/>
          <a:p>
            <a:pPr>
              <a:buFont typeface="Wingdings 2" pitchFamily="18" charset="2"/>
              <a:buNone/>
            </a:pPr>
            <a:r>
              <a:rPr lang="en-GB" sz="2000" smtClean="0"/>
              <a:t>Doug Tincello (Chair)</a:t>
            </a:r>
          </a:p>
          <a:p>
            <a:pPr>
              <a:buFont typeface="Wingdings 2" pitchFamily="18" charset="2"/>
              <a:buNone/>
            </a:pPr>
            <a:r>
              <a:rPr lang="en-GB" sz="2000" smtClean="0"/>
              <a:t>Karen Ward</a:t>
            </a:r>
          </a:p>
          <a:p>
            <a:pPr>
              <a:buFont typeface="Wingdings 2" pitchFamily="18" charset="2"/>
              <a:buNone/>
            </a:pPr>
            <a:r>
              <a:rPr lang="en-GB" sz="2000" smtClean="0"/>
              <a:t>Chris Weir</a:t>
            </a:r>
          </a:p>
          <a:p>
            <a:pPr>
              <a:buFont typeface="Wingdings 2" pitchFamily="18" charset="2"/>
              <a:buNone/>
            </a:pPr>
            <a:r>
              <a:rPr lang="en-GB" sz="2000" smtClean="0"/>
              <a:t>Becky Aston</a:t>
            </a:r>
          </a:p>
        </p:txBody>
      </p:sp>
      <p:sp>
        <p:nvSpPr>
          <p:cNvPr id="10" name="TextBox 9"/>
          <p:cNvSpPr txBox="1"/>
          <p:nvPr/>
        </p:nvSpPr>
        <p:spPr>
          <a:xfrm>
            <a:off x="4427538" y="1022350"/>
            <a:ext cx="4176712" cy="523875"/>
          </a:xfrm>
          <a:prstGeom prst="rect">
            <a:avLst/>
          </a:prstGeom>
          <a:noFill/>
        </p:spPr>
        <p:txBody>
          <a:bodyPr>
            <a:spAutoFit/>
          </a:bodyPr>
          <a:lstStyle/>
          <a:p>
            <a:pPr>
              <a:defRPr/>
            </a:pPr>
            <a:r>
              <a:rPr lang="en-GB" sz="2800" b="1" u="sng" dirty="0">
                <a:solidFill>
                  <a:srgbClr val="085976"/>
                </a:solidFill>
                <a:latin typeface="+mn-lt"/>
                <a:cs typeface="Arial" pitchFamily="34" charset="0"/>
              </a:rPr>
              <a:t>Research Team</a:t>
            </a:r>
          </a:p>
        </p:txBody>
      </p:sp>
      <p:sp>
        <p:nvSpPr>
          <p:cNvPr id="11" name="TextBox 10"/>
          <p:cNvSpPr txBox="1"/>
          <p:nvPr/>
        </p:nvSpPr>
        <p:spPr>
          <a:xfrm>
            <a:off x="4500563" y="1989138"/>
            <a:ext cx="3527425" cy="3786187"/>
          </a:xfrm>
          <a:prstGeom prst="rect">
            <a:avLst/>
          </a:prstGeom>
          <a:solidFill>
            <a:schemeClr val="bg2"/>
          </a:solidFill>
          <a:ln>
            <a:solidFill>
              <a:schemeClr val="tx1"/>
            </a:solidFill>
          </a:ln>
        </p:spPr>
        <p:txBody>
          <a:bodyPr>
            <a:spAutoFit/>
          </a:bodyPr>
          <a:lstStyle/>
          <a:p>
            <a:pPr>
              <a:defRPr/>
            </a:pPr>
            <a:r>
              <a:rPr lang="en-GB" sz="2000" dirty="0">
                <a:latin typeface="+mn-lt"/>
                <a:cs typeface="Arial" pitchFamily="34" charset="0"/>
              </a:rPr>
              <a:t>Suzanne Hagen</a:t>
            </a:r>
          </a:p>
          <a:p>
            <a:pPr>
              <a:defRPr/>
            </a:pPr>
            <a:r>
              <a:rPr lang="en-GB" sz="2000" dirty="0">
                <a:latin typeface="+mn-lt"/>
                <a:cs typeface="Arial" pitchFamily="34" charset="0"/>
              </a:rPr>
              <a:t>Diane Stark</a:t>
            </a:r>
          </a:p>
          <a:p>
            <a:pPr>
              <a:defRPr/>
            </a:pPr>
            <a:r>
              <a:rPr lang="en-GB" sz="2000" dirty="0" err="1">
                <a:solidFill>
                  <a:prstClr val="black"/>
                </a:solidFill>
                <a:latin typeface="Constantia"/>
                <a:cs typeface="Arial" pitchFamily="34" charset="0"/>
              </a:rPr>
              <a:t>Charis</a:t>
            </a:r>
            <a:r>
              <a:rPr lang="en-GB" sz="2000" dirty="0">
                <a:solidFill>
                  <a:prstClr val="black"/>
                </a:solidFill>
                <a:latin typeface="Constantia"/>
                <a:cs typeface="Arial" pitchFamily="34" charset="0"/>
              </a:rPr>
              <a:t> </a:t>
            </a:r>
            <a:r>
              <a:rPr lang="en-GB" sz="2000" dirty="0" err="1">
                <a:solidFill>
                  <a:prstClr val="black"/>
                </a:solidFill>
                <a:latin typeface="Constantia"/>
                <a:cs typeface="Arial" pitchFamily="34" charset="0"/>
              </a:rPr>
              <a:t>Glazener</a:t>
            </a:r>
            <a:endParaRPr lang="en-GB" sz="2000" dirty="0">
              <a:solidFill>
                <a:prstClr val="black"/>
              </a:solidFill>
              <a:latin typeface="Constantia"/>
              <a:cs typeface="Arial" pitchFamily="34" charset="0"/>
            </a:endParaRPr>
          </a:p>
          <a:p>
            <a:pPr>
              <a:defRPr/>
            </a:pPr>
            <a:r>
              <a:rPr lang="en-GB" sz="2000" dirty="0">
                <a:latin typeface="+mn-lt"/>
                <a:cs typeface="Arial" pitchFamily="34" charset="0"/>
              </a:rPr>
              <a:t>Sylvia Dickson</a:t>
            </a:r>
          </a:p>
          <a:p>
            <a:pPr>
              <a:defRPr/>
            </a:pPr>
            <a:r>
              <a:rPr lang="en-GB" sz="2000" dirty="0">
                <a:latin typeface="+mn-lt"/>
                <a:cs typeface="Arial" pitchFamily="34" charset="0"/>
              </a:rPr>
              <a:t>Janet Logan</a:t>
            </a:r>
          </a:p>
          <a:p>
            <a:pPr>
              <a:defRPr/>
            </a:pPr>
            <a:r>
              <a:rPr lang="en-GB" sz="2000" dirty="0">
                <a:solidFill>
                  <a:prstClr val="black"/>
                </a:solidFill>
                <a:latin typeface="Constantia"/>
                <a:cs typeface="Arial" pitchFamily="34" charset="0"/>
              </a:rPr>
              <a:t>Alison McDonald</a:t>
            </a:r>
          </a:p>
          <a:p>
            <a:pPr>
              <a:defRPr/>
            </a:pPr>
            <a:r>
              <a:rPr lang="en-GB" sz="2000" dirty="0">
                <a:solidFill>
                  <a:prstClr val="black"/>
                </a:solidFill>
                <a:latin typeface="Constantia"/>
                <a:cs typeface="Arial" pitchFamily="34" charset="0"/>
              </a:rPr>
              <a:t>Gladys McPherson</a:t>
            </a:r>
          </a:p>
          <a:p>
            <a:pPr>
              <a:defRPr/>
            </a:pPr>
            <a:r>
              <a:rPr lang="en-GB" sz="2000" dirty="0">
                <a:latin typeface="+mn-lt"/>
                <a:cs typeface="Arial" pitchFamily="34" charset="0"/>
              </a:rPr>
              <a:t>Lesley Sinclair</a:t>
            </a:r>
          </a:p>
          <a:p>
            <a:pPr>
              <a:defRPr/>
            </a:pPr>
            <a:r>
              <a:rPr lang="en-GB" sz="2000" dirty="0">
                <a:latin typeface="+mn-lt"/>
                <a:cs typeface="Arial" pitchFamily="34" charset="0"/>
              </a:rPr>
              <a:t>Don Wilson</a:t>
            </a:r>
          </a:p>
          <a:p>
            <a:pPr>
              <a:defRPr/>
            </a:pPr>
            <a:r>
              <a:rPr lang="en-GB" sz="2000" dirty="0">
                <a:latin typeface="+mn-lt"/>
                <a:cs typeface="Arial" pitchFamily="34" charset="0"/>
              </a:rPr>
              <a:t>John Norrie</a:t>
            </a:r>
          </a:p>
          <a:p>
            <a:pPr>
              <a:defRPr/>
            </a:pPr>
            <a:r>
              <a:rPr lang="en-GB" sz="2000" dirty="0">
                <a:latin typeface="+mn-lt"/>
                <a:cs typeface="Arial" pitchFamily="34" charset="0"/>
              </a:rPr>
              <a:t>Andrew Walker</a:t>
            </a:r>
          </a:p>
          <a:p>
            <a:pPr>
              <a:defRPr/>
            </a:pPr>
            <a:r>
              <a:rPr lang="en-GB" sz="2000" dirty="0">
                <a:latin typeface="+mn-lt"/>
                <a:cs typeface="Arial" pitchFamily="34" charset="0"/>
              </a:rPr>
              <a:t>Sarah Barry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229600" cy="1143000"/>
          </a:xfrm>
        </p:spPr>
        <p:txBody>
          <a:bodyPr/>
          <a:lstStyle/>
          <a:p>
            <a:endParaRPr lang="en-GB" dirty="0"/>
          </a:p>
        </p:txBody>
      </p:sp>
      <p:sp>
        <p:nvSpPr>
          <p:cNvPr id="4" name="Content Placeholder 3"/>
          <p:cNvSpPr>
            <a:spLocks noGrp="1"/>
          </p:cNvSpPr>
          <p:nvPr>
            <p:ph sz="half" idx="2"/>
          </p:nvPr>
        </p:nvSpPr>
        <p:spPr>
          <a:xfrm>
            <a:off x="4724400" y="1828800"/>
            <a:ext cx="4038600" cy="4525963"/>
          </a:xfrm>
        </p:spPr>
        <p:txBody>
          <a:bodyPr/>
          <a:lstStyle/>
          <a:p>
            <a:endParaRPr lang="en-GB" dirty="0"/>
          </a:p>
        </p:txBody>
      </p:sp>
      <p:pic>
        <p:nvPicPr>
          <p:cNvPr id="77" name="Content Placeholder 4" descr="poppy_flower logo_540c+227C.jpg"/>
          <p:cNvPicPr>
            <a:picLocks noChangeAspect="1"/>
          </p:cNvPicPr>
          <p:nvPr/>
        </p:nvPicPr>
        <p:blipFill>
          <a:blip r:embed="rId3" cstate="print"/>
          <a:stretch>
            <a:fillRect/>
          </a:stretch>
        </p:blipFill>
        <p:spPr bwMode="auto">
          <a:xfrm>
            <a:off x="4724400" y="1981200"/>
            <a:ext cx="342900" cy="228600"/>
          </a:xfrm>
          <a:prstGeom prst="rect">
            <a:avLst/>
          </a:prstGeom>
          <a:noFill/>
          <a:ln w="9525">
            <a:noFill/>
            <a:miter lim="800000"/>
            <a:headEnd/>
            <a:tailEnd/>
          </a:ln>
        </p:spPr>
      </p:pic>
      <p:pic>
        <p:nvPicPr>
          <p:cNvPr id="145" name="Content Placeholder 4" descr="poppy_flower logo_540c+227C.jpg"/>
          <p:cNvPicPr>
            <a:picLocks noChangeAspect="1"/>
          </p:cNvPicPr>
          <p:nvPr/>
        </p:nvPicPr>
        <p:blipFill>
          <a:blip r:embed="rId3" cstate="print"/>
          <a:stretch>
            <a:fillRect/>
          </a:stretch>
        </p:blipFill>
        <p:spPr bwMode="auto">
          <a:xfrm>
            <a:off x="5029200" y="1981200"/>
            <a:ext cx="342900" cy="228600"/>
          </a:xfrm>
          <a:prstGeom prst="rect">
            <a:avLst/>
          </a:prstGeom>
          <a:noFill/>
          <a:ln w="9525">
            <a:noFill/>
            <a:miter lim="800000"/>
            <a:headEnd/>
            <a:tailEnd/>
          </a:ln>
        </p:spPr>
      </p:pic>
      <p:pic>
        <p:nvPicPr>
          <p:cNvPr id="146" name="Content Placeholder 4" descr="poppy_flower logo_540c+227C.jpg"/>
          <p:cNvPicPr>
            <a:picLocks noChangeAspect="1"/>
          </p:cNvPicPr>
          <p:nvPr/>
        </p:nvPicPr>
        <p:blipFill>
          <a:blip r:embed="rId3" cstate="print"/>
          <a:stretch>
            <a:fillRect/>
          </a:stretch>
        </p:blipFill>
        <p:spPr bwMode="auto">
          <a:xfrm>
            <a:off x="5334000" y="1981200"/>
            <a:ext cx="342900" cy="228600"/>
          </a:xfrm>
          <a:prstGeom prst="rect">
            <a:avLst/>
          </a:prstGeom>
          <a:noFill/>
          <a:ln w="9525">
            <a:noFill/>
            <a:miter lim="800000"/>
            <a:headEnd/>
            <a:tailEnd/>
          </a:ln>
        </p:spPr>
      </p:pic>
      <p:pic>
        <p:nvPicPr>
          <p:cNvPr id="147" name="Content Placeholder 4" descr="poppy_flower logo_540c+227C.jpg"/>
          <p:cNvPicPr>
            <a:picLocks noChangeAspect="1"/>
          </p:cNvPicPr>
          <p:nvPr/>
        </p:nvPicPr>
        <p:blipFill>
          <a:blip r:embed="rId3" cstate="print"/>
          <a:stretch>
            <a:fillRect/>
          </a:stretch>
        </p:blipFill>
        <p:spPr bwMode="auto">
          <a:xfrm>
            <a:off x="5638800" y="1981200"/>
            <a:ext cx="342900" cy="228600"/>
          </a:xfrm>
          <a:prstGeom prst="rect">
            <a:avLst/>
          </a:prstGeom>
          <a:noFill/>
          <a:ln w="9525">
            <a:noFill/>
            <a:miter lim="800000"/>
            <a:headEnd/>
            <a:tailEnd/>
          </a:ln>
        </p:spPr>
      </p:pic>
      <p:pic>
        <p:nvPicPr>
          <p:cNvPr id="148" name="Content Placeholder 4" descr="poppy_flower logo_540c+227C.jpg"/>
          <p:cNvPicPr>
            <a:picLocks noChangeAspect="1"/>
          </p:cNvPicPr>
          <p:nvPr/>
        </p:nvPicPr>
        <p:blipFill>
          <a:blip r:embed="rId3" cstate="print"/>
          <a:stretch>
            <a:fillRect/>
          </a:stretch>
        </p:blipFill>
        <p:spPr bwMode="auto">
          <a:xfrm>
            <a:off x="5943600" y="1981200"/>
            <a:ext cx="342900" cy="228600"/>
          </a:xfrm>
          <a:prstGeom prst="rect">
            <a:avLst/>
          </a:prstGeom>
          <a:noFill/>
          <a:ln w="9525">
            <a:noFill/>
            <a:miter lim="800000"/>
            <a:headEnd/>
            <a:tailEnd/>
          </a:ln>
        </p:spPr>
      </p:pic>
      <p:pic>
        <p:nvPicPr>
          <p:cNvPr id="149" name="Content Placeholder 4" descr="poppy_flower logo_540c+227C.jpg"/>
          <p:cNvPicPr>
            <a:picLocks noChangeAspect="1"/>
          </p:cNvPicPr>
          <p:nvPr/>
        </p:nvPicPr>
        <p:blipFill>
          <a:blip r:embed="rId3" cstate="print"/>
          <a:stretch>
            <a:fillRect/>
          </a:stretch>
        </p:blipFill>
        <p:spPr bwMode="auto">
          <a:xfrm>
            <a:off x="6248400" y="1981200"/>
            <a:ext cx="342900" cy="228600"/>
          </a:xfrm>
          <a:prstGeom prst="rect">
            <a:avLst/>
          </a:prstGeom>
          <a:noFill/>
          <a:ln w="9525">
            <a:noFill/>
            <a:miter lim="800000"/>
            <a:headEnd/>
            <a:tailEnd/>
          </a:ln>
        </p:spPr>
      </p:pic>
      <p:pic>
        <p:nvPicPr>
          <p:cNvPr id="150" name="Content Placeholder 4" descr="poppy_flower logo_540c+227C.jpg"/>
          <p:cNvPicPr>
            <a:picLocks noChangeAspect="1"/>
          </p:cNvPicPr>
          <p:nvPr/>
        </p:nvPicPr>
        <p:blipFill>
          <a:blip r:embed="rId3" cstate="print"/>
          <a:stretch>
            <a:fillRect/>
          </a:stretch>
        </p:blipFill>
        <p:spPr bwMode="auto">
          <a:xfrm>
            <a:off x="6553200" y="1981200"/>
            <a:ext cx="342900" cy="228600"/>
          </a:xfrm>
          <a:prstGeom prst="rect">
            <a:avLst/>
          </a:prstGeom>
          <a:noFill/>
          <a:ln w="9525">
            <a:noFill/>
            <a:miter lim="800000"/>
            <a:headEnd/>
            <a:tailEnd/>
          </a:ln>
        </p:spPr>
      </p:pic>
      <p:pic>
        <p:nvPicPr>
          <p:cNvPr id="151" name="Content Placeholder 4" descr="poppy_flower logo_540c+227C.jpg"/>
          <p:cNvPicPr>
            <a:picLocks noChangeAspect="1"/>
          </p:cNvPicPr>
          <p:nvPr/>
        </p:nvPicPr>
        <p:blipFill>
          <a:blip r:embed="rId3" cstate="print"/>
          <a:stretch>
            <a:fillRect/>
          </a:stretch>
        </p:blipFill>
        <p:spPr bwMode="auto">
          <a:xfrm>
            <a:off x="6858000" y="1981200"/>
            <a:ext cx="342900" cy="228600"/>
          </a:xfrm>
          <a:prstGeom prst="rect">
            <a:avLst/>
          </a:prstGeom>
          <a:noFill/>
          <a:ln w="9525">
            <a:noFill/>
            <a:miter lim="800000"/>
            <a:headEnd/>
            <a:tailEnd/>
          </a:ln>
        </p:spPr>
      </p:pic>
      <p:pic>
        <p:nvPicPr>
          <p:cNvPr id="152" name="Content Placeholder 4" descr="poppy_flower logo_540c+227C.jpg"/>
          <p:cNvPicPr>
            <a:picLocks noChangeAspect="1"/>
          </p:cNvPicPr>
          <p:nvPr/>
        </p:nvPicPr>
        <p:blipFill>
          <a:blip r:embed="rId3" cstate="print"/>
          <a:stretch>
            <a:fillRect/>
          </a:stretch>
        </p:blipFill>
        <p:spPr bwMode="auto">
          <a:xfrm>
            <a:off x="7162800" y="1981200"/>
            <a:ext cx="342900" cy="228600"/>
          </a:xfrm>
          <a:prstGeom prst="rect">
            <a:avLst/>
          </a:prstGeom>
          <a:noFill/>
          <a:ln w="9525">
            <a:noFill/>
            <a:miter lim="800000"/>
            <a:headEnd/>
            <a:tailEnd/>
          </a:ln>
        </p:spPr>
      </p:pic>
      <p:pic>
        <p:nvPicPr>
          <p:cNvPr id="153" name="Content Placeholder 4" descr="poppy_flower logo_540c+227C.jpg"/>
          <p:cNvPicPr>
            <a:picLocks noChangeAspect="1"/>
          </p:cNvPicPr>
          <p:nvPr/>
        </p:nvPicPr>
        <p:blipFill>
          <a:blip r:embed="rId3" cstate="print"/>
          <a:stretch>
            <a:fillRect/>
          </a:stretch>
        </p:blipFill>
        <p:spPr bwMode="auto">
          <a:xfrm>
            <a:off x="7467600" y="1981200"/>
            <a:ext cx="342900" cy="228600"/>
          </a:xfrm>
          <a:prstGeom prst="rect">
            <a:avLst/>
          </a:prstGeom>
          <a:noFill/>
          <a:ln w="9525">
            <a:noFill/>
            <a:miter lim="800000"/>
            <a:headEnd/>
            <a:tailEnd/>
          </a:ln>
        </p:spPr>
      </p:pic>
      <p:pic>
        <p:nvPicPr>
          <p:cNvPr id="154" name="Content Placeholder 4" descr="poppy_flower logo_540c+227C.jpg"/>
          <p:cNvPicPr>
            <a:picLocks noChangeAspect="1"/>
          </p:cNvPicPr>
          <p:nvPr/>
        </p:nvPicPr>
        <p:blipFill>
          <a:blip r:embed="rId3" cstate="print"/>
          <a:stretch>
            <a:fillRect/>
          </a:stretch>
        </p:blipFill>
        <p:spPr bwMode="auto">
          <a:xfrm>
            <a:off x="7772400" y="1981200"/>
            <a:ext cx="342900" cy="228600"/>
          </a:xfrm>
          <a:prstGeom prst="rect">
            <a:avLst/>
          </a:prstGeom>
          <a:noFill/>
          <a:ln w="9525">
            <a:noFill/>
            <a:miter lim="800000"/>
            <a:headEnd/>
            <a:tailEnd/>
          </a:ln>
        </p:spPr>
      </p:pic>
      <p:pic>
        <p:nvPicPr>
          <p:cNvPr id="155" name="Content Placeholder 4" descr="poppy_flower logo_540c+227C.jpg"/>
          <p:cNvPicPr>
            <a:picLocks noChangeAspect="1"/>
          </p:cNvPicPr>
          <p:nvPr/>
        </p:nvPicPr>
        <p:blipFill>
          <a:blip r:embed="rId3" cstate="print"/>
          <a:stretch>
            <a:fillRect/>
          </a:stretch>
        </p:blipFill>
        <p:spPr bwMode="auto">
          <a:xfrm>
            <a:off x="8077200" y="1981200"/>
            <a:ext cx="342900" cy="228600"/>
          </a:xfrm>
          <a:prstGeom prst="rect">
            <a:avLst/>
          </a:prstGeom>
          <a:noFill/>
          <a:ln w="9525">
            <a:noFill/>
            <a:miter lim="800000"/>
            <a:headEnd/>
            <a:tailEnd/>
          </a:ln>
        </p:spPr>
      </p:pic>
      <p:pic>
        <p:nvPicPr>
          <p:cNvPr id="156" name="Content Placeholder 4" descr="poppy_flower logo_540c+227C.jpg"/>
          <p:cNvPicPr>
            <a:picLocks noChangeAspect="1"/>
          </p:cNvPicPr>
          <p:nvPr/>
        </p:nvPicPr>
        <p:blipFill>
          <a:blip r:embed="rId3" cstate="print"/>
          <a:stretch>
            <a:fillRect/>
          </a:stretch>
        </p:blipFill>
        <p:spPr bwMode="auto">
          <a:xfrm>
            <a:off x="4724400" y="2209800"/>
            <a:ext cx="342900" cy="228600"/>
          </a:xfrm>
          <a:prstGeom prst="rect">
            <a:avLst/>
          </a:prstGeom>
          <a:noFill/>
          <a:ln w="9525">
            <a:noFill/>
            <a:miter lim="800000"/>
            <a:headEnd/>
            <a:tailEnd/>
          </a:ln>
        </p:spPr>
      </p:pic>
      <p:pic>
        <p:nvPicPr>
          <p:cNvPr id="157" name="Content Placeholder 4" descr="poppy_flower logo_540c+227C.jpg"/>
          <p:cNvPicPr>
            <a:picLocks noChangeAspect="1"/>
          </p:cNvPicPr>
          <p:nvPr/>
        </p:nvPicPr>
        <p:blipFill>
          <a:blip r:embed="rId3" cstate="print"/>
          <a:stretch>
            <a:fillRect/>
          </a:stretch>
        </p:blipFill>
        <p:spPr bwMode="auto">
          <a:xfrm>
            <a:off x="5029200" y="2209800"/>
            <a:ext cx="342900" cy="228600"/>
          </a:xfrm>
          <a:prstGeom prst="rect">
            <a:avLst/>
          </a:prstGeom>
          <a:noFill/>
          <a:ln w="9525">
            <a:noFill/>
            <a:miter lim="800000"/>
            <a:headEnd/>
            <a:tailEnd/>
          </a:ln>
        </p:spPr>
      </p:pic>
      <p:pic>
        <p:nvPicPr>
          <p:cNvPr id="158" name="Content Placeholder 4" descr="poppy_flower logo_540c+227C.jpg"/>
          <p:cNvPicPr>
            <a:picLocks noChangeAspect="1"/>
          </p:cNvPicPr>
          <p:nvPr/>
        </p:nvPicPr>
        <p:blipFill>
          <a:blip r:embed="rId3" cstate="print"/>
          <a:stretch>
            <a:fillRect/>
          </a:stretch>
        </p:blipFill>
        <p:spPr bwMode="auto">
          <a:xfrm>
            <a:off x="5334000" y="2209800"/>
            <a:ext cx="342900" cy="228600"/>
          </a:xfrm>
          <a:prstGeom prst="rect">
            <a:avLst/>
          </a:prstGeom>
          <a:noFill/>
          <a:ln w="9525">
            <a:noFill/>
            <a:miter lim="800000"/>
            <a:headEnd/>
            <a:tailEnd/>
          </a:ln>
        </p:spPr>
      </p:pic>
      <p:pic>
        <p:nvPicPr>
          <p:cNvPr id="159" name="Content Placeholder 4" descr="poppy_flower logo_540c+227C.jpg"/>
          <p:cNvPicPr>
            <a:picLocks noChangeAspect="1"/>
          </p:cNvPicPr>
          <p:nvPr/>
        </p:nvPicPr>
        <p:blipFill>
          <a:blip r:embed="rId3" cstate="print"/>
          <a:stretch>
            <a:fillRect/>
          </a:stretch>
        </p:blipFill>
        <p:spPr bwMode="auto">
          <a:xfrm>
            <a:off x="5638800" y="2209800"/>
            <a:ext cx="342900" cy="228600"/>
          </a:xfrm>
          <a:prstGeom prst="rect">
            <a:avLst/>
          </a:prstGeom>
          <a:noFill/>
          <a:ln w="9525">
            <a:noFill/>
            <a:miter lim="800000"/>
            <a:headEnd/>
            <a:tailEnd/>
          </a:ln>
        </p:spPr>
      </p:pic>
      <p:pic>
        <p:nvPicPr>
          <p:cNvPr id="160" name="Content Placeholder 4" descr="poppy_flower logo_540c+227C.jpg"/>
          <p:cNvPicPr>
            <a:picLocks noChangeAspect="1"/>
          </p:cNvPicPr>
          <p:nvPr/>
        </p:nvPicPr>
        <p:blipFill>
          <a:blip r:embed="rId3" cstate="print"/>
          <a:stretch>
            <a:fillRect/>
          </a:stretch>
        </p:blipFill>
        <p:spPr bwMode="auto">
          <a:xfrm>
            <a:off x="5943600" y="2209800"/>
            <a:ext cx="342900" cy="228600"/>
          </a:xfrm>
          <a:prstGeom prst="rect">
            <a:avLst/>
          </a:prstGeom>
          <a:noFill/>
          <a:ln w="9525">
            <a:noFill/>
            <a:miter lim="800000"/>
            <a:headEnd/>
            <a:tailEnd/>
          </a:ln>
        </p:spPr>
      </p:pic>
      <p:pic>
        <p:nvPicPr>
          <p:cNvPr id="161" name="Content Placeholder 4" descr="poppy_flower logo_540c+227C.jpg"/>
          <p:cNvPicPr>
            <a:picLocks noChangeAspect="1"/>
          </p:cNvPicPr>
          <p:nvPr/>
        </p:nvPicPr>
        <p:blipFill>
          <a:blip r:embed="rId3" cstate="print"/>
          <a:stretch>
            <a:fillRect/>
          </a:stretch>
        </p:blipFill>
        <p:spPr bwMode="auto">
          <a:xfrm>
            <a:off x="6248400" y="2209800"/>
            <a:ext cx="342900" cy="228600"/>
          </a:xfrm>
          <a:prstGeom prst="rect">
            <a:avLst/>
          </a:prstGeom>
          <a:noFill/>
          <a:ln w="9525">
            <a:noFill/>
            <a:miter lim="800000"/>
            <a:headEnd/>
            <a:tailEnd/>
          </a:ln>
        </p:spPr>
      </p:pic>
      <p:pic>
        <p:nvPicPr>
          <p:cNvPr id="162" name="Content Placeholder 4" descr="poppy_flower logo_540c+227C.jpg"/>
          <p:cNvPicPr>
            <a:picLocks noChangeAspect="1"/>
          </p:cNvPicPr>
          <p:nvPr/>
        </p:nvPicPr>
        <p:blipFill>
          <a:blip r:embed="rId3" cstate="print"/>
          <a:stretch>
            <a:fillRect/>
          </a:stretch>
        </p:blipFill>
        <p:spPr bwMode="auto">
          <a:xfrm>
            <a:off x="6553200" y="2209800"/>
            <a:ext cx="342900" cy="228600"/>
          </a:xfrm>
          <a:prstGeom prst="rect">
            <a:avLst/>
          </a:prstGeom>
          <a:noFill/>
          <a:ln w="9525">
            <a:noFill/>
            <a:miter lim="800000"/>
            <a:headEnd/>
            <a:tailEnd/>
          </a:ln>
        </p:spPr>
      </p:pic>
      <p:pic>
        <p:nvPicPr>
          <p:cNvPr id="163" name="Content Placeholder 4" descr="poppy_flower logo_540c+227C.jpg"/>
          <p:cNvPicPr>
            <a:picLocks noChangeAspect="1"/>
          </p:cNvPicPr>
          <p:nvPr/>
        </p:nvPicPr>
        <p:blipFill>
          <a:blip r:embed="rId3" cstate="print"/>
          <a:stretch>
            <a:fillRect/>
          </a:stretch>
        </p:blipFill>
        <p:spPr bwMode="auto">
          <a:xfrm>
            <a:off x="6858000" y="2209800"/>
            <a:ext cx="342900" cy="228600"/>
          </a:xfrm>
          <a:prstGeom prst="rect">
            <a:avLst/>
          </a:prstGeom>
          <a:noFill/>
          <a:ln w="9525">
            <a:noFill/>
            <a:miter lim="800000"/>
            <a:headEnd/>
            <a:tailEnd/>
          </a:ln>
        </p:spPr>
      </p:pic>
      <p:pic>
        <p:nvPicPr>
          <p:cNvPr id="164" name="Content Placeholder 4" descr="poppy_flower logo_540c+227C.jpg"/>
          <p:cNvPicPr>
            <a:picLocks noChangeAspect="1"/>
          </p:cNvPicPr>
          <p:nvPr/>
        </p:nvPicPr>
        <p:blipFill>
          <a:blip r:embed="rId3" cstate="print"/>
          <a:stretch>
            <a:fillRect/>
          </a:stretch>
        </p:blipFill>
        <p:spPr bwMode="auto">
          <a:xfrm>
            <a:off x="7162800" y="2209800"/>
            <a:ext cx="342900" cy="228600"/>
          </a:xfrm>
          <a:prstGeom prst="rect">
            <a:avLst/>
          </a:prstGeom>
          <a:noFill/>
          <a:ln w="9525">
            <a:noFill/>
            <a:miter lim="800000"/>
            <a:headEnd/>
            <a:tailEnd/>
          </a:ln>
        </p:spPr>
      </p:pic>
      <p:pic>
        <p:nvPicPr>
          <p:cNvPr id="165" name="Content Placeholder 4" descr="poppy_flower logo_540c+227C.jpg"/>
          <p:cNvPicPr>
            <a:picLocks noChangeAspect="1"/>
          </p:cNvPicPr>
          <p:nvPr/>
        </p:nvPicPr>
        <p:blipFill>
          <a:blip r:embed="rId3" cstate="print"/>
          <a:stretch>
            <a:fillRect/>
          </a:stretch>
        </p:blipFill>
        <p:spPr bwMode="auto">
          <a:xfrm>
            <a:off x="7467600" y="2209800"/>
            <a:ext cx="342900" cy="228600"/>
          </a:xfrm>
          <a:prstGeom prst="rect">
            <a:avLst/>
          </a:prstGeom>
          <a:noFill/>
          <a:ln w="9525">
            <a:noFill/>
            <a:miter lim="800000"/>
            <a:headEnd/>
            <a:tailEnd/>
          </a:ln>
        </p:spPr>
      </p:pic>
      <p:pic>
        <p:nvPicPr>
          <p:cNvPr id="166" name="Content Placeholder 4" descr="poppy_flower logo_540c+227C.jpg"/>
          <p:cNvPicPr>
            <a:picLocks noChangeAspect="1"/>
          </p:cNvPicPr>
          <p:nvPr/>
        </p:nvPicPr>
        <p:blipFill>
          <a:blip r:embed="rId3" cstate="print"/>
          <a:stretch>
            <a:fillRect/>
          </a:stretch>
        </p:blipFill>
        <p:spPr bwMode="auto">
          <a:xfrm>
            <a:off x="7772400" y="2209800"/>
            <a:ext cx="342900" cy="228600"/>
          </a:xfrm>
          <a:prstGeom prst="rect">
            <a:avLst/>
          </a:prstGeom>
          <a:noFill/>
          <a:ln w="9525">
            <a:noFill/>
            <a:miter lim="800000"/>
            <a:headEnd/>
            <a:tailEnd/>
          </a:ln>
        </p:spPr>
      </p:pic>
      <p:pic>
        <p:nvPicPr>
          <p:cNvPr id="167" name="Content Placeholder 4" descr="poppy_flower logo_540c+227C.jpg"/>
          <p:cNvPicPr>
            <a:picLocks noChangeAspect="1"/>
          </p:cNvPicPr>
          <p:nvPr/>
        </p:nvPicPr>
        <p:blipFill>
          <a:blip r:embed="rId3" cstate="print"/>
          <a:stretch>
            <a:fillRect/>
          </a:stretch>
        </p:blipFill>
        <p:spPr bwMode="auto">
          <a:xfrm>
            <a:off x="8077200" y="2209800"/>
            <a:ext cx="342900" cy="228600"/>
          </a:xfrm>
          <a:prstGeom prst="rect">
            <a:avLst/>
          </a:prstGeom>
          <a:noFill/>
          <a:ln w="9525">
            <a:noFill/>
            <a:miter lim="800000"/>
            <a:headEnd/>
            <a:tailEnd/>
          </a:ln>
        </p:spPr>
      </p:pic>
      <p:pic>
        <p:nvPicPr>
          <p:cNvPr id="168" name="Content Placeholder 4" descr="poppy_flower logo_540c+227C.jpg"/>
          <p:cNvPicPr>
            <a:picLocks noChangeAspect="1"/>
          </p:cNvPicPr>
          <p:nvPr/>
        </p:nvPicPr>
        <p:blipFill>
          <a:blip r:embed="rId3" cstate="print"/>
          <a:stretch>
            <a:fillRect/>
          </a:stretch>
        </p:blipFill>
        <p:spPr bwMode="auto">
          <a:xfrm>
            <a:off x="4724400" y="2438400"/>
            <a:ext cx="342900" cy="228600"/>
          </a:xfrm>
          <a:prstGeom prst="rect">
            <a:avLst/>
          </a:prstGeom>
          <a:noFill/>
          <a:ln w="9525">
            <a:noFill/>
            <a:miter lim="800000"/>
            <a:headEnd/>
            <a:tailEnd/>
          </a:ln>
        </p:spPr>
      </p:pic>
      <p:pic>
        <p:nvPicPr>
          <p:cNvPr id="169" name="Content Placeholder 4" descr="poppy_flower logo_540c+227C.jpg"/>
          <p:cNvPicPr>
            <a:picLocks noChangeAspect="1"/>
          </p:cNvPicPr>
          <p:nvPr/>
        </p:nvPicPr>
        <p:blipFill>
          <a:blip r:embed="rId3" cstate="print"/>
          <a:stretch>
            <a:fillRect/>
          </a:stretch>
        </p:blipFill>
        <p:spPr bwMode="auto">
          <a:xfrm>
            <a:off x="5029200" y="2438400"/>
            <a:ext cx="342900" cy="228600"/>
          </a:xfrm>
          <a:prstGeom prst="rect">
            <a:avLst/>
          </a:prstGeom>
          <a:noFill/>
          <a:ln w="9525">
            <a:noFill/>
            <a:miter lim="800000"/>
            <a:headEnd/>
            <a:tailEnd/>
          </a:ln>
        </p:spPr>
      </p:pic>
      <p:pic>
        <p:nvPicPr>
          <p:cNvPr id="170" name="Content Placeholder 4" descr="poppy_flower logo_540c+227C.jpg"/>
          <p:cNvPicPr>
            <a:picLocks noChangeAspect="1"/>
          </p:cNvPicPr>
          <p:nvPr/>
        </p:nvPicPr>
        <p:blipFill>
          <a:blip r:embed="rId3" cstate="print"/>
          <a:stretch>
            <a:fillRect/>
          </a:stretch>
        </p:blipFill>
        <p:spPr bwMode="auto">
          <a:xfrm>
            <a:off x="5334000" y="2438400"/>
            <a:ext cx="342900" cy="228600"/>
          </a:xfrm>
          <a:prstGeom prst="rect">
            <a:avLst/>
          </a:prstGeom>
          <a:noFill/>
          <a:ln w="9525">
            <a:noFill/>
            <a:miter lim="800000"/>
            <a:headEnd/>
            <a:tailEnd/>
          </a:ln>
        </p:spPr>
      </p:pic>
      <p:pic>
        <p:nvPicPr>
          <p:cNvPr id="171" name="Content Placeholder 4" descr="poppy_flower logo_540c+227C.jpg"/>
          <p:cNvPicPr>
            <a:picLocks noChangeAspect="1"/>
          </p:cNvPicPr>
          <p:nvPr/>
        </p:nvPicPr>
        <p:blipFill>
          <a:blip r:embed="rId3" cstate="print"/>
          <a:stretch>
            <a:fillRect/>
          </a:stretch>
        </p:blipFill>
        <p:spPr bwMode="auto">
          <a:xfrm>
            <a:off x="5638800" y="2438400"/>
            <a:ext cx="342900" cy="228600"/>
          </a:xfrm>
          <a:prstGeom prst="rect">
            <a:avLst/>
          </a:prstGeom>
          <a:noFill/>
          <a:ln w="9525">
            <a:noFill/>
            <a:miter lim="800000"/>
            <a:headEnd/>
            <a:tailEnd/>
          </a:ln>
        </p:spPr>
      </p:pic>
      <p:pic>
        <p:nvPicPr>
          <p:cNvPr id="172" name="Content Placeholder 4" descr="poppy_flower logo_540c+227C.jpg"/>
          <p:cNvPicPr>
            <a:picLocks noChangeAspect="1"/>
          </p:cNvPicPr>
          <p:nvPr/>
        </p:nvPicPr>
        <p:blipFill>
          <a:blip r:embed="rId3" cstate="print"/>
          <a:stretch>
            <a:fillRect/>
          </a:stretch>
        </p:blipFill>
        <p:spPr bwMode="auto">
          <a:xfrm>
            <a:off x="5943600" y="2438400"/>
            <a:ext cx="342900" cy="228600"/>
          </a:xfrm>
          <a:prstGeom prst="rect">
            <a:avLst/>
          </a:prstGeom>
          <a:noFill/>
          <a:ln w="9525">
            <a:noFill/>
            <a:miter lim="800000"/>
            <a:headEnd/>
            <a:tailEnd/>
          </a:ln>
        </p:spPr>
      </p:pic>
      <p:pic>
        <p:nvPicPr>
          <p:cNvPr id="173" name="Content Placeholder 4" descr="poppy_flower logo_540c+227C.jpg"/>
          <p:cNvPicPr>
            <a:picLocks noChangeAspect="1"/>
          </p:cNvPicPr>
          <p:nvPr/>
        </p:nvPicPr>
        <p:blipFill>
          <a:blip r:embed="rId3" cstate="print"/>
          <a:stretch>
            <a:fillRect/>
          </a:stretch>
        </p:blipFill>
        <p:spPr bwMode="auto">
          <a:xfrm>
            <a:off x="6248400" y="2438400"/>
            <a:ext cx="342900" cy="228600"/>
          </a:xfrm>
          <a:prstGeom prst="rect">
            <a:avLst/>
          </a:prstGeom>
          <a:noFill/>
          <a:ln w="9525">
            <a:noFill/>
            <a:miter lim="800000"/>
            <a:headEnd/>
            <a:tailEnd/>
          </a:ln>
        </p:spPr>
      </p:pic>
      <p:pic>
        <p:nvPicPr>
          <p:cNvPr id="174" name="Content Placeholder 4" descr="poppy_flower logo_540c+227C.jpg"/>
          <p:cNvPicPr>
            <a:picLocks noChangeAspect="1"/>
          </p:cNvPicPr>
          <p:nvPr/>
        </p:nvPicPr>
        <p:blipFill>
          <a:blip r:embed="rId3" cstate="print"/>
          <a:stretch>
            <a:fillRect/>
          </a:stretch>
        </p:blipFill>
        <p:spPr bwMode="auto">
          <a:xfrm>
            <a:off x="6553200" y="2438400"/>
            <a:ext cx="342900" cy="228600"/>
          </a:xfrm>
          <a:prstGeom prst="rect">
            <a:avLst/>
          </a:prstGeom>
          <a:noFill/>
          <a:ln w="9525">
            <a:noFill/>
            <a:miter lim="800000"/>
            <a:headEnd/>
            <a:tailEnd/>
          </a:ln>
        </p:spPr>
      </p:pic>
      <p:pic>
        <p:nvPicPr>
          <p:cNvPr id="175" name="Content Placeholder 4" descr="poppy_flower logo_540c+227C.jpg"/>
          <p:cNvPicPr>
            <a:picLocks noChangeAspect="1"/>
          </p:cNvPicPr>
          <p:nvPr/>
        </p:nvPicPr>
        <p:blipFill>
          <a:blip r:embed="rId3" cstate="print"/>
          <a:stretch>
            <a:fillRect/>
          </a:stretch>
        </p:blipFill>
        <p:spPr bwMode="auto">
          <a:xfrm>
            <a:off x="6858000" y="2438400"/>
            <a:ext cx="342900" cy="228600"/>
          </a:xfrm>
          <a:prstGeom prst="rect">
            <a:avLst/>
          </a:prstGeom>
          <a:noFill/>
          <a:ln w="9525">
            <a:noFill/>
            <a:miter lim="800000"/>
            <a:headEnd/>
            <a:tailEnd/>
          </a:ln>
        </p:spPr>
      </p:pic>
      <p:pic>
        <p:nvPicPr>
          <p:cNvPr id="176" name="Content Placeholder 4" descr="poppy_flower logo_540c+227C.jpg"/>
          <p:cNvPicPr>
            <a:picLocks noChangeAspect="1"/>
          </p:cNvPicPr>
          <p:nvPr/>
        </p:nvPicPr>
        <p:blipFill>
          <a:blip r:embed="rId3" cstate="print"/>
          <a:stretch>
            <a:fillRect/>
          </a:stretch>
        </p:blipFill>
        <p:spPr bwMode="auto">
          <a:xfrm>
            <a:off x="7162800" y="2438400"/>
            <a:ext cx="342900" cy="228600"/>
          </a:xfrm>
          <a:prstGeom prst="rect">
            <a:avLst/>
          </a:prstGeom>
          <a:noFill/>
          <a:ln w="9525">
            <a:noFill/>
            <a:miter lim="800000"/>
            <a:headEnd/>
            <a:tailEnd/>
          </a:ln>
        </p:spPr>
      </p:pic>
      <p:pic>
        <p:nvPicPr>
          <p:cNvPr id="177" name="Content Placeholder 4" descr="poppy_flower logo_540c+227C.jpg"/>
          <p:cNvPicPr>
            <a:picLocks noChangeAspect="1"/>
          </p:cNvPicPr>
          <p:nvPr/>
        </p:nvPicPr>
        <p:blipFill>
          <a:blip r:embed="rId3" cstate="print"/>
          <a:stretch>
            <a:fillRect/>
          </a:stretch>
        </p:blipFill>
        <p:spPr bwMode="auto">
          <a:xfrm>
            <a:off x="7467600" y="2438400"/>
            <a:ext cx="342900" cy="228600"/>
          </a:xfrm>
          <a:prstGeom prst="rect">
            <a:avLst/>
          </a:prstGeom>
          <a:noFill/>
          <a:ln w="9525">
            <a:noFill/>
            <a:miter lim="800000"/>
            <a:headEnd/>
            <a:tailEnd/>
          </a:ln>
        </p:spPr>
      </p:pic>
      <p:pic>
        <p:nvPicPr>
          <p:cNvPr id="178" name="Content Placeholder 4" descr="poppy_flower logo_540c+227C.jpg"/>
          <p:cNvPicPr>
            <a:picLocks noChangeAspect="1"/>
          </p:cNvPicPr>
          <p:nvPr/>
        </p:nvPicPr>
        <p:blipFill>
          <a:blip r:embed="rId3" cstate="print"/>
          <a:stretch>
            <a:fillRect/>
          </a:stretch>
        </p:blipFill>
        <p:spPr bwMode="auto">
          <a:xfrm>
            <a:off x="7772400" y="2438400"/>
            <a:ext cx="342900" cy="228600"/>
          </a:xfrm>
          <a:prstGeom prst="rect">
            <a:avLst/>
          </a:prstGeom>
          <a:noFill/>
          <a:ln w="9525">
            <a:noFill/>
            <a:miter lim="800000"/>
            <a:headEnd/>
            <a:tailEnd/>
          </a:ln>
        </p:spPr>
      </p:pic>
      <p:pic>
        <p:nvPicPr>
          <p:cNvPr id="179" name="Content Placeholder 4" descr="poppy_flower logo_540c+227C.jpg"/>
          <p:cNvPicPr>
            <a:picLocks noChangeAspect="1"/>
          </p:cNvPicPr>
          <p:nvPr/>
        </p:nvPicPr>
        <p:blipFill>
          <a:blip r:embed="rId3" cstate="print"/>
          <a:stretch>
            <a:fillRect/>
          </a:stretch>
        </p:blipFill>
        <p:spPr bwMode="auto">
          <a:xfrm>
            <a:off x="8077200" y="2438400"/>
            <a:ext cx="342900" cy="228600"/>
          </a:xfrm>
          <a:prstGeom prst="rect">
            <a:avLst/>
          </a:prstGeom>
          <a:noFill/>
          <a:ln w="9525">
            <a:noFill/>
            <a:miter lim="800000"/>
            <a:headEnd/>
            <a:tailEnd/>
          </a:ln>
        </p:spPr>
      </p:pic>
      <p:pic>
        <p:nvPicPr>
          <p:cNvPr id="180" name="Content Placeholder 4" descr="poppy_flower logo_540c+227C.jpg"/>
          <p:cNvPicPr>
            <a:picLocks noChangeAspect="1"/>
          </p:cNvPicPr>
          <p:nvPr/>
        </p:nvPicPr>
        <p:blipFill>
          <a:blip r:embed="rId3" cstate="print"/>
          <a:stretch>
            <a:fillRect/>
          </a:stretch>
        </p:blipFill>
        <p:spPr bwMode="auto">
          <a:xfrm>
            <a:off x="4724400" y="1752600"/>
            <a:ext cx="342900" cy="228600"/>
          </a:xfrm>
          <a:prstGeom prst="rect">
            <a:avLst/>
          </a:prstGeom>
          <a:noFill/>
          <a:ln w="9525">
            <a:noFill/>
            <a:miter lim="800000"/>
            <a:headEnd/>
            <a:tailEnd/>
          </a:ln>
        </p:spPr>
      </p:pic>
      <p:pic>
        <p:nvPicPr>
          <p:cNvPr id="181" name="Content Placeholder 4" descr="poppy_flower logo_540c+227C.jpg"/>
          <p:cNvPicPr>
            <a:picLocks noChangeAspect="1"/>
          </p:cNvPicPr>
          <p:nvPr/>
        </p:nvPicPr>
        <p:blipFill>
          <a:blip r:embed="rId3" cstate="print"/>
          <a:stretch>
            <a:fillRect/>
          </a:stretch>
        </p:blipFill>
        <p:spPr bwMode="auto">
          <a:xfrm>
            <a:off x="5029200" y="1752600"/>
            <a:ext cx="342900" cy="228600"/>
          </a:xfrm>
          <a:prstGeom prst="rect">
            <a:avLst/>
          </a:prstGeom>
          <a:noFill/>
          <a:ln w="9525">
            <a:noFill/>
            <a:miter lim="800000"/>
            <a:headEnd/>
            <a:tailEnd/>
          </a:ln>
        </p:spPr>
      </p:pic>
      <p:pic>
        <p:nvPicPr>
          <p:cNvPr id="182" name="Content Placeholder 4" descr="poppy_flower logo_540c+227C.jpg"/>
          <p:cNvPicPr>
            <a:picLocks noChangeAspect="1"/>
          </p:cNvPicPr>
          <p:nvPr/>
        </p:nvPicPr>
        <p:blipFill>
          <a:blip r:embed="rId3" cstate="print"/>
          <a:stretch>
            <a:fillRect/>
          </a:stretch>
        </p:blipFill>
        <p:spPr bwMode="auto">
          <a:xfrm>
            <a:off x="5334000" y="1752600"/>
            <a:ext cx="342900" cy="228600"/>
          </a:xfrm>
          <a:prstGeom prst="rect">
            <a:avLst/>
          </a:prstGeom>
          <a:noFill/>
          <a:ln w="9525">
            <a:noFill/>
            <a:miter lim="800000"/>
            <a:headEnd/>
            <a:tailEnd/>
          </a:ln>
        </p:spPr>
      </p:pic>
      <p:pic>
        <p:nvPicPr>
          <p:cNvPr id="183" name="Content Placeholder 4" descr="poppy_flower logo_540c+227C.jpg"/>
          <p:cNvPicPr>
            <a:picLocks noChangeAspect="1"/>
          </p:cNvPicPr>
          <p:nvPr/>
        </p:nvPicPr>
        <p:blipFill>
          <a:blip r:embed="rId3" cstate="print"/>
          <a:stretch>
            <a:fillRect/>
          </a:stretch>
        </p:blipFill>
        <p:spPr bwMode="auto">
          <a:xfrm>
            <a:off x="5638800" y="1752600"/>
            <a:ext cx="342900" cy="228600"/>
          </a:xfrm>
          <a:prstGeom prst="rect">
            <a:avLst/>
          </a:prstGeom>
          <a:noFill/>
          <a:ln w="9525">
            <a:noFill/>
            <a:miter lim="800000"/>
            <a:headEnd/>
            <a:tailEnd/>
          </a:ln>
        </p:spPr>
      </p:pic>
      <p:pic>
        <p:nvPicPr>
          <p:cNvPr id="184" name="Content Placeholder 4" descr="poppy_flower logo_540c+227C.jpg"/>
          <p:cNvPicPr>
            <a:picLocks noChangeAspect="1"/>
          </p:cNvPicPr>
          <p:nvPr/>
        </p:nvPicPr>
        <p:blipFill>
          <a:blip r:embed="rId3" cstate="print"/>
          <a:stretch>
            <a:fillRect/>
          </a:stretch>
        </p:blipFill>
        <p:spPr bwMode="auto">
          <a:xfrm>
            <a:off x="5943600" y="1752600"/>
            <a:ext cx="342900" cy="228600"/>
          </a:xfrm>
          <a:prstGeom prst="rect">
            <a:avLst/>
          </a:prstGeom>
          <a:noFill/>
          <a:ln w="9525">
            <a:noFill/>
            <a:miter lim="800000"/>
            <a:headEnd/>
            <a:tailEnd/>
          </a:ln>
        </p:spPr>
      </p:pic>
      <p:pic>
        <p:nvPicPr>
          <p:cNvPr id="185" name="Content Placeholder 4" descr="poppy_flower logo_540c+227C.jpg"/>
          <p:cNvPicPr>
            <a:picLocks noChangeAspect="1"/>
          </p:cNvPicPr>
          <p:nvPr/>
        </p:nvPicPr>
        <p:blipFill>
          <a:blip r:embed="rId3" cstate="print"/>
          <a:stretch>
            <a:fillRect/>
          </a:stretch>
        </p:blipFill>
        <p:spPr bwMode="auto">
          <a:xfrm>
            <a:off x="6248400" y="1752600"/>
            <a:ext cx="342900" cy="228600"/>
          </a:xfrm>
          <a:prstGeom prst="rect">
            <a:avLst/>
          </a:prstGeom>
          <a:noFill/>
          <a:ln w="9525">
            <a:noFill/>
            <a:miter lim="800000"/>
            <a:headEnd/>
            <a:tailEnd/>
          </a:ln>
        </p:spPr>
      </p:pic>
      <p:pic>
        <p:nvPicPr>
          <p:cNvPr id="186" name="Content Placeholder 4" descr="poppy_flower logo_540c+227C.jpg"/>
          <p:cNvPicPr>
            <a:picLocks noChangeAspect="1"/>
          </p:cNvPicPr>
          <p:nvPr/>
        </p:nvPicPr>
        <p:blipFill>
          <a:blip r:embed="rId3" cstate="print"/>
          <a:stretch>
            <a:fillRect/>
          </a:stretch>
        </p:blipFill>
        <p:spPr bwMode="auto">
          <a:xfrm>
            <a:off x="6553200" y="1752600"/>
            <a:ext cx="342900" cy="228600"/>
          </a:xfrm>
          <a:prstGeom prst="rect">
            <a:avLst/>
          </a:prstGeom>
          <a:noFill/>
          <a:ln w="9525">
            <a:noFill/>
            <a:miter lim="800000"/>
            <a:headEnd/>
            <a:tailEnd/>
          </a:ln>
        </p:spPr>
      </p:pic>
      <p:pic>
        <p:nvPicPr>
          <p:cNvPr id="187" name="Content Placeholder 4" descr="poppy_flower logo_540c+227C.jpg"/>
          <p:cNvPicPr>
            <a:picLocks noChangeAspect="1"/>
          </p:cNvPicPr>
          <p:nvPr/>
        </p:nvPicPr>
        <p:blipFill>
          <a:blip r:embed="rId3" cstate="print"/>
          <a:stretch>
            <a:fillRect/>
          </a:stretch>
        </p:blipFill>
        <p:spPr bwMode="auto">
          <a:xfrm>
            <a:off x="6858000" y="1752600"/>
            <a:ext cx="342900" cy="228600"/>
          </a:xfrm>
          <a:prstGeom prst="rect">
            <a:avLst/>
          </a:prstGeom>
          <a:noFill/>
          <a:ln w="9525">
            <a:noFill/>
            <a:miter lim="800000"/>
            <a:headEnd/>
            <a:tailEnd/>
          </a:ln>
        </p:spPr>
      </p:pic>
      <p:pic>
        <p:nvPicPr>
          <p:cNvPr id="188" name="Content Placeholder 4" descr="poppy_flower logo_540c+227C.jpg"/>
          <p:cNvPicPr>
            <a:picLocks noChangeAspect="1"/>
          </p:cNvPicPr>
          <p:nvPr/>
        </p:nvPicPr>
        <p:blipFill>
          <a:blip r:embed="rId3" cstate="print"/>
          <a:stretch>
            <a:fillRect/>
          </a:stretch>
        </p:blipFill>
        <p:spPr bwMode="auto">
          <a:xfrm>
            <a:off x="7162800" y="1752600"/>
            <a:ext cx="342900" cy="228600"/>
          </a:xfrm>
          <a:prstGeom prst="rect">
            <a:avLst/>
          </a:prstGeom>
          <a:noFill/>
          <a:ln w="9525">
            <a:noFill/>
            <a:miter lim="800000"/>
            <a:headEnd/>
            <a:tailEnd/>
          </a:ln>
        </p:spPr>
      </p:pic>
      <p:pic>
        <p:nvPicPr>
          <p:cNvPr id="189" name="Content Placeholder 4" descr="poppy_flower logo_540c+227C.jpg"/>
          <p:cNvPicPr>
            <a:picLocks noChangeAspect="1"/>
          </p:cNvPicPr>
          <p:nvPr/>
        </p:nvPicPr>
        <p:blipFill>
          <a:blip r:embed="rId3" cstate="print"/>
          <a:stretch>
            <a:fillRect/>
          </a:stretch>
        </p:blipFill>
        <p:spPr bwMode="auto">
          <a:xfrm>
            <a:off x="7467600" y="1752600"/>
            <a:ext cx="342900" cy="228600"/>
          </a:xfrm>
          <a:prstGeom prst="rect">
            <a:avLst/>
          </a:prstGeom>
          <a:noFill/>
          <a:ln w="9525">
            <a:noFill/>
            <a:miter lim="800000"/>
            <a:headEnd/>
            <a:tailEnd/>
          </a:ln>
        </p:spPr>
      </p:pic>
      <p:pic>
        <p:nvPicPr>
          <p:cNvPr id="190" name="Content Placeholder 4" descr="poppy_flower logo_540c+227C.jpg"/>
          <p:cNvPicPr>
            <a:picLocks noChangeAspect="1"/>
          </p:cNvPicPr>
          <p:nvPr/>
        </p:nvPicPr>
        <p:blipFill>
          <a:blip r:embed="rId3" cstate="print"/>
          <a:stretch>
            <a:fillRect/>
          </a:stretch>
        </p:blipFill>
        <p:spPr bwMode="auto">
          <a:xfrm>
            <a:off x="7772400" y="1752600"/>
            <a:ext cx="342900" cy="228600"/>
          </a:xfrm>
          <a:prstGeom prst="rect">
            <a:avLst/>
          </a:prstGeom>
          <a:noFill/>
          <a:ln w="9525">
            <a:noFill/>
            <a:miter lim="800000"/>
            <a:headEnd/>
            <a:tailEnd/>
          </a:ln>
        </p:spPr>
      </p:pic>
      <p:pic>
        <p:nvPicPr>
          <p:cNvPr id="191" name="Content Placeholder 4" descr="poppy_flower logo_540c+227C.jpg"/>
          <p:cNvPicPr>
            <a:picLocks noChangeAspect="1"/>
          </p:cNvPicPr>
          <p:nvPr/>
        </p:nvPicPr>
        <p:blipFill>
          <a:blip r:embed="rId3" cstate="print"/>
          <a:stretch>
            <a:fillRect/>
          </a:stretch>
        </p:blipFill>
        <p:spPr bwMode="auto">
          <a:xfrm>
            <a:off x="8077200" y="1752600"/>
            <a:ext cx="342900" cy="228600"/>
          </a:xfrm>
          <a:prstGeom prst="rect">
            <a:avLst/>
          </a:prstGeom>
          <a:noFill/>
          <a:ln w="9525">
            <a:noFill/>
            <a:miter lim="800000"/>
            <a:headEnd/>
            <a:tailEnd/>
          </a:ln>
        </p:spPr>
      </p:pic>
      <p:pic>
        <p:nvPicPr>
          <p:cNvPr id="192" name="Content Placeholder 4" descr="poppy_flower logo_540c+227C.jpg"/>
          <p:cNvPicPr>
            <a:picLocks noChangeAspect="1"/>
          </p:cNvPicPr>
          <p:nvPr/>
        </p:nvPicPr>
        <p:blipFill>
          <a:blip r:embed="rId3" cstate="print"/>
          <a:stretch>
            <a:fillRect/>
          </a:stretch>
        </p:blipFill>
        <p:spPr bwMode="auto">
          <a:xfrm>
            <a:off x="4724400" y="2667000"/>
            <a:ext cx="342900" cy="228600"/>
          </a:xfrm>
          <a:prstGeom prst="rect">
            <a:avLst/>
          </a:prstGeom>
          <a:noFill/>
          <a:ln w="9525">
            <a:noFill/>
            <a:miter lim="800000"/>
            <a:headEnd/>
            <a:tailEnd/>
          </a:ln>
        </p:spPr>
      </p:pic>
      <p:pic>
        <p:nvPicPr>
          <p:cNvPr id="193" name="Content Placeholder 4" descr="poppy_flower logo_540c+227C.jpg"/>
          <p:cNvPicPr>
            <a:picLocks noChangeAspect="1"/>
          </p:cNvPicPr>
          <p:nvPr/>
        </p:nvPicPr>
        <p:blipFill>
          <a:blip r:embed="rId3" cstate="print"/>
          <a:stretch>
            <a:fillRect/>
          </a:stretch>
        </p:blipFill>
        <p:spPr bwMode="auto">
          <a:xfrm>
            <a:off x="5029200" y="2667000"/>
            <a:ext cx="342900" cy="228600"/>
          </a:xfrm>
          <a:prstGeom prst="rect">
            <a:avLst/>
          </a:prstGeom>
          <a:noFill/>
          <a:ln w="9525">
            <a:noFill/>
            <a:miter lim="800000"/>
            <a:headEnd/>
            <a:tailEnd/>
          </a:ln>
        </p:spPr>
      </p:pic>
      <p:pic>
        <p:nvPicPr>
          <p:cNvPr id="194" name="Content Placeholder 4" descr="poppy_flower logo_540c+227C.jpg"/>
          <p:cNvPicPr>
            <a:picLocks noChangeAspect="1"/>
          </p:cNvPicPr>
          <p:nvPr/>
        </p:nvPicPr>
        <p:blipFill>
          <a:blip r:embed="rId3" cstate="print"/>
          <a:stretch>
            <a:fillRect/>
          </a:stretch>
        </p:blipFill>
        <p:spPr bwMode="auto">
          <a:xfrm>
            <a:off x="5334000" y="2667000"/>
            <a:ext cx="342900" cy="228600"/>
          </a:xfrm>
          <a:prstGeom prst="rect">
            <a:avLst/>
          </a:prstGeom>
          <a:noFill/>
          <a:ln w="9525">
            <a:noFill/>
            <a:miter lim="800000"/>
            <a:headEnd/>
            <a:tailEnd/>
          </a:ln>
        </p:spPr>
      </p:pic>
      <p:pic>
        <p:nvPicPr>
          <p:cNvPr id="195" name="Content Placeholder 4" descr="poppy_flower logo_540c+227C.jpg"/>
          <p:cNvPicPr>
            <a:picLocks noChangeAspect="1"/>
          </p:cNvPicPr>
          <p:nvPr/>
        </p:nvPicPr>
        <p:blipFill>
          <a:blip r:embed="rId3" cstate="print"/>
          <a:stretch>
            <a:fillRect/>
          </a:stretch>
        </p:blipFill>
        <p:spPr bwMode="auto">
          <a:xfrm>
            <a:off x="5638800" y="2667000"/>
            <a:ext cx="342900" cy="228600"/>
          </a:xfrm>
          <a:prstGeom prst="rect">
            <a:avLst/>
          </a:prstGeom>
          <a:noFill/>
          <a:ln w="9525">
            <a:noFill/>
            <a:miter lim="800000"/>
            <a:headEnd/>
            <a:tailEnd/>
          </a:ln>
        </p:spPr>
      </p:pic>
      <p:pic>
        <p:nvPicPr>
          <p:cNvPr id="196" name="Content Placeholder 4" descr="poppy_flower logo_540c+227C.jpg"/>
          <p:cNvPicPr>
            <a:picLocks noChangeAspect="1"/>
          </p:cNvPicPr>
          <p:nvPr/>
        </p:nvPicPr>
        <p:blipFill>
          <a:blip r:embed="rId3" cstate="print"/>
          <a:stretch>
            <a:fillRect/>
          </a:stretch>
        </p:blipFill>
        <p:spPr bwMode="auto">
          <a:xfrm>
            <a:off x="5943600" y="2667000"/>
            <a:ext cx="342900" cy="228600"/>
          </a:xfrm>
          <a:prstGeom prst="rect">
            <a:avLst/>
          </a:prstGeom>
          <a:noFill/>
          <a:ln w="9525">
            <a:noFill/>
            <a:miter lim="800000"/>
            <a:headEnd/>
            <a:tailEnd/>
          </a:ln>
        </p:spPr>
      </p:pic>
      <p:pic>
        <p:nvPicPr>
          <p:cNvPr id="197" name="Content Placeholder 4" descr="poppy_flower logo_540c+227C.jpg"/>
          <p:cNvPicPr>
            <a:picLocks noChangeAspect="1"/>
          </p:cNvPicPr>
          <p:nvPr/>
        </p:nvPicPr>
        <p:blipFill>
          <a:blip r:embed="rId3" cstate="print"/>
          <a:stretch>
            <a:fillRect/>
          </a:stretch>
        </p:blipFill>
        <p:spPr bwMode="auto">
          <a:xfrm>
            <a:off x="6248400" y="2667000"/>
            <a:ext cx="342900" cy="228600"/>
          </a:xfrm>
          <a:prstGeom prst="rect">
            <a:avLst/>
          </a:prstGeom>
          <a:noFill/>
          <a:ln w="9525">
            <a:noFill/>
            <a:miter lim="800000"/>
            <a:headEnd/>
            <a:tailEnd/>
          </a:ln>
        </p:spPr>
      </p:pic>
      <p:pic>
        <p:nvPicPr>
          <p:cNvPr id="198" name="Content Placeholder 4" descr="poppy_flower logo_540c+227C.jpg"/>
          <p:cNvPicPr>
            <a:picLocks noChangeAspect="1"/>
          </p:cNvPicPr>
          <p:nvPr/>
        </p:nvPicPr>
        <p:blipFill>
          <a:blip r:embed="rId3" cstate="print"/>
          <a:stretch>
            <a:fillRect/>
          </a:stretch>
        </p:blipFill>
        <p:spPr bwMode="auto">
          <a:xfrm>
            <a:off x="6553200" y="2667000"/>
            <a:ext cx="342900" cy="228600"/>
          </a:xfrm>
          <a:prstGeom prst="rect">
            <a:avLst/>
          </a:prstGeom>
          <a:noFill/>
          <a:ln w="9525">
            <a:noFill/>
            <a:miter lim="800000"/>
            <a:headEnd/>
            <a:tailEnd/>
          </a:ln>
        </p:spPr>
      </p:pic>
      <p:pic>
        <p:nvPicPr>
          <p:cNvPr id="199" name="Content Placeholder 4" descr="poppy_flower logo_540c+227C.jpg"/>
          <p:cNvPicPr>
            <a:picLocks noChangeAspect="1"/>
          </p:cNvPicPr>
          <p:nvPr/>
        </p:nvPicPr>
        <p:blipFill>
          <a:blip r:embed="rId3" cstate="print"/>
          <a:stretch>
            <a:fillRect/>
          </a:stretch>
        </p:blipFill>
        <p:spPr bwMode="auto">
          <a:xfrm>
            <a:off x="6858000" y="2667000"/>
            <a:ext cx="342900" cy="228600"/>
          </a:xfrm>
          <a:prstGeom prst="rect">
            <a:avLst/>
          </a:prstGeom>
          <a:noFill/>
          <a:ln w="9525">
            <a:noFill/>
            <a:miter lim="800000"/>
            <a:headEnd/>
            <a:tailEnd/>
          </a:ln>
        </p:spPr>
      </p:pic>
      <p:pic>
        <p:nvPicPr>
          <p:cNvPr id="200" name="Content Placeholder 4" descr="poppy_flower logo_540c+227C.jpg"/>
          <p:cNvPicPr>
            <a:picLocks noChangeAspect="1"/>
          </p:cNvPicPr>
          <p:nvPr/>
        </p:nvPicPr>
        <p:blipFill>
          <a:blip r:embed="rId3" cstate="print"/>
          <a:stretch>
            <a:fillRect/>
          </a:stretch>
        </p:blipFill>
        <p:spPr bwMode="auto">
          <a:xfrm>
            <a:off x="7162800" y="2667000"/>
            <a:ext cx="342900" cy="228600"/>
          </a:xfrm>
          <a:prstGeom prst="rect">
            <a:avLst/>
          </a:prstGeom>
          <a:noFill/>
          <a:ln w="9525">
            <a:noFill/>
            <a:miter lim="800000"/>
            <a:headEnd/>
            <a:tailEnd/>
          </a:ln>
        </p:spPr>
      </p:pic>
      <p:pic>
        <p:nvPicPr>
          <p:cNvPr id="201" name="Content Placeholder 4" descr="poppy_flower logo_540c+227C.jpg"/>
          <p:cNvPicPr>
            <a:picLocks noChangeAspect="1"/>
          </p:cNvPicPr>
          <p:nvPr/>
        </p:nvPicPr>
        <p:blipFill>
          <a:blip r:embed="rId3" cstate="print"/>
          <a:stretch>
            <a:fillRect/>
          </a:stretch>
        </p:blipFill>
        <p:spPr bwMode="auto">
          <a:xfrm>
            <a:off x="7467600" y="2667000"/>
            <a:ext cx="342900" cy="228600"/>
          </a:xfrm>
          <a:prstGeom prst="rect">
            <a:avLst/>
          </a:prstGeom>
          <a:noFill/>
          <a:ln w="9525">
            <a:noFill/>
            <a:miter lim="800000"/>
            <a:headEnd/>
            <a:tailEnd/>
          </a:ln>
        </p:spPr>
      </p:pic>
      <p:pic>
        <p:nvPicPr>
          <p:cNvPr id="202" name="Content Placeholder 4" descr="poppy_flower logo_540c+227C.jpg"/>
          <p:cNvPicPr>
            <a:picLocks noChangeAspect="1"/>
          </p:cNvPicPr>
          <p:nvPr/>
        </p:nvPicPr>
        <p:blipFill>
          <a:blip r:embed="rId3" cstate="print"/>
          <a:stretch>
            <a:fillRect/>
          </a:stretch>
        </p:blipFill>
        <p:spPr bwMode="auto">
          <a:xfrm>
            <a:off x="7772400" y="2667000"/>
            <a:ext cx="342900" cy="228600"/>
          </a:xfrm>
          <a:prstGeom prst="rect">
            <a:avLst/>
          </a:prstGeom>
          <a:noFill/>
          <a:ln w="9525">
            <a:noFill/>
            <a:miter lim="800000"/>
            <a:headEnd/>
            <a:tailEnd/>
          </a:ln>
        </p:spPr>
      </p:pic>
      <p:pic>
        <p:nvPicPr>
          <p:cNvPr id="203" name="Content Placeholder 4" descr="poppy_flower logo_540c+227C.jpg"/>
          <p:cNvPicPr>
            <a:picLocks noChangeAspect="1"/>
          </p:cNvPicPr>
          <p:nvPr/>
        </p:nvPicPr>
        <p:blipFill>
          <a:blip r:embed="rId3" cstate="print"/>
          <a:stretch>
            <a:fillRect/>
          </a:stretch>
        </p:blipFill>
        <p:spPr bwMode="auto">
          <a:xfrm>
            <a:off x="8077200" y="2667000"/>
            <a:ext cx="342900" cy="228600"/>
          </a:xfrm>
          <a:prstGeom prst="rect">
            <a:avLst/>
          </a:prstGeom>
          <a:noFill/>
          <a:ln w="9525">
            <a:noFill/>
            <a:miter lim="800000"/>
            <a:headEnd/>
            <a:tailEnd/>
          </a:ln>
        </p:spPr>
      </p:pic>
      <p:pic>
        <p:nvPicPr>
          <p:cNvPr id="204" name="Content Placeholder 4" descr="poppy_flower logo_540c+227C.jpg"/>
          <p:cNvPicPr>
            <a:picLocks noChangeAspect="1"/>
          </p:cNvPicPr>
          <p:nvPr/>
        </p:nvPicPr>
        <p:blipFill>
          <a:blip r:embed="rId3" cstate="print"/>
          <a:stretch>
            <a:fillRect/>
          </a:stretch>
        </p:blipFill>
        <p:spPr bwMode="auto">
          <a:xfrm>
            <a:off x="4724400" y="2895600"/>
            <a:ext cx="342900" cy="228600"/>
          </a:xfrm>
          <a:prstGeom prst="rect">
            <a:avLst/>
          </a:prstGeom>
          <a:noFill/>
          <a:ln w="9525">
            <a:noFill/>
            <a:miter lim="800000"/>
            <a:headEnd/>
            <a:tailEnd/>
          </a:ln>
        </p:spPr>
      </p:pic>
      <p:pic>
        <p:nvPicPr>
          <p:cNvPr id="205" name="Content Placeholder 4" descr="poppy_flower logo_540c+227C.jpg"/>
          <p:cNvPicPr>
            <a:picLocks noChangeAspect="1"/>
          </p:cNvPicPr>
          <p:nvPr/>
        </p:nvPicPr>
        <p:blipFill>
          <a:blip r:embed="rId3" cstate="print"/>
          <a:stretch>
            <a:fillRect/>
          </a:stretch>
        </p:blipFill>
        <p:spPr bwMode="auto">
          <a:xfrm>
            <a:off x="5029200" y="2895600"/>
            <a:ext cx="342900" cy="228600"/>
          </a:xfrm>
          <a:prstGeom prst="rect">
            <a:avLst/>
          </a:prstGeom>
          <a:noFill/>
          <a:ln w="9525">
            <a:noFill/>
            <a:miter lim="800000"/>
            <a:headEnd/>
            <a:tailEnd/>
          </a:ln>
        </p:spPr>
      </p:pic>
      <p:pic>
        <p:nvPicPr>
          <p:cNvPr id="206" name="Content Placeholder 4" descr="poppy_flower logo_540c+227C.jpg"/>
          <p:cNvPicPr>
            <a:picLocks noChangeAspect="1"/>
          </p:cNvPicPr>
          <p:nvPr/>
        </p:nvPicPr>
        <p:blipFill>
          <a:blip r:embed="rId3" cstate="print"/>
          <a:stretch>
            <a:fillRect/>
          </a:stretch>
        </p:blipFill>
        <p:spPr bwMode="auto">
          <a:xfrm>
            <a:off x="5334000" y="2895600"/>
            <a:ext cx="342900" cy="228600"/>
          </a:xfrm>
          <a:prstGeom prst="rect">
            <a:avLst/>
          </a:prstGeom>
          <a:noFill/>
          <a:ln w="9525">
            <a:noFill/>
            <a:miter lim="800000"/>
            <a:headEnd/>
            <a:tailEnd/>
          </a:ln>
        </p:spPr>
      </p:pic>
      <p:pic>
        <p:nvPicPr>
          <p:cNvPr id="207" name="Content Placeholder 4" descr="poppy_flower logo_540c+227C.jpg"/>
          <p:cNvPicPr>
            <a:picLocks noChangeAspect="1"/>
          </p:cNvPicPr>
          <p:nvPr/>
        </p:nvPicPr>
        <p:blipFill>
          <a:blip r:embed="rId3" cstate="print"/>
          <a:stretch>
            <a:fillRect/>
          </a:stretch>
        </p:blipFill>
        <p:spPr bwMode="auto">
          <a:xfrm>
            <a:off x="5638800" y="2895600"/>
            <a:ext cx="342900" cy="228600"/>
          </a:xfrm>
          <a:prstGeom prst="rect">
            <a:avLst/>
          </a:prstGeom>
          <a:noFill/>
          <a:ln w="9525">
            <a:noFill/>
            <a:miter lim="800000"/>
            <a:headEnd/>
            <a:tailEnd/>
          </a:ln>
        </p:spPr>
      </p:pic>
      <p:pic>
        <p:nvPicPr>
          <p:cNvPr id="208" name="Content Placeholder 4" descr="poppy_flower logo_540c+227C.jpg"/>
          <p:cNvPicPr>
            <a:picLocks noChangeAspect="1"/>
          </p:cNvPicPr>
          <p:nvPr/>
        </p:nvPicPr>
        <p:blipFill>
          <a:blip r:embed="rId3" cstate="print"/>
          <a:stretch>
            <a:fillRect/>
          </a:stretch>
        </p:blipFill>
        <p:spPr bwMode="auto">
          <a:xfrm>
            <a:off x="5943600" y="2895600"/>
            <a:ext cx="342900" cy="228600"/>
          </a:xfrm>
          <a:prstGeom prst="rect">
            <a:avLst/>
          </a:prstGeom>
          <a:noFill/>
          <a:ln w="9525">
            <a:noFill/>
            <a:miter lim="800000"/>
            <a:headEnd/>
            <a:tailEnd/>
          </a:ln>
        </p:spPr>
      </p:pic>
      <p:pic>
        <p:nvPicPr>
          <p:cNvPr id="209" name="Content Placeholder 4" descr="poppy_flower logo_540c+227C.jpg"/>
          <p:cNvPicPr>
            <a:picLocks noChangeAspect="1"/>
          </p:cNvPicPr>
          <p:nvPr/>
        </p:nvPicPr>
        <p:blipFill>
          <a:blip r:embed="rId3" cstate="print"/>
          <a:stretch>
            <a:fillRect/>
          </a:stretch>
        </p:blipFill>
        <p:spPr bwMode="auto">
          <a:xfrm>
            <a:off x="6248400" y="2895600"/>
            <a:ext cx="342900" cy="228600"/>
          </a:xfrm>
          <a:prstGeom prst="rect">
            <a:avLst/>
          </a:prstGeom>
          <a:noFill/>
          <a:ln w="9525">
            <a:noFill/>
            <a:miter lim="800000"/>
            <a:headEnd/>
            <a:tailEnd/>
          </a:ln>
        </p:spPr>
      </p:pic>
      <p:pic>
        <p:nvPicPr>
          <p:cNvPr id="210" name="Content Placeholder 4" descr="poppy_flower logo_540c+227C.jpg"/>
          <p:cNvPicPr>
            <a:picLocks noChangeAspect="1"/>
          </p:cNvPicPr>
          <p:nvPr/>
        </p:nvPicPr>
        <p:blipFill>
          <a:blip r:embed="rId3" cstate="print"/>
          <a:stretch>
            <a:fillRect/>
          </a:stretch>
        </p:blipFill>
        <p:spPr bwMode="auto">
          <a:xfrm>
            <a:off x="6553200" y="2895600"/>
            <a:ext cx="342900" cy="228600"/>
          </a:xfrm>
          <a:prstGeom prst="rect">
            <a:avLst/>
          </a:prstGeom>
          <a:noFill/>
          <a:ln w="9525">
            <a:noFill/>
            <a:miter lim="800000"/>
            <a:headEnd/>
            <a:tailEnd/>
          </a:ln>
        </p:spPr>
      </p:pic>
      <p:pic>
        <p:nvPicPr>
          <p:cNvPr id="211" name="Content Placeholder 4" descr="poppy_flower logo_540c+227C.jpg"/>
          <p:cNvPicPr>
            <a:picLocks noChangeAspect="1"/>
          </p:cNvPicPr>
          <p:nvPr/>
        </p:nvPicPr>
        <p:blipFill>
          <a:blip r:embed="rId3" cstate="print"/>
          <a:stretch>
            <a:fillRect/>
          </a:stretch>
        </p:blipFill>
        <p:spPr bwMode="auto">
          <a:xfrm>
            <a:off x="6858000" y="2895600"/>
            <a:ext cx="342900" cy="228600"/>
          </a:xfrm>
          <a:prstGeom prst="rect">
            <a:avLst/>
          </a:prstGeom>
          <a:noFill/>
          <a:ln w="9525">
            <a:noFill/>
            <a:miter lim="800000"/>
            <a:headEnd/>
            <a:tailEnd/>
          </a:ln>
        </p:spPr>
      </p:pic>
      <p:pic>
        <p:nvPicPr>
          <p:cNvPr id="212" name="Content Placeholder 4" descr="poppy_flower logo_540c+227C.jpg"/>
          <p:cNvPicPr>
            <a:picLocks noChangeAspect="1"/>
          </p:cNvPicPr>
          <p:nvPr/>
        </p:nvPicPr>
        <p:blipFill>
          <a:blip r:embed="rId3" cstate="print"/>
          <a:stretch>
            <a:fillRect/>
          </a:stretch>
        </p:blipFill>
        <p:spPr bwMode="auto">
          <a:xfrm>
            <a:off x="7162800" y="2895600"/>
            <a:ext cx="342900" cy="228600"/>
          </a:xfrm>
          <a:prstGeom prst="rect">
            <a:avLst/>
          </a:prstGeom>
          <a:noFill/>
          <a:ln w="9525">
            <a:noFill/>
            <a:miter lim="800000"/>
            <a:headEnd/>
            <a:tailEnd/>
          </a:ln>
        </p:spPr>
      </p:pic>
      <p:pic>
        <p:nvPicPr>
          <p:cNvPr id="213" name="Content Placeholder 4" descr="poppy_flower logo_540c+227C.jpg"/>
          <p:cNvPicPr>
            <a:picLocks noChangeAspect="1"/>
          </p:cNvPicPr>
          <p:nvPr/>
        </p:nvPicPr>
        <p:blipFill>
          <a:blip r:embed="rId3" cstate="print"/>
          <a:stretch>
            <a:fillRect/>
          </a:stretch>
        </p:blipFill>
        <p:spPr bwMode="auto">
          <a:xfrm>
            <a:off x="7467600" y="2895600"/>
            <a:ext cx="342900" cy="228600"/>
          </a:xfrm>
          <a:prstGeom prst="rect">
            <a:avLst/>
          </a:prstGeom>
          <a:noFill/>
          <a:ln w="9525">
            <a:noFill/>
            <a:miter lim="800000"/>
            <a:headEnd/>
            <a:tailEnd/>
          </a:ln>
        </p:spPr>
      </p:pic>
      <p:pic>
        <p:nvPicPr>
          <p:cNvPr id="214" name="Content Placeholder 4" descr="poppy_flower logo_540c+227C.jpg"/>
          <p:cNvPicPr>
            <a:picLocks noChangeAspect="1"/>
          </p:cNvPicPr>
          <p:nvPr/>
        </p:nvPicPr>
        <p:blipFill>
          <a:blip r:embed="rId3" cstate="print"/>
          <a:stretch>
            <a:fillRect/>
          </a:stretch>
        </p:blipFill>
        <p:spPr bwMode="auto">
          <a:xfrm>
            <a:off x="7772400" y="2895600"/>
            <a:ext cx="342900" cy="228600"/>
          </a:xfrm>
          <a:prstGeom prst="rect">
            <a:avLst/>
          </a:prstGeom>
          <a:noFill/>
          <a:ln w="9525">
            <a:noFill/>
            <a:miter lim="800000"/>
            <a:headEnd/>
            <a:tailEnd/>
          </a:ln>
        </p:spPr>
      </p:pic>
      <p:pic>
        <p:nvPicPr>
          <p:cNvPr id="215" name="Content Placeholder 4" descr="poppy_flower logo_540c+227C.jpg"/>
          <p:cNvPicPr>
            <a:picLocks noChangeAspect="1"/>
          </p:cNvPicPr>
          <p:nvPr/>
        </p:nvPicPr>
        <p:blipFill>
          <a:blip r:embed="rId3" cstate="print"/>
          <a:stretch>
            <a:fillRect/>
          </a:stretch>
        </p:blipFill>
        <p:spPr bwMode="auto">
          <a:xfrm>
            <a:off x="8077200" y="2895600"/>
            <a:ext cx="342900" cy="228600"/>
          </a:xfrm>
          <a:prstGeom prst="rect">
            <a:avLst/>
          </a:prstGeom>
          <a:noFill/>
          <a:ln w="9525">
            <a:noFill/>
            <a:miter lim="800000"/>
            <a:headEnd/>
            <a:tailEnd/>
          </a:ln>
        </p:spPr>
      </p:pic>
      <p:pic>
        <p:nvPicPr>
          <p:cNvPr id="216" name="Content Placeholder 4" descr="poppy_flower logo_540c+227C.jpg"/>
          <p:cNvPicPr>
            <a:picLocks noChangeAspect="1"/>
          </p:cNvPicPr>
          <p:nvPr/>
        </p:nvPicPr>
        <p:blipFill>
          <a:blip r:embed="rId3" cstate="print"/>
          <a:stretch>
            <a:fillRect/>
          </a:stretch>
        </p:blipFill>
        <p:spPr bwMode="auto">
          <a:xfrm>
            <a:off x="4724400" y="3124200"/>
            <a:ext cx="342900" cy="228600"/>
          </a:xfrm>
          <a:prstGeom prst="rect">
            <a:avLst/>
          </a:prstGeom>
          <a:noFill/>
          <a:ln w="9525">
            <a:noFill/>
            <a:miter lim="800000"/>
            <a:headEnd/>
            <a:tailEnd/>
          </a:ln>
        </p:spPr>
      </p:pic>
      <p:pic>
        <p:nvPicPr>
          <p:cNvPr id="217" name="Content Placeholder 4" descr="poppy_flower logo_540c+227C.jpg"/>
          <p:cNvPicPr>
            <a:picLocks noChangeAspect="1"/>
          </p:cNvPicPr>
          <p:nvPr/>
        </p:nvPicPr>
        <p:blipFill>
          <a:blip r:embed="rId3" cstate="print"/>
          <a:stretch>
            <a:fillRect/>
          </a:stretch>
        </p:blipFill>
        <p:spPr bwMode="auto">
          <a:xfrm>
            <a:off x="5029200" y="3124200"/>
            <a:ext cx="342900" cy="228600"/>
          </a:xfrm>
          <a:prstGeom prst="rect">
            <a:avLst/>
          </a:prstGeom>
          <a:noFill/>
          <a:ln w="9525">
            <a:noFill/>
            <a:miter lim="800000"/>
            <a:headEnd/>
            <a:tailEnd/>
          </a:ln>
        </p:spPr>
      </p:pic>
      <p:pic>
        <p:nvPicPr>
          <p:cNvPr id="218" name="Content Placeholder 4" descr="poppy_flower logo_540c+227C.jpg"/>
          <p:cNvPicPr>
            <a:picLocks noChangeAspect="1"/>
          </p:cNvPicPr>
          <p:nvPr/>
        </p:nvPicPr>
        <p:blipFill>
          <a:blip r:embed="rId3" cstate="print"/>
          <a:stretch>
            <a:fillRect/>
          </a:stretch>
        </p:blipFill>
        <p:spPr bwMode="auto">
          <a:xfrm>
            <a:off x="5334000" y="3124200"/>
            <a:ext cx="342900" cy="228600"/>
          </a:xfrm>
          <a:prstGeom prst="rect">
            <a:avLst/>
          </a:prstGeom>
          <a:noFill/>
          <a:ln w="9525">
            <a:noFill/>
            <a:miter lim="800000"/>
            <a:headEnd/>
            <a:tailEnd/>
          </a:ln>
        </p:spPr>
      </p:pic>
      <p:pic>
        <p:nvPicPr>
          <p:cNvPr id="219" name="Content Placeholder 4" descr="poppy_flower logo_540c+227C.jpg"/>
          <p:cNvPicPr>
            <a:picLocks noChangeAspect="1"/>
          </p:cNvPicPr>
          <p:nvPr/>
        </p:nvPicPr>
        <p:blipFill>
          <a:blip r:embed="rId3" cstate="print"/>
          <a:stretch>
            <a:fillRect/>
          </a:stretch>
        </p:blipFill>
        <p:spPr bwMode="auto">
          <a:xfrm>
            <a:off x="5638800" y="3124200"/>
            <a:ext cx="342900" cy="228600"/>
          </a:xfrm>
          <a:prstGeom prst="rect">
            <a:avLst/>
          </a:prstGeom>
          <a:noFill/>
          <a:ln w="9525">
            <a:noFill/>
            <a:miter lim="800000"/>
            <a:headEnd/>
            <a:tailEnd/>
          </a:ln>
        </p:spPr>
      </p:pic>
      <p:pic>
        <p:nvPicPr>
          <p:cNvPr id="220" name="Content Placeholder 4" descr="poppy_flower logo_540c+227C.jpg"/>
          <p:cNvPicPr>
            <a:picLocks noChangeAspect="1"/>
          </p:cNvPicPr>
          <p:nvPr/>
        </p:nvPicPr>
        <p:blipFill>
          <a:blip r:embed="rId3" cstate="print"/>
          <a:stretch>
            <a:fillRect/>
          </a:stretch>
        </p:blipFill>
        <p:spPr bwMode="auto">
          <a:xfrm>
            <a:off x="5943600" y="3124200"/>
            <a:ext cx="342900" cy="228600"/>
          </a:xfrm>
          <a:prstGeom prst="rect">
            <a:avLst/>
          </a:prstGeom>
          <a:noFill/>
          <a:ln w="9525">
            <a:noFill/>
            <a:miter lim="800000"/>
            <a:headEnd/>
            <a:tailEnd/>
          </a:ln>
        </p:spPr>
      </p:pic>
      <p:pic>
        <p:nvPicPr>
          <p:cNvPr id="221" name="Content Placeholder 4" descr="poppy_flower logo_540c+227C.jpg"/>
          <p:cNvPicPr>
            <a:picLocks noChangeAspect="1"/>
          </p:cNvPicPr>
          <p:nvPr/>
        </p:nvPicPr>
        <p:blipFill>
          <a:blip r:embed="rId3" cstate="print"/>
          <a:stretch>
            <a:fillRect/>
          </a:stretch>
        </p:blipFill>
        <p:spPr bwMode="auto">
          <a:xfrm>
            <a:off x="6248400" y="3124200"/>
            <a:ext cx="342900" cy="228600"/>
          </a:xfrm>
          <a:prstGeom prst="rect">
            <a:avLst/>
          </a:prstGeom>
          <a:noFill/>
          <a:ln w="9525">
            <a:noFill/>
            <a:miter lim="800000"/>
            <a:headEnd/>
            <a:tailEnd/>
          </a:ln>
        </p:spPr>
      </p:pic>
      <p:pic>
        <p:nvPicPr>
          <p:cNvPr id="222" name="Content Placeholder 4" descr="poppy_flower logo_540c+227C.jpg"/>
          <p:cNvPicPr>
            <a:picLocks noChangeAspect="1"/>
          </p:cNvPicPr>
          <p:nvPr/>
        </p:nvPicPr>
        <p:blipFill>
          <a:blip r:embed="rId3" cstate="print"/>
          <a:stretch>
            <a:fillRect/>
          </a:stretch>
        </p:blipFill>
        <p:spPr bwMode="auto">
          <a:xfrm>
            <a:off x="6553200" y="3124200"/>
            <a:ext cx="342900" cy="228600"/>
          </a:xfrm>
          <a:prstGeom prst="rect">
            <a:avLst/>
          </a:prstGeom>
          <a:noFill/>
          <a:ln w="9525">
            <a:noFill/>
            <a:miter lim="800000"/>
            <a:headEnd/>
            <a:tailEnd/>
          </a:ln>
        </p:spPr>
      </p:pic>
      <p:pic>
        <p:nvPicPr>
          <p:cNvPr id="223" name="Content Placeholder 4" descr="poppy_flower logo_540c+227C.jpg"/>
          <p:cNvPicPr>
            <a:picLocks noChangeAspect="1"/>
          </p:cNvPicPr>
          <p:nvPr/>
        </p:nvPicPr>
        <p:blipFill>
          <a:blip r:embed="rId3" cstate="print"/>
          <a:stretch>
            <a:fillRect/>
          </a:stretch>
        </p:blipFill>
        <p:spPr bwMode="auto">
          <a:xfrm>
            <a:off x="6858000" y="3124200"/>
            <a:ext cx="342900" cy="228600"/>
          </a:xfrm>
          <a:prstGeom prst="rect">
            <a:avLst/>
          </a:prstGeom>
          <a:noFill/>
          <a:ln w="9525">
            <a:noFill/>
            <a:miter lim="800000"/>
            <a:headEnd/>
            <a:tailEnd/>
          </a:ln>
        </p:spPr>
      </p:pic>
      <p:pic>
        <p:nvPicPr>
          <p:cNvPr id="224" name="Content Placeholder 4" descr="poppy_flower logo_540c+227C.jpg"/>
          <p:cNvPicPr>
            <a:picLocks noChangeAspect="1"/>
          </p:cNvPicPr>
          <p:nvPr/>
        </p:nvPicPr>
        <p:blipFill>
          <a:blip r:embed="rId3" cstate="print"/>
          <a:stretch>
            <a:fillRect/>
          </a:stretch>
        </p:blipFill>
        <p:spPr bwMode="auto">
          <a:xfrm>
            <a:off x="7162800" y="3124200"/>
            <a:ext cx="342900" cy="228600"/>
          </a:xfrm>
          <a:prstGeom prst="rect">
            <a:avLst/>
          </a:prstGeom>
          <a:noFill/>
          <a:ln w="9525">
            <a:noFill/>
            <a:miter lim="800000"/>
            <a:headEnd/>
            <a:tailEnd/>
          </a:ln>
        </p:spPr>
      </p:pic>
      <p:pic>
        <p:nvPicPr>
          <p:cNvPr id="225" name="Content Placeholder 4" descr="poppy_flower logo_540c+227C.jpg"/>
          <p:cNvPicPr>
            <a:picLocks noChangeAspect="1"/>
          </p:cNvPicPr>
          <p:nvPr/>
        </p:nvPicPr>
        <p:blipFill>
          <a:blip r:embed="rId3" cstate="print"/>
          <a:stretch>
            <a:fillRect/>
          </a:stretch>
        </p:blipFill>
        <p:spPr bwMode="auto">
          <a:xfrm>
            <a:off x="7467600" y="3124200"/>
            <a:ext cx="342900" cy="228600"/>
          </a:xfrm>
          <a:prstGeom prst="rect">
            <a:avLst/>
          </a:prstGeom>
          <a:noFill/>
          <a:ln w="9525">
            <a:noFill/>
            <a:miter lim="800000"/>
            <a:headEnd/>
            <a:tailEnd/>
          </a:ln>
        </p:spPr>
      </p:pic>
      <p:pic>
        <p:nvPicPr>
          <p:cNvPr id="226" name="Content Placeholder 4" descr="poppy_flower logo_540c+227C.jpg"/>
          <p:cNvPicPr>
            <a:picLocks noChangeAspect="1"/>
          </p:cNvPicPr>
          <p:nvPr/>
        </p:nvPicPr>
        <p:blipFill>
          <a:blip r:embed="rId3" cstate="print"/>
          <a:stretch>
            <a:fillRect/>
          </a:stretch>
        </p:blipFill>
        <p:spPr bwMode="auto">
          <a:xfrm>
            <a:off x="7772400" y="3124200"/>
            <a:ext cx="342900" cy="228600"/>
          </a:xfrm>
          <a:prstGeom prst="rect">
            <a:avLst/>
          </a:prstGeom>
          <a:noFill/>
          <a:ln w="9525">
            <a:noFill/>
            <a:miter lim="800000"/>
            <a:headEnd/>
            <a:tailEnd/>
          </a:ln>
        </p:spPr>
      </p:pic>
      <p:pic>
        <p:nvPicPr>
          <p:cNvPr id="227" name="Content Placeholder 4" descr="poppy_flower logo_540c+227C.jpg"/>
          <p:cNvPicPr>
            <a:picLocks noChangeAspect="1"/>
          </p:cNvPicPr>
          <p:nvPr/>
        </p:nvPicPr>
        <p:blipFill>
          <a:blip r:embed="rId3" cstate="print"/>
          <a:stretch>
            <a:fillRect/>
          </a:stretch>
        </p:blipFill>
        <p:spPr bwMode="auto">
          <a:xfrm>
            <a:off x="8077200" y="3124200"/>
            <a:ext cx="342900" cy="228600"/>
          </a:xfrm>
          <a:prstGeom prst="rect">
            <a:avLst/>
          </a:prstGeom>
          <a:noFill/>
          <a:ln w="9525">
            <a:noFill/>
            <a:miter lim="800000"/>
            <a:headEnd/>
            <a:tailEnd/>
          </a:ln>
        </p:spPr>
      </p:pic>
      <p:pic>
        <p:nvPicPr>
          <p:cNvPr id="228" name="Content Placeholder 4" descr="poppy_flower logo_540c+227C.jpg"/>
          <p:cNvPicPr>
            <a:picLocks noChangeAspect="1"/>
          </p:cNvPicPr>
          <p:nvPr/>
        </p:nvPicPr>
        <p:blipFill>
          <a:blip r:embed="rId3" cstate="print"/>
          <a:stretch>
            <a:fillRect/>
          </a:stretch>
        </p:blipFill>
        <p:spPr bwMode="auto">
          <a:xfrm>
            <a:off x="4724400" y="3352800"/>
            <a:ext cx="342900" cy="228600"/>
          </a:xfrm>
          <a:prstGeom prst="rect">
            <a:avLst/>
          </a:prstGeom>
          <a:noFill/>
          <a:ln w="9525">
            <a:noFill/>
            <a:miter lim="800000"/>
            <a:headEnd/>
            <a:tailEnd/>
          </a:ln>
        </p:spPr>
      </p:pic>
      <p:pic>
        <p:nvPicPr>
          <p:cNvPr id="229" name="Content Placeholder 4" descr="poppy_flower logo_540c+227C.jpg"/>
          <p:cNvPicPr>
            <a:picLocks noChangeAspect="1"/>
          </p:cNvPicPr>
          <p:nvPr/>
        </p:nvPicPr>
        <p:blipFill>
          <a:blip r:embed="rId3" cstate="print"/>
          <a:stretch>
            <a:fillRect/>
          </a:stretch>
        </p:blipFill>
        <p:spPr bwMode="auto">
          <a:xfrm>
            <a:off x="5029200" y="3352800"/>
            <a:ext cx="342900" cy="228600"/>
          </a:xfrm>
          <a:prstGeom prst="rect">
            <a:avLst/>
          </a:prstGeom>
          <a:noFill/>
          <a:ln w="9525">
            <a:noFill/>
            <a:miter lim="800000"/>
            <a:headEnd/>
            <a:tailEnd/>
          </a:ln>
        </p:spPr>
      </p:pic>
      <p:pic>
        <p:nvPicPr>
          <p:cNvPr id="230" name="Content Placeholder 4" descr="poppy_flower logo_540c+227C.jpg"/>
          <p:cNvPicPr>
            <a:picLocks noChangeAspect="1"/>
          </p:cNvPicPr>
          <p:nvPr/>
        </p:nvPicPr>
        <p:blipFill>
          <a:blip r:embed="rId3" cstate="print"/>
          <a:stretch>
            <a:fillRect/>
          </a:stretch>
        </p:blipFill>
        <p:spPr bwMode="auto">
          <a:xfrm>
            <a:off x="5334000" y="3352800"/>
            <a:ext cx="342900" cy="228600"/>
          </a:xfrm>
          <a:prstGeom prst="rect">
            <a:avLst/>
          </a:prstGeom>
          <a:noFill/>
          <a:ln w="9525">
            <a:noFill/>
            <a:miter lim="800000"/>
            <a:headEnd/>
            <a:tailEnd/>
          </a:ln>
        </p:spPr>
      </p:pic>
      <p:pic>
        <p:nvPicPr>
          <p:cNvPr id="231" name="Content Placeholder 4" descr="poppy_flower logo_540c+227C.jpg"/>
          <p:cNvPicPr>
            <a:picLocks noChangeAspect="1"/>
          </p:cNvPicPr>
          <p:nvPr/>
        </p:nvPicPr>
        <p:blipFill>
          <a:blip r:embed="rId3" cstate="print"/>
          <a:stretch>
            <a:fillRect/>
          </a:stretch>
        </p:blipFill>
        <p:spPr bwMode="auto">
          <a:xfrm>
            <a:off x="5638800" y="3352800"/>
            <a:ext cx="342900" cy="228600"/>
          </a:xfrm>
          <a:prstGeom prst="rect">
            <a:avLst/>
          </a:prstGeom>
          <a:noFill/>
          <a:ln w="9525">
            <a:noFill/>
            <a:miter lim="800000"/>
            <a:headEnd/>
            <a:tailEnd/>
          </a:ln>
        </p:spPr>
      </p:pic>
      <p:pic>
        <p:nvPicPr>
          <p:cNvPr id="232" name="Content Placeholder 4" descr="poppy_flower logo_540c+227C.jpg"/>
          <p:cNvPicPr>
            <a:picLocks noChangeAspect="1"/>
          </p:cNvPicPr>
          <p:nvPr/>
        </p:nvPicPr>
        <p:blipFill>
          <a:blip r:embed="rId3" cstate="print"/>
          <a:stretch>
            <a:fillRect/>
          </a:stretch>
        </p:blipFill>
        <p:spPr bwMode="auto">
          <a:xfrm>
            <a:off x="5943600" y="3352800"/>
            <a:ext cx="342900" cy="228600"/>
          </a:xfrm>
          <a:prstGeom prst="rect">
            <a:avLst/>
          </a:prstGeom>
          <a:noFill/>
          <a:ln w="9525">
            <a:noFill/>
            <a:miter lim="800000"/>
            <a:headEnd/>
            <a:tailEnd/>
          </a:ln>
        </p:spPr>
      </p:pic>
      <p:pic>
        <p:nvPicPr>
          <p:cNvPr id="233" name="Content Placeholder 4" descr="poppy_flower logo_540c+227C.jpg"/>
          <p:cNvPicPr>
            <a:picLocks noChangeAspect="1"/>
          </p:cNvPicPr>
          <p:nvPr/>
        </p:nvPicPr>
        <p:blipFill>
          <a:blip r:embed="rId3" cstate="print"/>
          <a:stretch>
            <a:fillRect/>
          </a:stretch>
        </p:blipFill>
        <p:spPr bwMode="auto">
          <a:xfrm>
            <a:off x="6248400" y="3352800"/>
            <a:ext cx="342900" cy="228600"/>
          </a:xfrm>
          <a:prstGeom prst="rect">
            <a:avLst/>
          </a:prstGeom>
          <a:noFill/>
          <a:ln w="9525">
            <a:noFill/>
            <a:miter lim="800000"/>
            <a:headEnd/>
            <a:tailEnd/>
          </a:ln>
        </p:spPr>
      </p:pic>
      <p:pic>
        <p:nvPicPr>
          <p:cNvPr id="234" name="Content Placeholder 4" descr="poppy_flower logo_540c+227C.jpg"/>
          <p:cNvPicPr>
            <a:picLocks noChangeAspect="1"/>
          </p:cNvPicPr>
          <p:nvPr/>
        </p:nvPicPr>
        <p:blipFill>
          <a:blip r:embed="rId3" cstate="print"/>
          <a:stretch>
            <a:fillRect/>
          </a:stretch>
        </p:blipFill>
        <p:spPr bwMode="auto">
          <a:xfrm>
            <a:off x="6553200" y="3352800"/>
            <a:ext cx="342900" cy="228600"/>
          </a:xfrm>
          <a:prstGeom prst="rect">
            <a:avLst/>
          </a:prstGeom>
          <a:noFill/>
          <a:ln w="9525">
            <a:noFill/>
            <a:miter lim="800000"/>
            <a:headEnd/>
            <a:tailEnd/>
          </a:ln>
        </p:spPr>
      </p:pic>
      <p:pic>
        <p:nvPicPr>
          <p:cNvPr id="235" name="Content Placeholder 4" descr="poppy_flower logo_540c+227C.jpg"/>
          <p:cNvPicPr>
            <a:picLocks noChangeAspect="1"/>
          </p:cNvPicPr>
          <p:nvPr/>
        </p:nvPicPr>
        <p:blipFill>
          <a:blip r:embed="rId3" cstate="print"/>
          <a:stretch>
            <a:fillRect/>
          </a:stretch>
        </p:blipFill>
        <p:spPr bwMode="auto">
          <a:xfrm>
            <a:off x="6858000" y="3352800"/>
            <a:ext cx="342900" cy="228600"/>
          </a:xfrm>
          <a:prstGeom prst="rect">
            <a:avLst/>
          </a:prstGeom>
          <a:noFill/>
          <a:ln w="9525">
            <a:noFill/>
            <a:miter lim="800000"/>
            <a:headEnd/>
            <a:tailEnd/>
          </a:ln>
        </p:spPr>
      </p:pic>
      <p:pic>
        <p:nvPicPr>
          <p:cNvPr id="236" name="Content Placeholder 4" descr="poppy_flower logo_540c+227C.jpg"/>
          <p:cNvPicPr>
            <a:picLocks noChangeAspect="1"/>
          </p:cNvPicPr>
          <p:nvPr/>
        </p:nvPicPr>
        <p:blipFill>
          <a:blip r:embed="rId3" cstate="print"/>
          <a:stretch>
            <a:fillRect/>
          </a:stretch>
        </p:blipFill>
        <p:spPr bwMode="auto">
          <a:xfrm>
            <a:off x="7162800" y="3352800"/>
            <a:ext cx="342900" cy="228600"/>
          </a:xfrm>
          <a:prstGeom prst="rect">
            <a:avLst/>
          </a:prstGeom>
          <a:noFill/>
          <a:ln w="9525">
            <a:noFill/>
            <a:miter lim="800000"/>
            <a:headEnd/>
            <a:tailEnd/>
          </a:ln>
        </p:spPr>
      </p:pic>
      <p:pic>
        <p:nvPicPr>
          <p:cNvPr id="237" name="Content Placeholder 4" descr="poppy_flower logo_540c+227C.jpg"/>
          <p:cNvPicPr>
            <a:picLocks noChangeAspect="1"/>
          </p:cNvPicPr>
          <p:nvPr/>
        </p:nvPicPr>
        <p:blipFill>
          <a:blip r:embed="rId3" cstate="print"/>
          <a:stretch>
            <a:fillRect/>
          </a:stretch>
        </p:blipFill>
        <p:spPr bwMode="auto">
          <a:xfrm>
            <a:off x="7467600" y="3352800"/>
            <a:ext cx="342900" cy="228600"/>
          </a:xfrm>
          <a:prstGeom prst="rect">
            <a:avLst/>
          </a:prstGeom>
          <a:noFill/>
          <a:ln w="9525">
            <a:noFill/>
            <a:miter lim="800000"/>
            <a:headEnd/>
            <a:tailEnd/>
          </a:ln>
        </p:spPr>
      </p:pic>
      <p:pic>
        <p:nvPicPr>
          <p:cNvPr id="238" name="Content Placeholder 4" descr="poppy_flower logo_540c+227C.jpg"/>
          <p:cNvPicPr>
            <a:picLocks noChangeAspect="1"/>
          </p:cNvPicPr>
          <p:nvPr/>
        </p:nvPicPr>
        <p:blipFill>
          <a:blip r:embed="rId3" cstate="print"/>
          <a:stretch>
            <a:fillRect/>
          </a:stretch>
        </p:blipFill>
        <p:spPr bwMode="auto">
          <a:xfrm>
            <a:off x="7772400" y="3352800"/>
            <a:ext cx="342900" cy="228600"/>
          </a:xfrm>
          <a:prstGeom prst="rect">
            <a:avLst/>
          </a:prstGeom>
          <a:noFill/>
          <a:ln w="9525">
            <a:noFill/>
            <a:miter lim="800000"/>
            <a:headEnd/>
            <a:tailEnd/>
          </a:ln>
        </p:spPr>
      </p:pic>
      <p:pic>
        <p:nvPicPr>
          <p:cNvPr id="239" name="Content Placeholder 4" descr="poppy_flower logo_540c+227C.jpg"/>
          <p:cNvPicPr>
            <a:picLocks noChangeAspect="1"/>
          </p:cNvPicPr>
          <p:nvPr/>
        </p:nvPicPr>
        <p:blipFill>
          <a:blip r:embed="rId3" cstate="print"/>
          <a:stretch>
            <a:fillRect/>
          </a:stretch>
        </p:blipFill>
        <p:spPr bwMode="auto">
          <a:xfrm>
            <a:off x="8077200" y="3352800"/>
            <a:ext cx="342900" cy="228600"/>
          </a:xfrm>
          <a:prstGeom prst="rect">
            <a:avLst/>
          </a:prstGeom>
          <a:noFill/>
          <a:ln w="9525">
            <a:noFill/>
            <a:miter lim="800000"/>
            <a:headEnd/>
            <a:tailEnd/>
          </a:ln>
        </p:spPr>
      </p:pic>
      <p:pic>
        <p:nvPicPr>
          <p:cNvPr id="252" name="Content Placeholder 4" descr="poppy_flower logo_540c+227C.jpg"/>
          <p:cNvPicPr>
            <a:picLocks noChangeAspect="1"/>
          </p:cNvPicPr>
          <p:nvPr/>
        </p:nvPicPr>
        <p:blipFill>
          <a:blip r:embed="rId3" cstate="print"/>
          <a:stretch>
            <a:fillRect/>
          </a:stretch>
        </p:blipFill>
        <p:spPr bwMode="auto">
          <a:xfrm>
            <a:off x="4724400" y="1524000"/>
            <a:ext cx="342900" cy="228600"/>
          </a:xfrm>
          <a:prstGeom prst="rect">
            <a:avLst/>
          </a:prstGeom>
          <a:noFill/>
          <a:ln w="9525">
            <a:noFill/>
            <a:miter lim="800000"/>
            <a:headEnd/>
            <a:tailEnd/>
          </a:ln>
        </p:spPr>
      </p:pic>
      <p:pic>
        <p:nvPicPr>
          <p:cNvPr id="253" name="Content Placeholder 4" descr="poppy_flower logo_540c+227C.jpg"/>
          <p:cNvPicPr>
            <a:picLocks noChangeAspect="1"/>
          </p:cNvPicPr>
          <p:nvPr/>
        </p:nvPicPr>
        <p:blipFill>
          <a:blip r:embed="rId3" cstate="print"/>
          <a:stretch>
            <a:fillRect/>
          </a:stretch>
        </p:blipFill>
        <p:spPr bwMode="auto">
          <a:xfrm>
            <a:off x="5029200" y="1524000"/>
            <a:ext cx="342900" cy="228600"/>
          </a:xfrm>
          <a:prstGeom prst="rect">
            <a:avLst/>
          </a:prstGeom>
          <a:noFill/>
          <a:ln w="9525">
            <a:noFill/>
            <a:miter lim="800000"/>
            <a:headEnd/>
            <a:tailEnd/>
          </a:ln>
        </p:spPr>
      </p:pic>
      <p:pic>
        <p:nvPicPr>
          <p:cNvPr id="254" name="Content Placeholder 4" descr="poppy_flower logo_540c+227C.jpg"/>
          <p:cNvPicPr>
            <a:picLocks noChangeAspect="1"/>
          </p:cNvPicPr>
          <p:nvPr/>
        </p:nvPicPr>
        <p:blipFill>
          <a:blip r:embed="rId3" cstate="print"/>
          <a:stretch>
            <a:fillRect/>
          </a:stretch>
        </p:blipFill>
        <p:spPr bwMode="auto">
          <a:xfrm>
            <a:off x="5334000" y="1524000"/>
            <a:ext cx="342900" cy="228600"/>
          </a:xfrm>
          <a:prstGeom prst="rect">
            <a:avLst/>
          </a:prstGeom>
          <a:noFill/>
          <a:ln w="9525">
            <a:noFill/>
            <a:miter lim="800000"/>
            <a:headEnd/>
            <a:tailEnd/>
          </a:ln>
        </p:spPr>
      </p:pic>
      <p:pic>
        <p:nvPicPr>
          <p:cNvPr id="255" name="Content Placeholder 4" descr="poppy_flower logo_540c+227C.jpg"/>
          <p:cNvPicPr>
            <a:picLocks noChangeAspect="1"/>
          </p:cNvPicPr>
          <p:nvPr/>
        </p:nvPicPr>
        <p:blipFill>
          <a:blip r:embed="rId3" cstate="print"/>
          <a:stretch>
            <a:fillRect/>
          </a:stretch>
        </p:blipFill>
        <p:spPr bwMode="auto">
          <a:xfrm>
            <a:off x="5638800" y="1524000"/>
            <a:ext cx="342900" cy="228600"/>
          </a:xfrm>
          <a:prstGeom prst="rect">
            <a:avLst/>
          </a:prstGeom>
          <a:noFill/>
          <a:ln w="9525">
            <a:noFill/>
            <a:miter lim="800000"/>
            <a:headEnd/>
            <a:tailEnd/>
          </a:ln>
        </p:spPr>
      </p:pic>
      <p:pic>
        <p:nvPicPr>
          <p:cNvPr id="256" name="Content Placeholder 4" descr="poppy_flower logo_540c+227C.jpg"/>
          <p:cNvPicPr>
            <a:picLocks noChangeAspect="1"/>
          </p:cNvPicPr>
          <p:nvPr/>
        </p:nvPicPr>
        <p:blipFill>
          <a:blip r:embed="rId3" cstate="print"/>
          <a:stretch>
            <a:fillRect/>
          </a:stretch>
        </p:blipFill>
        <p:spPr bwMode="auto">
          <a:xfrm>
            <a:off x="5943600" y="1524000"/>
            <a:ext cx="342900" cy="228600"/>
          </a:xfrm>
          <a:prstGeom prst="rect">
            <a:avLst/>
          </a:prstGeom>
          <a:noFill/>
          <a:ln w="9525">
            <a:noFill/>
            <a:miter lim="800000"/>
            <a:headEnd/>
            <a:tailEnd/>
          </a:ln>
        </p:spPr>
      </p:pic>
      <p:pic>
        <p:nvPicPr>
          <p:cNvPr id="257" name="Content Placeholder 4" descr="poppy_flower logo_540c+227C.jpg"/>
          <p:cNvPicPr>
            <a:picLocks noChangeAspect="1"/>
          </p:cNvPicPr>
          <p:nvPr/>
        </p:nvPicPr>
        <p:blipFill>
          <a:blip r:embed="rId3" cstate="print"/>
          <a:stretch>
            <a:fillRect/>
          </a:stretch>
        </p:blipFill>
        <p:spPr bwMode="auto">
          <a:xfrm>
            <a:off x="6248400" y="1524000"/>
            <a:ext cx="342900" cy="228600"/>
          </a:xfrm>
          <a:prstGeom prst="rect">
            <a:avLst/>
          </a:prstGeom>
          <a:noFill/>
          <a:ln w="9525">
            <a:noFill/>
            <a:miter lim="800000"/>
            <a:headEnd/>
            <a:tailEnd/>
          </a:ln>
        </p:spPr>
      </p:pic>
      <p:pic>
        <p:nvPicPr>
          <p:cNvPr id="258" name="Content Placeholder 4" descr="poppy_flower logo_540c+227C.jpg"/>
          <p:cNvPicPr>
            <a:picLocks noChangeAspect="1"/>
          </p:cNvPicPr>
          <p:nvPr/>
        </p:nvPicPr>
        <p:blipFill>
          <a:blip r:embed="rId3" cstate="print"/>
          <a:stretch>
            <a:fillRect/>
          </a:stretch>
        </p:blipFill>
        <p:spPr bwMode="auto">
          <a:xfrm>
            <a:off x="6553200" y="1524000"/>
            <a:ext cx="342900" cy="228600"/>
          </a:xfrm>
          <a:prstGeom prst="rect">
            <a:avLst/>
          </a:prstGeom>
          <a:noFill/>
          <a:ln w="9525">
            <a:noFill/>
            <a:miter lim="800000"/>
            <a:headEnd/>
            <a:tailEnd/>
          </a:ln>
        </p:spPr>
      </p:pic>
      <p:pic>
        <p:nvPicPr>
          <p:cNvPr id="259" name="Content Placeholder 4" descr="poppy_flower logo_540c+227C.jpg"/>
          <p:cNvPicPr>
            <a:picLocks noChangeAspect="1"/>
          </p:cNvPicPr>
          <p:nvPr/>
        </p:nvPicPr>
        <p:blipFill>
          <a:blip r:embed="rId3" cstate="print"/>
          <a:stretch>
            <a:fillRect/>
          </a:stretch>
        </p:blipFill>
        <p:spPr bwMode="auto">
          <a:xfrm>
            <a:off x="6858000" y="1524000"/>
            <a:ext cx="342900" cy="228600"/>
          </a:xfrm>
          <a:prstGeom prst="rect">
            <a:avLst/>
          </a:prstGeom>
          <a:noFill/>
          <a:ln w="9525">
            <a:noFill/>
            <a:miter lim="800000"/>
            <a:headEnd/>
            <a:tailEnd/>
          </a:ln>
        </p:spPr>
      </p:pic>
      <p:pic>
        <p:nvPicPr>
          <p:cNvPr id="260" name="Content Placeholder 4" descr="poppy_flower logo_540c+227C.jpg"/>
          <p:cNvPicPr>
            <a:picLocks noChangeAspect="1"/>
          </p:cNvPicPr>
          <p:nvPr/>
        </p:nvPicPr>
        <p:blipFill>
          <a:blip r:embed="rId3" cstate="print"/>
          <a:stretch>
            <a:fillRect/>
          </a:stretch>
        </p:blipFill>
        <p:spPr bwMode="auto">
          <a:xfrm>
            <a:off x="7162800" y="1524000"/>
            <a:ext cx="342900" cy="228600"/>
          </a:xfrm>
          <a:prstGeom prst="rect">
            <a:avLst/>
          </a:prstGeom>
          <a:noFill/>
          <a:ln w="9525">
            <a:noFill/>
            <a:miter lim="800000"/>
            <a:headEnd/>
            <a:tailEnd/>
          </a:ln>
        </p:spPr>
      </p:pic>
      <p:pic>
        <p:nvPicPr>
          <p:cNvPr id="261" name="Content Placeholder 4" descr="poppy_flower logo_540c+227C.jpg"/>
          <p:cNvPicPr>
            <a:picLocks noChangeAspect="1"/>
          </p:cNvPicPr>
          <p:nvPr/>
        </p:nvPicPr>
        <p:blipFill>
          <a:blip r:embed="rId3" cstate="print"/>
          <a:stretch>
            <a:fillRect/>
          </a:stretch>
        </p:blipFill>
        <p:spPr bwMode="auto">
          <a:xfrm>
            <a:off x="7467600" y="1524000"/>
            <a:ext cx="342900" cy="228600"/>
          </a:xfrm>
          <a:prstGeom prst="rect">
            <a:avLst/>
          </a:prstGeom>
          <a:noFill/>
          <a:ln w="9525">
            <a:noFill/>
            <a:miter lim="800000"/>
            <a:headEnd/>
            <a:tailEnd/>
          </a:ln>
        </p:spPr>
      </p:pic>
      <p:pic>
        <p:nvPicPr>
          <p:cNvPr id="262" name="Content Placeholder 4" descr="poppy_flower logo_540c+227C.jpg"/>
          <p:cNvPicPr>
            <a:picLocks noChangeAspect="1"/>
          </p:cNvPicPr>
          <p:nvPr/>
        </p:nvPicPr>
        <p:blipFill>
          <a:blip r:embed="rId3" cstate="print"/>
          <a:stretch>
            <a:fillRect/>
          </a:stretch>
        </p:blipFill>
        <p:spPr bwMode="auto">
          <a:xfrm>
            <a:off x="7772400" y="1524000"/>
            <a:ext cx="342900" cy="228600"/>
          </a:xfrm>
          <a:prstGeom prst="rect">
            <a:avLst/>
          </a:prstGeom>
          <a:noFill/>
          <a:ln w="9525">
            <a:noFill/>
            <a:miter lim="800000"/>
            <a:headEnd/>
            <a:tailEnd/>
          </a:ln>
        </p:spPr>
      </p:pic>
      <p:pic>
        <p:nvPicPr>
          <p:cNvPr id="263" name="Content Placeholder 4" descr="poppy_flower logo_540c+227C.jpg"/>
          <p:cNvPicPr>
            <a:picLocks noChangeAspect="1"/>
          </p:cNvPicPr>
          <p:nvPr/>
        </p:nvPicPr>
        <p:blipFill>
          <a:blip r:embed="rId3" cstate="print"/>
          <a:stretch>
            <a:fillRect/>
          </a:stretch>
        </p:blipFill>
        <p:spPr bwMode="auto">
          <a:xfrm>
            <a:off x="8077200" y="1524000"/>
            <a:ext cx="342900" cy="228600"/>
          </a:xfrm>
          <a:prstGeom prst="rect">
            <a:avLst/>
          </a:prstGeom>
          <a:noFill/>
          <a:ln w="9525">
            <a:noFill/>
            <a:miter lim="800000"/>
            <a:headEnd/>
            <a:tailEnd/>
          </a:ln>
        </p:spPr>
      </p:pic>
      <p:pic>
        <p:nvPicPr>
          <p:cNvPr id="264" name="Content Placeholder 4" descr="poppy_flower logo_540c+227C.jpg"/>
          <p:cNvPicPr>
            <a:picLocks noChangeAspect="1"/>
          </p:cNvPicPr>
          <p:nvPr/>
        </p:nvPicPr>
        <p:blipFill>
          <a:blip r:embed="rId3" cstate="print"/>
          <a:stretch>
            <a:fillRect/>
          </a:stretch>
        </p:blipFill>
        <p:spPr bwMode="auto">
          <a:xfrm>
            <a:off x="4724400" y="3581400"/>
            <a:ext cx="342900" cy="228600"/>
          </a:xfrm>
          <a:prstGeom prst="rect">
            <a:avLst/>
          </a:prstGeom>
          <a:noFill/>
          <a:ln w="9525">
            <a:noFill/>
            <a:miter lim="800000"/>
            <a:headEnd/>
            <a:tailEnd/>
          </a:ln>
        </p:spPr>
      </p:pic>
      <p:pic>
        <p:nvPicPr>
          <p:cNvPr id="265" name="Content Placeholder 4" descr="poppy_flower logo_540c+227C.jpg"/>
          <p:cNvPicPr>
            <a:picLocks noChangeAspect="1"/>
          </p:cNvPicPr>
          <p:nvPr/>
        </p:nvPicPr>
        <p:blipFill>
          <a:blip r:embed="rId3" cstate="print"/>
          <a:stretch>
            <a:fillRect/>
          </a:stretch>
        </p:blipFill>
        <p:spPr bwMode="auto">
          <a:xfrm>
            <a:off x="5029200" y="3581400"/>
            <a:ext cx="342900" cy="228600"/>
          </a:xfrm>
          <a:prstGeom prst="rect">
            <a:avLst/>
          </a:prstGeom>
          <a:noFill/>
          <a:ln w="9525">
            <a:noFill/>
            <a:miter lim="800000"/>
            <a:headEnd/>
            <a:tailEnd/>
          </a:ln>
        </p:spPr>
      </p:pic>
      <p:pic>
        <p:nvPicPr>
          <p:cNvPr id="266" name="Content Placeholder 4" descr="poppy_flower logo_540c+227C.jpg"/>
          <p:cNvPicPr>
            <a:picLocks noChangeAspect="1"/>
          </p:cNvPicPr>
          <p:nvPr/>
        </p:nvPicPr>
        <p:blipFill>
          <a:blip r:embed="rId3" cstate="print"/>
          <a:stretch>
            <a:fillRect/>
          </a:stretch>
        </p:blipFill>
        <p:spPr bwMode="auto">
          <a:xfrm>
            <a:off x="5334000" y="3581400"/>
            <a:ext cx="342900" cy="228600"/>
          </a:xfrm>
          <a:prstGeom prst="rect">
            <a:avLst/>
          </a:prstGeom>
          <a:noFill/>
          <a:ln w="9525">
            <a:noFill/>
            <a:miter lim="800000"/>
            <a:headEnd/>
            <a:tailEnd/>
          </a:ln>
        </p:spPr>
      </p:pic>
      <p:pic>
        <p:nvPicPr>
          <p:cNvPr id="267" name="Content Placeholder 4" descr="poppy_flower logo_540c+227C.jpg"/>
          <p:cNvPicPr>
            <a:picLocks noChangeAspect="1"/>
          </p:cNvPicPr>
          <p:nvPr/>
        </p:nvPicPr>
        <p:blipFill>
          <a:blip r:embed="rId3" cstate="print"/>
          <a:stretch>
            <a:fillRect/>
          </a:stretch>
        </p:blipFill>
        <p:spPr bwMode="auto">
          <a:xfrm>
            <a:off x="5638800" y="3581400"/>
            <a:ext cx="342900" cy="228600"/>
          </a:xfrm>
          <a:prstGeom prst="rect">
            <a:avLst/>
          </a:prstGeom>
          <a:noFill/>
          <a:ln w="9525">
            <a:noFill/>
            <a:miter lim="800000"/>
            <a:headEnd/>
            <a:tailEnd/>
          </a:ln>
        </p:spPr>
      </p:pic>
      <p:pic>
        <p:nvPicPr>
          <p:cNvPr id="268" name="Content Placeholder 4" descr="poppy_flower logo_540c+227C.jpg"/>
          <p:cNvPicPr>
            <a:picLocks noChangeAspect="1"/>
          </p:cNvPicPr>
          <p:nvPr/>
        </p:nvPicPr>
        <p:blipFill>
          <a:blip r:embed="rId3" cstate="print"/>
          <a:stretch>
            <a:fillRect/>
          </a:stretch>
        </p:blipFill>
        <p:spPr bwMode="auto">
          <a:xfrm>
            <a:off x="5943600" y="3581400"/>
            <a:ext cx="342900" cy="228600"/>
          </a:xfrm>
          <a:prstGeom prst="rect">
            <a:avLst/>
          </a:prstGeom>
          <a:noFill/>
          <a:ln w="9525">
            <a:noFill/>
            <a:miter lim="800000"/>
            <a:headEnd/>
            <a:tailEnd/>
          </a:ln>
        </p:spPr>
      </p:pic>
      <p:pic>
        <p:nvPicPr>
          <p:cNvPr id="269" name="Content Placeholder 4" descr="poppy_flower logo_540c+227C.jpg"/>
          <p:cNvPicPr>
            <a:picLocks noChangeAspect="1"/>
          </p:cNvPicPr>
          <p:nvPr/>
        </p:nvPicPr>
        <p:blipFill>
          <a:blip r:embed="rId3" cstate="print"/>
          <a:stretch>
            <a:fillRect/>
          </a:stretch>
        </p:blipFill>
        <p:spPr bwMode="auto">
          <a:xfrm>
            <a:off x="6248400" y="3581400"/>
            <a:ext cx="342900" cy="228600"/>
          </a:xfrm>
          <a:prstGeom prst="rect">
            <a:avLst/>
          </a:prstGeom>
          <a:noFill/>
          <a:ln w="9525">
            <a:noFill/>
            <a:miter lim="800000"/>
            <a:headEnd/>
            <a:tailEnd/>
          </a:ln>
        </p:spPr>
      </p:pic>
      <p:pic>
        <p:nvPicPr>
          <p:cNvPr id="270" name="Content Placeholder 4" descr="poppy_flower logo_540c+227C.jpg"/>
          <p:cNvPicPr>
            <a:picLocks noChangeAspect="1"/>
          </p:cNvPicPr>
          <p:nvPr/>
        </p:nvPicPr>
        <p:blipFill>
          <a:blip r:embed="rId3" cstate="print"/>
          <a:stretch>
            <a:fillRect/>
          </a:stretch>
        </p:blipFill>
        <p:spPr bwMode="auto">
          <a:xfrm>
            <a:off x="6553200" y="3581400"/>
            <a:ext cx="342900" cy="228600"/>
          </a:xfrm>
          <a:prstGeom prst="rect">
            <a:avLst/>
          </a:prstGeom>
          <a:noFill/>
          <a:ln w="9525">
            <a:noFill/>
            <a:miter lim="800000"/>
            <a:headEnd/>
            <a:tailEnd/>
          </a:ln>
        </p:spPr>
      </p:pic>
      <p:pic>
        <p:nvPicPr>
          <p:cNvPr id="271" name="Content Placeholder 4" descr="poppy_flower logo_540c+227C.jpg"/>
          <p:cNvPicPr>
            <a:picLocks noChangeAspect="1"/>
          </p:cNvPicPr>
          <p:nvPr/>
        </p:nvPicPr>
        <p:blipFill>
          <a:blip r:embed="rId3" cstate="print"/>
          <a:stretch>
            <a:fillRect/>
          </a:stretch>
        </p:blipFill>
        <p:spPr bwMode="auto">
          <a:xfrm>
            <a:off x="6858000" y="3581400"/>
            <a:ext cx="342900" cy="228600"/>
          </a:xfrm>
          <a:prstGeom prst="rect">
            <a:avLst/>
          </a:prstGeom>
          <a:noFill/>
          <a:ln w="9525">
            <a:noFill/>
            <a:miter lim="800000"/>
            <a:headEnd/>
            <a:tailEnd/>
          </a:ln>
        </p:spPr>
      </p:pic>
      <p:pic>
        <p:nvPicPr>
          <p:cNvPr id="272" name="Content Placeholder 4" descr="poppy_flower logo_540c+227C.jpg"/>
          <p:cNvPicPr>
            <a:picLocks noChangeAspect="1"/>
          </p:cNvPicPr>
          <p:nvPr/>
        </p:nvPicPr>
        <p:blipFill>
          <a:blip r:embed="rId3" cstate="print"/>
          <a:stretch>
            <a:fillRect/>
          </a:stretch>
        </p:blipFill>
        <p:spPr bwMode="auto">
          <a:xfrm>
            <a:off x="7162800" y="3581400"/>
            <a:ext cx="342900" cy="228600"/>
          </a:xfrm>
          <a:prstGeom prst="rect">
            <a:avLst/>
          </a:prstGeom>
          <a:noFill/>
          <a:ln w="9525">
            <a:noFill/>
            <a:miter lim="800000"/>
            <a:headEnd/>
            <a:tailEnd/>
          </a:ln>
        </p:spPr>
      </p:pic>
      <p:pic>
        <p:nvPicPr>
          <p:cNvPr id="273" name="Content Placeholder 4" descr="poppy_flower logo_540c+227C.jpg"/>
          <p:cNvPicPr>
            <a:picLocks noChangeAspect="1"/>
          </p:cNvPicPr>
          <p:nvPr/>
        </p:nvPicPr>
        <p:blipFill>
          <a:blip r:embed="rId3" cstate="print"/>
          <a:stretch>
            <a:fillRect/>
          </a:stretch>
        </p:blipFill>
        <p:spPr bwMode="auto">
          <a:xfrm>
            <a:off x="7467600" y="3581400"/>
            <a:ext cx="342900" cy="228600"/>
          </a:xfrm>
          <a:prstGeom prst="rect">
            <a:avLst/>
          </a:prstGeom>
          <a:noFill/>
          <a:ln w="9525">
            <a:noFill/>
            <a:miter lim="800000"/>
            <a:headEnd/>
            <a:tailEnd/>
          </a:ln>
        </p:spPr>
      </p:pic>
      <p:pic>
        <p:nvPicPr>
          <p:cNvPr id="274" name="Content Placeholder 4" descr="poppy_flower logo_540c+227C.jpg"/>
          <p:cNvPicPr>
            <a:picLocks noChangeAspect="1"/>
          </p:cNvPicPr>
          <p:nvPr/>
        </p:nvPicPr>
        <p:blipFill>
          <a:blip r:embed="rId3" cstate="print"/>
          <a:stretch>
            <a:fillRect/>
          </a:stretch>
        </p:blipFill>
        <p:spPr bwMode="auto">
          <a:xfrm>
            <a:off x="7772400" y="3581400"/>
            <a:ext cx="342900" cy="228600"/>
          </a:xfrm>
          <a:prstGeom prst="rect">
            <a:avLst/>
          </a:prstGeom>
          <a:noFill/>
          <a:ln w="9525">
            <a:noFill/>
            <a:miter lim="800000"/>
            <a:headEnd/>
            <a:tailEnd/>
          </a:ln>
        </p:spPr>
      </p:pic>
      <p:pic>
        <p:nvPicPr>
          <p:cNvPr id="275" name="Content Placeholder 4" descr="poppy_flower logo_540c+227C.jpg"/>
          <p:cNvPicPr>
            <a:picLocks noChangeAspect="1"/>
          </p:cNvPicPr>
          <p:nvPr/>
        </p:nvPicPr>
        <p:blipFill>
          <a:blip r:embed="rId3" cstate="print"/>
          <a:stretch>
            <a:fillRect/>
          </a:stretch>
        </p:blipFill>
        <p:spPr bwMode="auto">
          <a:xfrm>
            <a:off x="8077200" y="3581400"/>
            <a:ext cx="342900" cy="228600"/>
          </a:xfrm>
          <a:prstGeom prst="rect">
            <a:avLst/>
          </a:prstGeom>
          <a:noFill/>
          <a:ln w="9525">
            <a:noFill/>
            <a:miter lim="800000"/>
            <a:headEnd/>
            <a:tailEnd/>
          </a:ln>
        </p:spPr>
      </p:pic>
      <p:pic>
        <p:nvPicPr>
          <p:cNvPr id="276" name="Content Placeholder 4" descr="poppy_flower logo_540c+227C.jpg"/>
          <p:cNvPicPr>
            <a:picLocks noChangeAspect="1"/>
          </p:cNvPicPr>
          <p:nvPr/>
        </p:nvPicPr>
        <p:blipFill>
          <a:blip r:embed="rId3" cstate="print"/>
          <a:stretch>
            <a:fillRect/>
          </a:stretch>
        </p:blipFill>
        <p:spPr bwMode="auto">
          <a:xfrm>
            <a:off x="4724400" y="3810000"/>
            <a:ext cx="342900" cy="228600"/>
          </a:xfrm>
          <a:prstGeom prst="rect">
            <a:avLst/>
          </a:prstGeom>
          <a:noFill/>
          <a:ln w="9525">
            <a:noFill/>
            <a:miter lim="800000"/>
            <a:headEnd/>
            <a:tailEnd/>
          </a:ln>
        </p:spPr>
      </p:pic>
      <p:pic>
        <p:nvPicPr>
          <p:cNvPr id="277" name="Content Placeholder 4" descr="poppy_flower logo_540c+227C.jpg"/>
          <p:cNvPicPr>
            <a:picLocks noChangeAspect="1"/>
          </p:cNvPicPr>
          <p:nvPr/>
        </p:nvPicPr>
        <p:blipFill>
          <a:blip r:embed="rId3" cstate="print"/>
          <a:stretch>
            <a:fillRect/>
          </a:stretch>
        </p:blipFill>
        <p:spPr bwMode="auto">
          <a:xfrm>
            <a:off x="5029200" y="3810000"/>
            <a:ext cx="342900" cy="228600"/>
          </a:xfrm>
          <a:prstGeom prst="rect">
            <a:avLst/>
          </a:prstGeom>
          <a:noFill/>
          <a:ln w="9525">
            <a:noFill/>
            <a:miter lim="800000"/>
            <a:headEnd/>
            <a:tailEnd/>
          </a:ln>
        </p:spPr>
      </p:pic>
      <p:pic>
        <p:nvPicPr>
          <p:cNvPr id="278" name="Content Placeholder 4" descr="poppy_flower logo_540c+227C.jpg"/>
          <p:cNvPicPr>
            <a:picLocks noChangeAspect="1"/>
          </p:cNvPicPr>
          <p:nvPr/>
        </p:nvPicPr>
        <p:blipFill>
          <a:blip r:embed="rId3" cstate="print"/>
          <a:stretch>
            <a:fillRect/>
          </a:stretch>
        </p:blipFill>
        <p:spPr bwMode="auto">
          <a:xfrm>
            <a:off x="5334000" y="3810000"/>
            <a:ext cx="342900" cy="228600"/>
          </a:xfrm>
          <a:prstGeom prst="rect">
            <a:avLst/>
          </a:prstGeom>
          <a:noFill/>
          <a:ln w="9525">
            <a:noFill/>
            <a:miter lim="800000"/>
            <a:headEnd/>
            <a:tailEnd/>
          </a:ln>
        </p:spPr>
      </p:pic>
      <p:pic>
        <p:nvPicPr>
          <p:cNvPr id="279" name="Content Placeholder 4" descr="poppy_flower logo_540c+227C.jpg"/>
          <p:cNvPicPr>
            <a:picLocks noChangeAspect="1"/>
          </p:cNvPicPr>
          <p:nvPr/>
        </p:nvPicPr>
        <p:blipFill>
          <a:blip r:embed="rId3" cstate="print"/>
          <a:stretch>
            <a:fillRect/>
          </a:stretch>
        </p:blipFill>
        <p:spPr bwMode="auto">
          <a:xfrm>
            <a:off x="5638800" y="3810000"/>
            <a:ext cx="342900" cy="228600"/>
          </a:xfrm>
          <a:prstGeom prst="rect">
            <a:avLst/>
          </a:prstGeom>
          <a:noFill/>
          <a:ln w="9525">
            <a:noFill/>
            <a:miter lim="800000"/>
            <a:headEnd/>
            <a:tailEnd/>
          </a:ln>
        </p:spPr>
      </p:pic>
      <p:pic>
        <p:nvPicPr>
          <p:cNvPr id="280" name="Content Placeholder 4" descr="poppy_flower logo_540c+227C.jpg"/>
          <p:cNvPicPr>
            <a:picLocks noChangeAspect="1"/>
          </p:cNvPicPr>
          <p:nvPr/>
        </p:nvPicPr>
        <p:blipFill>
          <a:blip r:embed="rId3" cstate="print"/>
          <a:stretch>
            <a:fillRect/>
          </a:stretch>
        </p:blipFill>
        <p:spPr bwMode="auto">
          <a:xfrm>
            <a:off x="5943600" y="3810000"/>
            <a:ext cx="342900" cy="228600"/>
          </a:xfrm>
          <a:prstGeom prst="rect">
            <a:avLst/>
          </a:prstGeom>
          <a:noFill/>
          <a:ln w="9525">
            <a:noFill/>
            <a:miter lim="800000"/>
            <a:headEnd/>
            <a:tailEnd/>
          </a:ln>
        </p:spPr>
      </p:pic>
      <p:pic>
        <p:nvPicPr>
          <p:cNvPr id="281" name="Content Placeholder 4" descr="poppy_flower logo_540c+227C.jpg"/>
          <p:cNvPicPr>
            <a:picLocks noChangeAspect="1"/>
          </p:cNvPicPr>
          <p:nvPr/>
        </p:nvPicPr>
        <p:blipFill>
          <a:blip r:embed="rId3" cstate="print"/>
          <a:stretch>
            <a:fillRect/>
          </a:stretch>
        </p:blipFill>
        <p:spPr bwMode="auto">
          <a:xfrm>
            <a:off x="6248400" y="3810000"/>
            <a:ext cx="342900" cy="228600"/>
          </a:xfrm>
          <a:prstGeom prst="rect">
            <a:avLst/>
          </a:prstGeom>
          <a:noFill/>
          <a:ln w="9525">
            <a:noFill/>
            <a:miter lim="800000"/>
            <a:headEnd/>
            <a:tailEnd/>
          </a:ln>
        </p:spPr>
      </p:pic>
      <p:pic>
        <p:nvPicPr>
          <p:cNvPr id="282" name="Content Placeholder 4" descr="poppy_flower logo_540c+227C.jpg"/>
          <p:cNvPicPr>
            <a:picLocks noChangeAspect="1"/>
          </p:cNvPicPr>
          <p:nvPr/>
        </p:nvPicPr>
        <p:blipFill>
          <a:blip r:embed="rId3" cstate="print"/>
          <a:stretch>
            <a:fillRect/>
          </a:stretch>
        </p:blipFill>
        <p:spPr bwMode="auto">
          <a:xfrm>
            <a:off x="6553200" y="3810000"/>
            <a:ext cx="342900" cy="228600"/>
          </a:xfrm>
          <a:prstGeom prst="rect">
            <a:avLst/>
          </a:prstGeom>
          <a:noFill/>
          <a:ln w="9525">
            <a:noFill/>
            <a:miter lim="800000"/>
            <a:headEnd/>
            <a:tailEnd/>
          </a:ln>
        </p:spPr>
      </p:pic>
      <p:pic>
        <p:nvPicPr>
          <p:cNvPr id="283" name="Content Placeholder 4" descr="poppy_flower logo_540c+227C.jpg"/>
          <p:cNvPicPr>
            <a:picLocks noChangeAspect="1"/>
          </p:cNvPicPr>
          <p:nvPr/>
        </p:nvPicPr>
        <p:blipFill>
          <a:blip r:embed="rId3" cstate="print"/>
          <a:stretch>
            <a:fillRect/>
          </a:stretch>
        </p:blipFill>
        <p:spPr bwMode="auto">
          <a:xfrm>
            <a:off x="6858000" y="3810000"/>
            <a:ext cx="342900" cy="228600"/>
          </a:xfrm>
          <a:prstGeom prst="rect">
            <a:avLst/>
          </a:prstGeom>
          <a:noFill/>
          <a:ln w="9525">
            <a:noFill/>
            <a:miter lim="800000"/>
            <a:headEnd/>
            <a:tailEnd/>
          </a:ln>
        </p:spPr>
      </p:pic>
      <p:pic>
        <p:nvPicPr>
          <p:cNvPr id="284" name="Content Placeholder 4" descr="poppy_flower logo_540c+227C.jpg"/>
          <p:cNvPicPr>
            <a:picLocks noChangeAspect="1"/>
          </p:cNvPicPr>
          <p:nvPr/>
        </p:nvPicPr>
        <p:blipFill>
          <a:blip r:embed="rId3" cstate="print"/>
          <a:stretch>
            <a:fillRect/>
          </a:stretch>
        </p:blipFill>
        <p:spPr bwMode="auto">
          <a:xfrm>
            <a:off x="7162800" y="3810000"/>
            <a:ext cx="342900" cy="228600"/>
          </a:xfrm>
          <a:prstGeom prst="rect">
            <a:avLst/>
          </a:prstGeom>
          <a:noFill/>
          <a:ln w="9525">
            <a:noFill/>
            <a:miter lim="800000"/>
            <a:headEnd/>
            <a:tailEnd/>
          </a:ln>
        </p:spPr>
      </p:pic>
      <p:pic>
        <p:nvPicPr>
          <p:cNvPr id="285" name="Content Placeholder 4" descr="poppy_flower logo_540c+227C.jpg"/>
          <p:cNvPicPr>
            <a:picLocks noChangeAspect="1"/>
          </p:cNvPicPr>
          <p:nvPr/>
        </p:nvPicPr>
        <p:blipFill>
          <a:blip r:embed="rId3" cstate="print"/>
          <a:stretch>
            <a:fillRect/>
          </a:stretch>
        </p:blipFill>
        <p:spPr bwMode="auto">
          <a:xfrm>
            <a:off x="7467600" y="3810000"/>
            <a:ext cx="342900" cy="228600"/>
          </a:xfrm>
          <a:prstGeom prst="rect">
            <a:avLst/>
          </a:prstGeom>
          <a:noFill/>
          <a:ln w="9525">
            <a:noFill/>
            <a:miter lim="800000"/>
            <a:headEnd/>
            <a:tailEnd/>
          </a:ln>
        </p:spPr>
      </p:pic>
      <p:pic>
        <p:nvPicPr>
          <p:cNvPr id="286" name="Content Placeholder 4" descr="poppy_flower logo_540c+227C.jpg"/>
          <p:cNvPicPr>
            <a:picLocks noChangeAspect="1"/>
          </p:cNvPicPr>
          <p:nvPr/>
        </p:nvPicPr>
        <p:blipFill>
          <a:blip r:embed="rId3" cstate="print"/>
          <a:stretch>
            <a:fillRect/>
          </a:stretch>
        </p:blipFill>
        <p:spPr bwMode="auto">
          <a:xfrm>
            <a:off x="7772400" y="3810000"/>
            <a:ext cx="342900" cy="228600"/>
          </a:xfrm>
          <a:prstGeom prst="rect">
            <a:avLst/>
          </a:prstGeom>
          <a:noFill/>
          <a:ln w="9525">
            <a:noFill/>
            <a:miter lim="800000"/>
            <a:headEnd/>
            <a:tailEnd/>
          </a:ln>
        </p:spPr>
      </p:pic>
      <p:pic>
        <p:nvPicPr>
          <p:cNvPr id="287" name="Content Placeholder 4" descr="poppy_flower logo_540c+227C.jpg"/>
          <p:cNvPicPr>
            <a:picLocks noChangeAspect="1"/>
          </p:cNvPicPr>
          <p:nvPr/>
        </p:nvPicPr>
        <p:blipFill>
          <a:blip r:embed="rId3" cstate="print"/>
          <a:stretch>
            <a:fillRect/>
          </a:stretch>
        </p:blipFill>
        <p:spPr bwMode="auto">
          <a:xfrm>
            <a:off x="8077200" y="3810000"/>
            <a:ext cx="342900" cy="228600"/>
          </a:xfrm>
          <a:prstGeom prst="rect">
            <a:avLst/>
          </a:prstGeom>
          <a:noFill/>
          <a:ln w="9525">
            <a:noFill/>
            <a:miter lim="800000"/>
            <a:headEnd/>
            <a:tailEnd/>
          </a:ln>
        </p:spPr>
      </p:pic>
      <p:pic>
        <p:nvPicPr>
          <p:cNvPr id="288" name="Content Placeholder 4" descr="poppy_flower logo_540c+227C.jpg"/>
          <p:cNvPicPr>
            <a:picLocks noChangeAspect="1"/>
          </p:cNvPicPr>
          <p:nvPr/>
        </p:nvPicPr>
        <p:blipFill>
          <a:blip r:embed="rId3" cstate="print"/>
          <a:stretch>
            <a:fillRect/>
          </a:stretch>
        </p:blipFill>
        <p:spPr bwMode="auto">
          <a:xfrm>
            <a:off x="4724400" y="4038600"/>
            <a:ext cx="342900" cy="228600"/>
          </a:xfrm>
          <a:prstGeom prst="rect">
            <a:avLst/>
          </a:prstGeom>
          <a:noFill/>
          <a:ln w="9525">
            <a:noFill/>
            <a:miter lim="800000"/>
            <a:headEnd/>
            <a:tailEnd/>
          </a:ln>
        </p:spPr>
      </p:pic>
      <p:pic>
        <p:nvPicPr>
          <p:cNvPr id="289" name="Content Placeholder 4" descr="poppy_flower logo_540c+227C.jpg"/>
          <p:cNvPicPr>
            <a:picLocks noChangeAspect="1"/>
          </p:cNvPicPr>
          <p:nvPr/>
        </p:nvPicPr>
        <p:blipFill>
          <a:blip r:embed="rId3" cstate="print"/>
          <a:stretch>
            <a:fillRect/>
          </a:stretch>
        </p:blipFill>
        <p:spPr bwMode="auto">
          <a:xfrm>
            <a:off x="5029200" y="4038600"/>
            <a:ext cx="342900" cy="228600"/>
          </a:xfrm>
          <a:prstGeom prst="rect">
            <a:avLst/>
          </a:prstGeom>
          <a:noFill/>
          <a:ln w="9525">
            <a:noFill/>
            <a:miter lim="800000"/>
            <a:headEnd/>
            <a:tailEnd/>
          </a:ln>
        </p:spPr>
      </p:pic>
      <p:pic>
        <p:nvPicPr>
          <p:cNvPr id="290" name="Content Placeholder 4" descr="poppy_flower logo_540c+227C.jpg"/>
          <p:cNvPicPr>
            <a:picLocks noChangeAspect="1"/>
          </p:cNvPicPr>
          <p:nvPr/>
        </p:nvPicPr>
        <p:blipFill>
          <a:blip r:embed="rId3" cstate="print"/>
          <a:stretch>
            <a:fillRect/>
          </a:stretch>
        </p:blipFill>
        <p:spPr bwMode="auto">
          <a:xfrm>
            <a:off x="5334000" y="4038600"/>
            <a:ext cx="342900" cy="228600"/>
          </a:xfrm>
          <a:prstGeom prst="rect">
            <a:avLst/>
          </a:prstGeom>
          <a:noFill/>
          <a:ln w="9525">
            <a:noFill/>
            <a:miter lim="800000"/>
            <a:headEnd/>
            <a:tailEnd/>
          </a:ln>
        </p:spPr>
      </p:pic>
      <p:pic>
        <p:nvPicPr>
          <p:cNvPr id="291" name="Content Placeholder 4" descr="poppy_flower logo_540c+227C.jpg"/>
          <p:cNvPicPr>
            <a:picLocks noChangeAspect="1"/>
          </p:cNvPicPr>
          <p:nvPr/>
        </p:nvPicPr>
        <p:blipFill>
          <a:blip r:embed="rId3" cstate="print"/>
          <a:stretch>
            <a:fillRect/>
          </a:stretch>
        </p:blipFill>
        <p:spPr bwMode="auto">
          <a:xfrm>
            <a:off x="5638800" y="4038600"/>
            <a:ext cx="342900" cy="228600"/>
          </a:xfrm>
          <a:prstGeom prst="rect">
            <a:avLst/>
          </a:prstGeom>
          <a:noFill/>
          <a:ln w="9525">
            <a:noFill/>
            <a:miter lim="800000"/>
            <a:headEnd/>
            <a:tailEnd/>
          </a:ln>
        </p:spPr>
      </p:pic>
      <p:pic>
        <p:nvPicPr>
          <p:cNvPr id="292" name="Content Placeholder 4" descr="poppy_flower logo_540c+227C.jpg"/>
          <p:cNvPicPr>
            <a:picLocks noChangeAspect="1"/>
          </p:cNvPicPr>
          <p:nvPr/>
        </p:nvPicPr>
        <p:blipFill>
          <a:blip r:embed="rId3" cstate="print"/>
          <a:stretch>
            <a:fillRect/>
          </a:stretch>
        </p:blipFill>
        <p:spPr bwMode="auto">
          <a:xfrm>
            <a:off x="5943600" y="4038600"/>
            <a:ext cx="342900" cy="228600"/>
          </a:xfrm>
          <a:prstGeom prst="rect">
            <a:avLst/>
          </a:prstGeom>
          <a:noFill/>
          <a:ln w="9525">
            <a:noFill/>
            <a:miter lim="800000"/>
            <a:headEnd/>
            <a:tailEnd/>
          </a:ln>
        </p:spPr>
      </p:pic>
      <p:pic>
        <p:nvPicPr>
          <p:cNvPr id="293" name="Content Placeholder 4" descr="poppy_flower logo_540c+227C.jpg"/>
          <p:cNvPicPr>
            <a:picLocks noChangeAspect="1"/>
          </p:cNvPicPr>
          <p:nvPr/>
        </p:nvPicPr>
        <p:blipFill>
          <a:blip r:embed="rId3" cstate="print"/>
          <a:stretch>
            <a:fillRect/>
          </a:stretch>
        </p:blipFill>
        <p:spPr bwMode="auto">
          <a:xfrm>
            <a:off x="6248400" y="4038600"/>
            <a:ext cx="342900" cy="228600"/>
          </a:xfrm>
          <a:prstGeom prst="rect">
            <a:avLst/>
          </a:prstGeom>
          <a:noFill/>
          <a:ln w="9525">
            <a:noFill/>
            <a:miter lim="800000"/>
            <a:headEnd/>
            <a:tailEnd/>
          </a:ln>
        </p:spPr>
      </p:pic>
      <p:pic>
        <p:nvPicPr>
          <p:cNvPr id="294" name="Content Placeholder 4" descr="poppy_flower logo_540c+227C.jpg"/>
          <p:cNvPicPr>
            <a:picLocks noChangeAspect="1"/>
          </p:cNvPicPr>
          <p:nvPr/>
        </p:nvPicPr>
        <p:blipFill>
          <a:blip r:embed="rId3" cstate="print"/>
          <a:stretch>
            <a:fillRect/>
          </a:stretch>
        </p:blipFill>
        <p:spPr bwMode="auto">
          <a:xfrm>
            <a:off x="6553200" y="4038600"/>
            <a:ext cx="342900" cy="228600"/>
          </a:xfrm>
          <a:prstGeom prst="rect">
            <a:avLst/>
          </a:prstGeom>
          <a:noFill/>
          <a:ln w="9525">
            <a:noFill/>
            <a:miter lim="800000"/>
            <a:headEnd/>
            <a:tailEnd/>
          </a:ln>
        </p:spPr>
      </p:pic>
      <p:pic>
        <p:nvPicPr>
          <p:cNvPr id="295" name="Content Placeholder 4" descr="poppy_flower logo_540c+227C.jpg"/>
          <p:cNvPicPr>
            <a:picLocks noChangeAspect="1"/>
          </p:cNvPicPr>
          <p:nvPr/>
        </p:nvPicPr>
        <p:blipFill>
          <a:blip r:embed="rId3" cstate="print"/>
          <a:stretch>
            <a:fillRect/>
          </a:stretch>
        </p:blipFill>
        <p:spPr bwMode="auto">
          <a:xfrm>
            <a:off x="6858000" y="4038600"/>
            <a:ext cx="342900" cy="228600"/>
          </a:xfrm>
          <a:prstGeom prst="rect">
            <a:avLst/>
          </a:prstGeom>
          <a:noFill/>
          <a:ln w="9525">
            <a:noFill/>
            <a:miter lim="800000"/>
            <a:headEnd/>
            <a:tailEnd/>
          </a:ln>
        </p:spPr>
      </p:pic>
      <p:pic>
        <p:nvPicPr>
          <p:cNvPr id="296" name="Content Placeholder 4" descr="poppy_flower logo_540c+227C.jpg"/>
          <p:cNvPicPr>
            <a:picLocks noChangeAspect="1"/>
          </p:cNvPicPr>
          <p:nvPr/>
        </p:nvPicPr>
        <p:blipFill>
          <a:blip r:embed="rId3" cstate="print"/>
          <a:stretch>
            <a:fillRect/>
          </a:stretch>
        </p:blipFill>
        <p:spPr bwMode="auto">
          <a:xfrm>
            <a:off x="7162800" y="4038600"/>
            <a:ext cx="342900" cy="228600"/>
          </a:xfrm>
          <a:prstGeom prst="rect">
            <a:avLst/>
          </a:prstGeom>
          <a:noFill/>
          <a:ln w="9525">
            <a:noFill/>
            <a:miter lim="800000"/>
            <a:headEnd/>
            <a:tailEnd/>
          </a:ln>
        </p:spPr>
      </p:pic>
      <p:pic>
        <p:nvPicPr>
          <p:cNvPr id="297" name="Content Placeholder 4" descr="poppy_flower logo_540c+227C.jpg"/>
          <p:cNvPicPr>
            <a:picLocks noChangeAspect="1"/>
          </p:cNvPicPr>
          <p:nvPr/>
        </p:nvPicPr>
        <p:blipFill>
          <a:blip r:embed="rId3" cstate="print"/>
          <a:stretch>
            <a:fillRect/>
          </a:stretch>
        </p:blipFill>
        <p:spPr bwMode="auto">
          <a:xfrm>
            <a:off x="7467600" y="4038600"/>
            <a:ext cx="342900" cy="228600"/>
          </a:xfrm>
          <a:prstGeom prst="rect">
            <a:avLst/>
          </a:prstGeom>
          <a:noFill/>
          <a:ln w="9525">
            <a:noFill/>
            <a:miter lim="800000"/>
            <a:headEnd/>
            <a:tailEnd/>
          </a:ln>
        </p:spPr>
      </p:pic>
      <p:pic>
        <p:nvPicPr>
          <p:cNvPr id="298" name="Content Placeholder 4" descr="poppy_flower logo_540c+227C.jpg"/>
          <p:cNvPicPr>
            <a:picLocks noChangeAspect="1"/>
          </p:cNvPicPr>
          <p:nvPr/>
        </p:nvPicPr>
        <p:blipFill>
          <a:blip r:embed="rId3" cstate="print"/>
          <a:stretch>
            <a:fillRect/>
          </a:stretch>
        </p:blipFill>
        <p:spPr bwMode="auto">
          <a:xfrm>
            <a:off x="7772400" y="4038600"/>
            <a:ext cx="342900" cy="228600"/>
          </a:xfrm>
          <a:prstGeom prst="rect">
            <a:avLst/>
          </a:prstGeom>
          <a:noFill/>
          <a:ln w="9525">
            <a:noFill/>
            <a:miter lim="800000"/>
            <a:headEnd/>
            <a:tailEnd/>
          </a:ln>
        </p:spPr>
      </p:pic>
      <p:pic>
        <p:nvPicPr>
          <p:cNvPr id="299" name="Content Placeholder 4" descr="poppy_flower logo_540c+227C.jpg"/>
          <p:cNvPicPr>
            <a:picLocks noChangeAspect="1"/>
          </p:cNvPicPr>
          <p:nvPr/>
        </p:nvPicPr>
        <p:blipFill>
          <a:blip r:embed="rId3" cstate="print"/>
          <a:stretch>
            <a:fillRect/>
          </a:stretch>
        </p:blipFill>
        <p:spPr bwMode="auto">
          <a:xfrm>
            <a:off x="8077200" y="4038600"/>
            <a:ext cx="342900" cy="228600"/>
          </a:xfrm>
          <a:prstGeom prst="rect">
            <a:avLst/>
          </a:prstGeom>
          <a:noFill/>
          <a:ln w="9525">
            <a:noFill/>
            <a:miter lim="800000"/>
            <a:headEnd/>
            <a:tailEnd/>
          </a:ln>
        </p:spPr>
      </p:pic>
      <p:pic>
        <p:nvPicPr>
          <p:cNvPr id="300" name="Content Placeholder 4" descr="poppy_flower logo_540c+227C.jpg"/>
          <p:cNvPicPr>
            <a:picLocks noChangeAspect="1"/>
          </p:cNvPicPr>
          <p:nvPr/>
        </p:nvPicPr>
        <p:blipFill>
          <a:blip r:embed="rId3" cstate="print"/>
          <a:stretch>
            <a:fillRect/>
          </a:stretch>
        </p:blipFill>
        <p:spPr bwMode="auto">
          <a:xfrm>
            <a:off x="4724400" y="4267200"/>
            <a:ext cx="342900" cy="228600"/>
          </a:xfrm>
          <a:prstGeom prst="rect">
            <a:avLst/>
          </a:prstGeom>
          <a:noFill/>
          <a:ln w="9525">
            <a:noFill/>
            <a:miter lim="800000"/>
            <a:headEnd/>
            <a:tailEnd/>
          </a:ln>
        </p:spPr>
      </p:pic>
      <p:pic>
        <p:nvPicPr>
          <p:cNvPr id="301" name="Content Placeholder 4" descr="poppy_flower logo_540c+227C.jpg"/>
          <p:cNvPicPr>
            <a:picLocks noChangeAspect="1"/>
          </p:cNvPicPr>
          <p:nvPr/>
        </p:nvPicPr>
        <p:blipFill>
          <a:blip r:embed="rId3" cstate="print"/>
          <a:stretch>
            <a:fillRect/>
          </a:stretch>
        </p:blipFill>
        <p:spPr bwMode="auto">
          <a:xfrm>
            <a:off x="5029200" y="4267200"/>
            <a:ext cx="342900" cy="228600"/>
          </a:xfrm>
          <a:prstGeom prst="rect">
            <a:avLst/>
          </a:prstGeom>
          <a:noFill/>
          <a:ln w="9525">
            <a:noFill/>
            <a:miter lim="800000"/>
            <a:headEnd/>
            <a:tailEnd/>
          </a:ln>
        </p:spPr>
      </p:pic>
      <p:pic>
        <p:nvPicPr>
          <p:cNvPr id="302" name="Content Placeholder 4" descr="poppy_flower logo_540c+227C.jpg"/>
          <p:cNvPicPr>
            <a:picLocks noChangeAspect="1"/>
          </p:cNvPicPr>
          <p:nvPr/>
        </p:nvPicPr>
        <p:blipFill>
          <a:blip r:embed="rId3" cstate="print"/>
          <a:stretch>
            <a:fillRect/>
          </a:stretch>
        </p:blipFill>
        <p:spPr bwMode="auto">
          <a:xfrm>
            <a:off x="5334000" y="4267200"/>
            <a:ext cx="342900" cy="228600"/>
          </a:xfrm>
          <a:prstGeom prst="rect">
            <a:avLst/>
          </a:prstGeom>
          <a:noFill/>
          <a:ln w="9525">
            <a:noFill/>
            <a:miter lim="800000"/>
            <a:headEnd/>
            <a:tailEnd/>
          </a:ln>
        </p:spPr>
      </p:pic>
      <p:pic>
        <p:nvPicPr>
          <p:cNvPr id="303" name="Content Placeholder 4" descr="poppy_flower logo_540c+227C.jpg"/>
          <p:cNvPicPr>
            <a:picLocks noChangeAspect="1"/>
          </p:cNvPicPr>
          <p:nvPr/>
        </p:nvPicPr>
        <p:blipFill>
          <a:blip r:embed="rId3" cstate="print"/>
          <a:stretch>
            <a:fillRect/>
          </a:stretch>
        </p:blipFill>
        <p:spPr bwMode="auto">
          <a:xfrm>
            <a:off x="5638800" y="4267200"/>
            <a:ext cx="342900" cy="228600"/>
          </a:xfrm>
          <a:prstGeom prst="rect">
            <a:avLst/>
          </a:prstGeom>
          <a:noFill/>
          <a:ln w="9525">
            <a:noFill/>
            <a:miter lim="800000"/>
            <a:headEnd/>
            <a:tailEnd/>
          </a:ln>
        </p:spPr>
      </p:pic>
      <p:pic>
        <p:nvPicPr>
          <p:cNvPr id="304" name="Content Placeholder 4" descr="poppy_flower logo_540c+227C.jpg"/>
          <p:cNvPicPr>
            <a:picLocks noChangeAspect="1"/>
          </p:cNvPicPr>
          <p:nvPr/>
        </p:nvPicPr>
        <p:blipFill>
          <a:blip r:embed="rId3" cstate="print"/>
          <a:stretch>
            <a:fillRect/>
          </a:stretch>
        </p:blipFill>
        <p:spPr bwMode="auto">
          <a:xfrm>
            <a:off x="5943600" y="4267200"/>
            <a:ext cx="342900" cy="228600"/>
          </a:xfrm>
          <a:prstGeom prst="rect">
            <a:avLst/>
          </a:prstGeom>
          <a:noFill/>
          <a:ln w="9525">
            <a:noFill/>
            <a:miter lim="800000"/>
            <a:headEnd/>
            <a:tailEnd/>
          </a:ln>
        </p:spPr>
      </p:pic>
      <p:pic>
        <p:nvPicPr>
          <p:cNvPr id="305" name="Content Placeholder 4" descr="poppy_flower logo_540c+227C.jpg"/>
          <p:cNvPicPr>
            <a:picLocks noChangeAspect="1"/>
          </p:cNvPicPr>
          <p:nvPr/>
        </p:nvPicPr>
        <p:blipFill>
          <a:blip r:embed="rId3" cstate="print"/>
          <a:stretch>
            <a:fillRect/>
          </a:stretch>
        </p:blipFill>
        <p:spPr bwMode="auto">
          <a:xfrm>
            <a:off x="6248400" y="4267200"/>
            <a:ext cx="342900" cy="228600"/>
          </a:xfrm>
          <a:prstGeom prst="rect">
            <a:avLst/>
          </a:prstGeom>
          <a:noFill/>
          <a:ln w="9525">
            <a:noFill/>
            <a:miter lim="800000"/>
            <a:headEnd/>
            <a:tailEnd/>
          </a:ln>
        </p:spPr>
      </p:pic>
      <p:pic>
        <p:nvPicPr>
          <p:cNvPr id="306" name="Content Placeholder 4" descr="poppy_flower logo_540c+227C.jpg"/>
          <p:cNvPicPr>
            <a:picLocks noChangeAspect="1"/>
          </p:cNvPicPr>
          <p:nvPr/>
        </p:nvPicPr>
        <p:blipFill>
          <a:blip r:embed="rId3" cstate="print"/>
          <a:stretch>
            <a:fillRect/>
          </a:stretch>
        </p:blipFill>
        <p:spPr bwMode="auto">
          <a:xfrm>
            <a:off x="6553200" y="4267200"/>
            <a:ext cx="342900" cy="228600"/>
          </a:xfrm>
          <a:prstGeom prst="rect">
            <a:avLst/>
          </a:prstGeom>
          <a:noFill/>
          <a:ln w="9525">
            <a:noFill/>
            <a:miter lim="800000"/>
            <a:headEnd/>
            <a:tailEnd/>
          </a:ln>
        </p:spPr>
      </p:pic>
      <p:pic>
        <p:nvPicPr>
          <p:cNvPr id="307" name="Content Placeholder 4" descr="poppy_flower logo_540c+227C.jpg"/>
          <p:cNvPicPr>
            <a:picLocks noChangeAspect="1"/>
          </p:cNvPicPr>
          <p:nvPr/>
        </p:nvPicPr>
        <p:blipFill>
          <a:blip r:embed="rId3" cstate="print"/>
          <a:stretch>
            <a:fillRect/>
          </a:stretch>
        </p:blipFill>
        <p:spPr bwMode="auto">
          <a:xfrm>
            <a:off x="6858000" y="4267200"/>
            <a:ext cx="342900" cy="228600"/>
          </a:xfrm>
          <a:prstGeom prst="rect">
            <a:avLst/>
          </a:prstGeom>
          <a:noFill/>
          <a:ln w="9525">
            <a:noFill/>
            <a:miter lim="800000"/>
            <a:headEnd/>
            <a:tailEnd/>
          </a:ln>
        </p:spPr>
      </p:pic>
      <p:pic>
        <p:nvPicPr>
          <p:cNvPr id="308" name="Content Placeholder 4" descr="poppy_flower logo_540c+227C.jpg"/>
          <p:cNvPicPr>
            <a:picLocks noChangeAspect="1"/>
          </p:cNvPicPr>
          <p:nvPr/>
        </p:nvPicPr>
        <p:blipFill>
          <a:blip r:embed="rId3" cstate="print"/>
          <a:stretch>
            <a:fillRect/>
          </a:stretch>
        </p:blipFill>
        <p:spPr bwMode="auto">
          <a:xfrm>
            <a:off x="7162800" y="4267200"/>
            <a:ext cx="342900" cy="228600"/>
          </a:xfrm>
          <a:prstGeom prst="rect">
            <a:avLst/>
          </a:prstGeom>
          <a:noFill/>
          <a:ln w="9525">
            <a:noFill/>
            <a:miter lim="800000"/>
            <a:headEnd/>
            <a:tailEnd/>
          </a:ln>
        </p:spPr>
      </p:pic>
      <p:pic>
        <p:nvPicPr>
          <p:cNvPr id="309" name="Content Placeholder 4" descr="poppy_flower logo_540c+227C.jpg"/>
          <p:cNvPicPr>
            <a:picLocks noChangeAspect="1"/>
          </p:cNvPicPr>
          <p:nvPr/>
        </p:nvPicPr>
        <p:blipFill>
          <a:blip r:embed="rId3" cstate="print"/>
          <a:stretch>
            <a:fillRect/>
          </a:stretch>
        </p:blipFill>
        <p:spPr bwMode="auto">
          <a:xfrm>
            <a:off x="7467600" y="4267200"/>
            <a:ext cx="342900" cy="228600"/>
          </a:xfrm>
          <a:prstGeom prst="rect">
            <a:avLst/>
          </a:prstGeom>
          <a:noFill/>
          <a:ln w="9525">
            <a:noFill/>
            <a:miter lim="800000"/>
            <a:headEnd/>
            <a:tailEnd/>
          </a:ln>
        </p:spPr>
      </p:pic>
      <p:pic>
        <p:nvPicPr>
          <p:cNvPr id="310" name="Content Placeholder 4" descr="poppy_flower logo_540c+227C.jpg"/>
          <p:cNvPicPr>
            <a:picLocks noChangeAspect="1"/>
          </p:cNvPicPr>
          <p:nvPr/>
        </p:nvPicPr>
        <p:blipFill>
          <a:blip r:embed="rId3" cstate="print"/>
          <a:stretch>
            <a:fillRect/>
          </a:stretch>
        </p:blipFill>
        <p:spPr bwMode="auto">
          <a:xfrm>
            <a:off x="7772400" y="4267200"/>
            <a:ext cx="342900" cy="228600"/>
          </a:xfrm>
          <a:prstGeom prst="rect">
            <a:avLst/>
          </a:prstGeom>
          <a:noFill/>
          <a:ln w="9525">
            <a:noFill/>
            <a:miter lim="800000"/>
            <a:headEnd/>
            <a:tailEnd/>
          </a:ln>
        </p:spPr>
      </p:pic>
      <p:pic>
        <p:nvPicPr>
          <p:cNvPr id="311" name="Content Placeholder 4" descr="poppy_flower logo_540c+227C.jpg"/>
          <p:cNvPicPr>
            <a:picLocks noChangeAspect="1"/>
          </p:cNvPicPr>
          <p:nvPr/>
        </p:nvPicPr>
        <p:blipFill>
          <a:blip r:embed="rId3" cstate="print"/>
          <a:stretch>
            <a:fillRect/>
          </a:stretch>
        </p:blipFill>
        <p:spPr bwMode="auto">
          <a:xfrm>
            <a:off x="8077200" y="4267200"/>
            <a:ext cx="342900" cy="228600"/>
          </a:xfrm>
          <a:prstGeom prst="rect">
            <a:avLst/>
          </a:prstGeom>
          <a:noFill/>
          <a:ln w="9525">
            <a:noFill/>
            <a:miter lim="800000"/>
            <a:headEnd/>
            <a:tailEnd/>
          </a:ln>
        </p:spPr>
      </p:pic>
      <p:pic>
        <p:nvPicPr>
          <p:cNvPr id="312" name="Content Placeholder 4" descr="poppy_flower logo_540c+227C.jpg"/>
          <p:cNvPicPr>
            <a:picLocks noChangeAspect="1"/>
          </p:cNvPicPr>
          <p:nvPr/>
        </p:nvPicPr>
        <p:blipFill>
          <a:blip r:embed="rId3" cstate="print"/>
          <a:stretch>
            <a:fillRect/>
          </a:stretch>
        </p:blipFill>
        <p:spPr bwMode="auto">
          <a:xfrm>
            <a:off x="4724400" y="4495800"/>
            <a:ext cx="342900" cy="228600"/>
          </a:xfrm>
          <a:prstGeom prst="rect">
            <a:avLst/>
          </a:prstGeom>
          <a:noFill/>
          <a:ln w="9525">
            <a:noFill/>
            <a:miter lim="800000"/>
            <a:headEnd/>
            <a:tailEnd/>
          </a:ln>
        </p:spPr>
      </p:pic>
      <p:pic>
        <p:nvPicPr>
          <p:cNvPr id="313" name="Content Placeholder 4" descr="poppy_flower logo_540c+227C.jpg"/>
          <p:cNvPicPr>
            <a:picLocks noChangeAspect="1"/>
          </p:cNvPicPr>
          <p:nvPr/>
        </p:nvPicPr>
        <p:blipFill>
          <a:blip r:embed="rId3" cstate="print"/>
          <a:stretch>
            <a:fillRect/>
          </a:stretch>
        </p:blipFill>
        <p:spPr bwMode="auto">
          <a:xfrm>
            <a:off x="5029200" y="4495800"/>
            <a:ext cx="342900" cy="228600"/>
          </a:xfrm>
          <a:prstGeom prst="rect">
            <a:avLst/>
          </a:prstGeom>
          <a:noFill/>
          <a:ln w="9525">
            <a:noFill/>
            <a:miter lim="800000"/>
            <a:headEnd/>
            <a:tailEnd/>
          </a:ln>
        </p:spPr>
      </p:pic>
      <p:pic>
        <p:nvPicPr>
          <p:cNvPr id="314" name="Content Placeholder 4" descr="poppy_flower logo_540c+227C.jpg"/>
          <p:cNvPicPr>
            <a:picLocks noChangeAspect="1"/>
          </p:cNvPicPr>
          <p:nvPr/>
        </p:nvPicPr>
        <p:blipFill>
          <a:blip r:embed="rId3" cstate="print"/>
          <a:stretch>
            <a:fillRect/>
          </a:stretch>
        </p:blipFill>
        <p:spPr bwMode="auto">
          <a:xfrm>
            <a:off x="5334000" y="4495800"/>
            <a:ext cx="342900" cy="228600"/>
          </a:xfrm>
          <a:prstGeom prst="rect">
            <a:avLst/>
          </a:prstGeom>
          <a:noFill/>
          <a:ln w="9525">
            <a:noFill/>
            <a:miter lim="800000"/>
            <a:headEnd/>
            <a:tailEnd/>
          </a:ln>
        </p:spPr>
      </p:pic>
      <p:pic>
        <p:nvPicPr>
          <p:cNvPr id="315" name="Content Placeholder 4" descr="poppy_flower logo_540c+227C.jpg"/>
          <p:cNvPicPr>
            <a:picLocks noChangeAspect="1"/>
          </p:cNvPicPr>
          <p:nvPr/>
        </p:nvPicPr>
        <p:blipFill>
          <a:blip r:embed="rId3" cstate="print"/>
          <a:stretch>
            <a:fillRect/>
          </a:stretch>
        </p:blipFill>
        <p:spPr bwMode="auto">
          <a:xfrm>
            <a:off x="5638800" y="4495800"/>
            <a:ext cx="342900" cy="228600"/>
          </a:xfrm>
          <a:prstGeom prst="rect">
            <a:avLst/>
          </a:prstGeom>
          <a:noFill/>
          <a:ln w="9525">
            <a:noFill/>
            <a:miter lim="800000"/>
            <a:headEnd/>
            <a:tailEnd/>
          </a:ln>
        </p:spPr>
      </p:pic>
      <p:pic>
        <p:nvPicPr>
          <p:cNvPr id="316" name="Content Placeholder 4" descr="poppy_flower logo_540c+227C.jpg"/>
          <p:cNvPicPr>
            <a:picLocks noChangeAspect="1"/>
          </p:cNvPicPr>
          <p:nvPr/>
        </p:nvPicPr>
        <p:blipFill>
          <a:blip r:embed="rId3" cstate="print"/>
          <a:stretch>
            <a:fillRect/>
          </a:stretch>
        </p:blipFill>
        <p:spPr bwMode="auto">
          <a:xfrm>
            <a:off x="5943600" y="4495800"/>
            <a:ext cx="342900" cy="228600"/>
          </a:xfrm>
          <a:prstGeom prst="rect">
            <a:avLst/>
          </a:prstGeom>
          <a:noFill/>
          <a:ln w="9525">
            <a:noFill/>
            <a:miter lim="800000"/>
            <a:headEnd/>
            <a:tailEnd/>
          </a:ln>
        </p:spPr>
      </p:pic>
      <p:pic>
        <p:nvPicPr>
          <p:cNvPr id="317" name="Content Placeholder 4" descr="poppy_flower logo_540c+227C.jpg"/>
          <p:cNvPicPr>
            <a:picLocks noChangeAspect="1"/>
          </p:cNvPicPr>
          <p:nvPr/>
        </p:nvPicPr>
        <p:blipFill>
          <a:blip r:embed="rId3" cstate="print"/>
          <a:stretch>
            <a:fillRect/>
          </a:stretch>
        </p:blipFill>
        <p:spPr bwMode="auto">
          <a:xfrm>
            <a:off x="6248400" y="4495800"/>
            <a:ext cx="342900" cy="228600"/>
          </a:xfrm>
          <a:prstGeom prst="rect">
            <a:avLst/>
          </a:prstGeom>
          <a:noFill/>
          <a:ln w="9525">
            <a:noFill/>
            <a:miter lim="800000"/>
            <a:headEnd/>
            <a:tailEnd/>
          </a:ln>
        </p:spPr>
      </p:pic>
      <p:pic>
        <p:nvPicPr>
          <p:cNvPr id="318" name="Content Placeholder 4" descr="poppy_flower logo_540c+227C.jpg"/>
          <p:cNvPicPr>
            <a:picLocks noChangeAspect="1"/>
          </p:cNvPicPr>
          <p:nvPr/>
        </p:nvPicPr>
        <p:blipFill>
          <a:blip r:embed="rId3" cstate="print"/>
          <a:stretch>
            <a:fillRect/>
          </a:stretch>
        </p:blipFill>
        <p:spPr bwMode="auto">
          <a:xfrm>
            <a:off x="6553200" y="4495800"/>
            <a:ext cx="342900" cy="228600"/>
          </a:xfrm>
          <a:prstGeom prst="rect">
            <a:avLst/>
          </a:prstGeom>
          <a:noFill/>
          <a:ln w="9525">
            <a:noFill/>
            <a:miter lim="800000"/>
            <a:headEnd/>
            <a:tailEnd/>
          </a:ln>
        </p:spPr>
      </p:pic>
      <p:pic>
        <p:nvPicPr>
          <p:cNvPr id="319" name="Content Placeholder 4" descr="poppy_flower logo_540c+227C.jpg"/>
          <p:cNvPicPr>
            <a:picLocks noChangeAspect="1"/>
          </p:cNvPicPr>
          <p:nvPr/>
        </p:nvPicPr>
        <p:blipFill>
          <a:blip r:embed="rId3" cstate="print"/>
          <a:stretch>
            <a:fillRect/>
          </a:stretch>
        </p:blipFill>
        <p:spPr bwMode="auto">
          <a:xfrm>
            <a:off x="6858000" y="4495800"/>
            <a:ext cx="342900" cy="228600"/>
          </a:xfrm>
          <a:prstGeom prst="rect">
            <a:avLst/>
          </a:prstGeom>
          <a:noFill/>
          <a:ln w="9525">
            <a:noFill/>
            <a:miter lim="800000"/>
            <a:headEnd/>
            <a:tailEnd/>
          </a:ln>
        </p:spPr>
      </p:pic>
      <p:pic>
        <p:nvPicPr>
          <p:cNvPr id="320" name="Content Placeholder 4" descr="poppy_flower logo_540c+227C.jpg"/>
          <p:cNvPicPr>
            <a:picLocks noChangeAspect="1"/>
          </p:cNvPicPr>
          <p:nvPr/>
        </p:nvPicPr>
        <p:blipFill>
          <a:blip r:embed="rId3" cstate="print"/>
          <a:stretch>
            <a:fillRect/>
          </a:stretch>
        </p:blipFill>
        <p:spPr bwMode="auto">
          <a:xfrm>
            <a:off x="7162800" y="4495800"/>
            <a:ext cx="342900" cy="228600"/>
          </a:xfrm>
          <a:prstGeom prst="rect">
            <a:avLst/>
          </a:prstGeom>
          <a:noFill/>
          <a:ln w="9525">
            <a:noFill/>
            <a:miter lim="800000"/>
            <a:headEnd/>
            <a:tailEnd/>
          </a:ln>
        </p:spPr>
      </p:pic>
      <p:pic>
        <p:nvPicPr>
          <p:cNvPr id="321" name="Content Placeholder 4" descr="poppy_flower logo_540c+227C.jpg"/>
          <p:cNvPicPr>
            <a:picLocks noChangeAspect="1"/>
          </p:cNvPicPr>
          <p:nvPr/>
        </p:nvPicPr>
        <p:blipFill>
          <a:blip r:embed="rId3" cstate="print"/>
          <a:stretch>
            <a:fillRect/>
          </a:stretch>
        </p:blipFill>
        <p:spPr bwMode="auto">
          <a:xfrm>
            <a:off x="7467600" y="4495800"/>
            <a:ext cx="342900" cy="228600"/>
          </a:xfrm>
          <a:prstGeom prst="rect">
            <a:avLst/>
          </a:prstGeom>
          <a:noFill/>
          <a:ln w="9525">
            <a:noFill/>
            <a:miter lim="800000"/>
            <a:headEnd/>
            <a:tailEnd/>
          </a:ln>
        </p:spPr>
      </p:pic>
      <p:pic>
        <p:nvPicPr>
          <p:cNvPr id="322" name="Content Placeholder 4" descr="poppy_flower logo_540c+227C.jpg"/>
          <p:cNvPicPr>
            <a:picLocks noChangeAspect="1"/>
          </p:cNvPicPr>
          <p:nvPr/>
        </p:nvPicPr>
        <p:blipFill>
          <a:blip r:embed="rId3" cstate="print"/>
          <a:stretch>
            <a:fillRect/>
          </a:stretch>
        </p:blipFill>
        <p:spPr bwMode="auto">
          <a:xfrm>
            <a:off x="7772400" y="4495800"/>
            <a:ext cx="342900" cy="228600"/>
          </a:xfrm>
          <a:prstGeom prst="rect">
            <a:avLst/>
          </a:prstGeom>
          <a:noFill/>
          <a:ln w="9525">
            <a:noFill/>
            <a:miter lim="800000"/>
            <a:headEnd/>
            <a:tailEnd/>
          </a:ln>
        </p:spPr>
      </p:pic>
      <p:pic>
        <p:nvPicPr>
          <p:cNvPr id="323" name="Content Placeholder 4" descr="poppy_flower logo_540c+227C.jpg"/>
          <p:cNvPicPr>
            <a:picLocks noChangeAspect="1"/>
          </p:cNvPicPr>
          <p:nvPr/>
        </p:nvPicPr>
        <p:blipFill>
          <a:blip r:embed="rId3" cstate="print"/>
          <a:stretch>
            <a:fillRect/>
          </a:stretch>
        </p:blipFill>
        <p:spPr bwMode="auto">
          <a:xfrm>
            <a:off x="8077200" y="4495800"/>
            <a:ext cx="342900" cy="228600"/>
          </a:xfrm>
          <a:prstGeom prst="rect">
            <a:avLst/>
          </a:prstGeom>
          <a:noFill/>
          <a:ln w="9525">
            <a:noFill/>
            <a:miter lim="800000"/>
            <a:headEnd/>
            <a:tailEnd/>
          </a:ln>
        </p:spPr>
      </p:pic>
      <p:pic>
        <p:nvPicPr>
          <p:cNvPr id="324" name="Content Placeholder 4" descr="poppy_flower logo_540c+227C.jpg"/>
          <p:cNvPicPr>
            <a:picLocks noChangeAspect="1"/>
          </p:cNvPicPr>
          <p:nvPr/>
        </p:nvPicPr>
        <p:blipFill>
          <a:blip r:embed="rId3" cstate="print"/>
          <a:stretch>
            <a:fillRect/>
          </a:stretch>
        </p:blipFill>
        <p:spPr bwMode="auto">
          <a:xfrm>
            <a:off x="4724400" y="4724400"/>
            <a:ext cx="342900" cy="228600"/>
          </a:xfrm>
          <a:prstGeom prst="rect">
            <a:avLst/>
          </a:prstGeom>
          <a:noFill/>
          <a:ln w="9525">
            <a:noFill/>
            <a:miter lim="800000"/>
            <a:headEnd/>
            <a:tailEnd/>
          </a:ln>
        </p:spPr>
      </p:pic>
      <p:pic>
        <p:nvPicPr>
          <p:cNvPr id="325" name="Content Placeholder 4" descr="poppy_flower logo_540c+227C.jpg"/>
          <p:cNvPicPr>
            <a:picLocks noChangeAspect="1"/>
          </p:cNvPicPr>
          <p:nvPr/>
        </p:nvPicPr>
        <p:blipFill>
          <a:blip r:embed="rId3" cstate="print"/>
          <a:stretch>
            <a:fillRect/>
          </a:stretch>
        </p:blipFill>
        <p:spPr bwMode="auto">
          <a:xfrm>
            <a:off x="5029200" y="4724400"/>
            <a:ext cx="342900" cy="228600"/>
          </a:xfrm>
          <a:prstGeom prst="rect">
            <a:avLst/>
          </a:prstGeom>
          <a:noFill/>
          <a:ln w="9525">
            <a:noFill/>
            <a:miter lim="800000"/>
            <a:headEnd/>
            <a:tailEnd/>
          </a:ln>
        </p:spPr>
      </p:pic>
      <p:pic>
        <p:nvPicPr>
          <p:cNvPr id="326" name="Content Placeholder 4" descr="poppy_flower logo_540c+227C.jpg"/>
          <p:cNvPicPr>
            <a:picLocks noChangeAspect="1"/>
          </p:cNvPicPr>
          <p:nvPr/>
        </p:nvPicPr>
        <p:blipFill>
          <a:blip r:embed="rId3" cstate="print"/>
          <a:stretch>
            <a:fillRect/>
          </a:stretch>
        </p:blipFill>
        <p:spPr bwMode="auto">
          <a:xfrm>
            <a:off x="5334000" y="4724400"/>
            <a:ext cx="342900" cy="228600"/>
          </a:xfrm>
          <a:prstGeom prst="rect">
            <a:avLst/>
          </a:prstGeom>
          <a:noFill/>
          <a:ln w="9525">
            <a:noFill/>
            <a:miter lim="800000"/>
            <a:headEnd/>
            <a:tailEnd/>
          </a:ln>
        </p:spPr>
      </p:pic>
      <p:pic>
        <p:nvPicPr>
          <p:cNvPr id="327" name="Content Placeholder 4" descr="poppy_flower logo_540c+227C.jpg"/>
          <p:cNvPicPr>
            <a:picLocks noChangeAspect="1"/>
          </p:cNvPicPr>
          <p:nvPr/>
        </p:nvPicPr>
        <p:blipFill>
          <a:blip r:embed="rId3" cstate="print"/>
          <a:stretch>
            <a:fillRect/>
          </a:stretch>
        </p:blipFill>
        <p:spPr bwMode="auto">
          <a:xfrm>
            <a:off x="5638800" y="4724400"/>
            <a:ext cx="342900" cy="228600"/>
          </a:xfrm>
          <a:prstGeom prst="rect">
            <a:avLst/>
          </a:prstGeom>
          <a:noFill/>
          <a:ln w="9525">
            <a:noFill/>
            <a:miter lim="800000"/>
            <a:headEnd/>
            <a:tailEnd/>
          </a:ln>
        </p:spPr>
      </p:pic>
      <p:pic>
        <p:nvPicPr>
          <p:cNvPr id="328" name="Content Placeholder 4" descr="poppy_flower logo_540c+227C.jpg"/>
          <p:cNvPicPr>
            <a:picLocks noChangeAspect="1"/>
          </p:cNvPicPr>
          <p:nvPr/>
        </p:nvPicPr>
        <p:blipFill>
          <a:blip r:embed="rId3" cstate="print"/>
          <a:stretch>
            <a:fillRect/>
          </a:stretch>
        </p:blipFill>
        <p:spPr bwMode="auto">
          <a:xfrm>
            <a:off x="5943600" y="4724400"/>
            <a:ext cx="342900" cy="228600"/>
          </a:xfrm>
          <a:prstGeom prst="rect">
            <a:avLst/>
          </a:prstGeom>
          <a:noFill/>
          <a:ln w="9525">
            <a:noFill/>
            <a:miter lim="800000"/>
            <a:headEnd/>
            <a:tailEnd/>
          </a:ln>
        </p:spPr>
      </p:pic>
      <p:pic>
        <p:nvPicPr>
          <p:cNvPr id="329" name="Content Placeholder 4" descr="poppy_flower logo_540c+227C.jpg"/>
          <p:cNvPicPr>
            <a:picLocks noChangeAspect="1"/>
          </p:cNvPicPr>
          <p:nvPr/>
        </p:nvPicPr>
        <p:blipFill>
          <a:blip r:embed="rId3" cstate="print"/>
          <a:stretch>
            <a:fillRect/>
          </a:stretch>
        </p:blipFill>
        <p:spPr bwMode="auto">
          <a:xfrm>
            <a:off x="6248400" y="4724400"/>
            <a:ext cx="342900" cy="228600"/>
          </a:xfrm>
          <a:prstGeom prst="rect">
            <a:avLst/>
          </a:prstGeom>
          <a:noFill/>
          <a:ln w="9525">
            <a:noFill/>
            <a:miter lim="800000"/>
            <a:headEnd/>
            <a:tailEnd/>
          </a:ln>
        </p:spPr>
      </p:pic>
      <p:pic>
        <p:nvPicPr>
          <p:cNvPr id="330" name="Content Placeholder 4" descr="poppy_flower logo_540c+227C.jpg"/>
          <p:cNvPicPr>
            <a:picLocks noChangeAspect="1"/>
          </p:cNvPicPr>
          <p:nvPr/>
        </p:nvPicPr>
        <p:blipFill>
          <a:blip r:embed="rId3" cstate="print"/>
          <a:stretch>
            <a:fillRect/>
          </a:stretch>
        </p:blipFill>
        <p:spPr bwMode="auto">
          <a:xfrm>
            <a:off x="6553200" y="4724400"/>
            <a:ext cx="342900" cy="228600"/>
          </a:xfrm>
          <a:prstGeom prst="rect">
            <a:avLst/>
          </a:prstGeom>
          <a:noFill/>
          <a:ln w="9525">
            <a:noFill/>
            <a:miter lim="800000"/>
            <a:headEnd/>
            <a:tailEnd/>
          </a:ln>
        </p:spPr>
      </p:pic>
      <p:pic>
        <p:nvPicPr>
          <p:cNvPr id="331" name="Content Placeholder 4" descr="poppy_flower logo_540c+227C.jpg"/>
          <p:cNvPicPr>
            <a:picLocks noChangeAspect="1"/>
          </p:cNvPicPr>
          <p:nvPr/>
        </p:nvPicPr>
        <p:blipFill>
          <a:blip r:embed="rId3" cstate="print"/>
          <a:stretch>
            <a:fillRect/>
          </a:stretch>
        </p:blipFill>
        <p:spPr bwMode="auto">
          <a:xfrm>
            <a:off x="6858000" y="4724400"/>
            <a:ext cx="342900" cy="228600"/>
          </a:xfrm>
          <a:prstGeom prst="rect">
            <a:avLst/>
          </a:prstGeom>
          <a:noFill/>
          <a:ln w="9525">
            <a:noFill/>
            <a:miter lim="800000"/>
            <a:headEnd/>
            <a:tailEnd/>
          </a:ln>
        </p:spPr>
      </p:pic>
      <p:pic>
        <p:nvPicPr>
          <p:cNvPr id="332" name="Content Placeholder 4" descr="poppy_flower logo_540c+227C.jpg"/>
          <p:cNvPicPr>
            <a:picLocks noChangeAspect="1"/>
          </p:cNvPicPr>
          <p:nvPr/>
        </p:nvPicPr>
        <p:blipFill>
          <a:blip r:embed="rId3" cstate="print"/>
          <a:stretch>
            <a:fillRect/>
          </a:stretch>
        </p:blipFill>
        <p:spPr bwMode="auto">
          <a:xfrm>
            <a:off x="7162800" y="4724400"/>
            <a:ext cx="342900" cy="228600"/>
          </a:xfrm>
          <a:prstGeom prst="rect">
            <a:avLst/>
          </a:prstGeom>
          <a:noFill/>
          <a:ln w="9525">
            <a:noFill/>
            <a:miter lim="800000"/>
            <a:headEnd/>
            <a:tailEnd/>
          </a:ln>
        </p:spPr>
      </p:pic>
      <p:pic>
        <p:nvPicPr>
          <p:cNvPr id="333" name="Content Placeholder 4" descr="poppy_flower logo_540c+227C.jpg"/>
          <p:cNvPicPr>
            <a:picLocks noChangeAspect="1"/>
          </p:cNvPicPr>
          <p:nvPr/>
        </p:nvPicPr>
        <p:blipFill>
          <a:blip r:embed="rId3" cstate="print"/>
          <a:stretch>
            <a:fillRect/>
          </a:stretch>
        </p:blipFill>
        <p:spPr bwMode="auto">
          <a:xfrm>
            <a:off x="7467600" y="4724400"/>
            <a:ext cx="342900" cy="228600"/>
          </a:xfrm>
          <a:prstGeom prst="rect">
            <a:avLst/>
          </a:prstGeom>
          <a:noFill/>
          <a:ln w="9525">
            <a:noFill/>
            <a:miter lim="800000"/>
            <a:headEnd/>
            <a:tailEnd/>
          </a:ln>
        </p:spPr>
      </p:pic>
      <p:pic>
        <p:nvPicPr>
          <p:cNvPr id="334" name="Content Placeholder 4" descr="poppy_flower logo_540c+227C.jpg"/>
          <p:cNvPicPr>
            <a:picLocks noChangeAspect="1"/>
          </p:cNvPicPr>
          <p:nvPr/>
        </p:nvPicPr>
        <p:blipFill>
          <a:blip r:embed="rId3" cstate="print"/>
          <a:stretch>
            <a:fillRect/>
          </a:stretch>
        </p:blipFill>
        <p:spPr bwMode="auto">
          <a:xfrm>
            <a:off x="7772400" y="4724400"/>
            <a:ext cx="342900" cy="228600"/>
          </a:xfrm>
          <a:prstGeom prst="rect">
            <a:avLst/>
          </a:prstGeom>
          <a:noFill/>
          <a:ln w="9525">
            <a:noFill/>
            <a:miter lim="800000"/>
            <a:headEnd/>
            <a:tailEnd/>
          </a:ln>
        </p:spPr>
      </p:pic>
      <p:pic>
        <p:nvPicPr>
          <p:cNvPr id="335" name="Content Placeholder 4" descr="poppy_flower logo_540c+227C.jpg"/>
          <p:cNvPicPr>
            <a:picLocks noChangeAspect="1"/>
          </p:cNvPicPr>
          <p:nvPr/>
        </p:nvPicPr>
        <p:blipFill>
          <a:blip r:embed="rId3" cstate="print"/>
          <a:stretch>
            <a:fillRect/>
          </a:stretch>
        </p:blipFill>
        <p:spPr bwMode="auto">
          <a:xfrm>
            <a:off x="8077200" y="4724400"/>
            <a:ext cx="342900" cy="228600"/>
          </a:xfrm>
          <a:prstGeom prst="rect">
            <a:avLst/>
          </a:prstGeom>
          <a:noFill/>
          <a:ln w="9525">
            <a:noFill/>
            <a:miter lim="800000"/>
            <a:headEnd/>
            <a:tailEnd/>
          </a:ln>
        </p:spPr>
      </p:pic>
      <p:pic>
        <p:nvPicPr>
          <p:cNvPr id="336" name="Content Placeholder 4" descr="poppy_flower logo_540c+227C.jpg"/>
          <p:cNvPicPr>
            <a:picLocks noChangeAspect="1"/>
          </p:cNvPicPr>
          <p:nvPr/>
        </p:nvPicPr>
        <p:blipFill>
          <a:blip r:embed="rId3" cstate="print"/>
          <a:stretch>
            <a:fillRect/>
          </a:stretch>
        </p:blipFill>
        <p:spPr bwMode="auto">
          <a:xfrm>
            <a:off x="4724400" y="4953000"/>
            <a:ext cx="342900" cy="228600"/>
          </a:xfrm>
          <a:prstGeom prst="rect">
            <a:avLst/>
          </a:prstGeom>
          <a:noFill/>
          <a:ln w="9525">
            <a:noFill/>
            <a:miter lim="800000"/>
            <a:headEnd/>
            <a:tailEnd/>
          </a:ln>
        </p:spPr>
      </p:pic>
      <p:pic>
        <p:nvPicPr>
          <p:cNvPr id="337" name="Content Placeholder 4" descr="poppy_flower logo_540c+227C.jpg"/>
          <p:cNvPicPr>
            <a:picLocks noChangeAspect="1"/>
          </p:cNvPicPr>
          <p:nvPr/>
        </p:nvPicPr>
        <p:blipFill>
          <a:blip r:embed="rId3" cstate="print"/>
          <a:stretch>
            <a:fillRect/>
          </a:stretch>
        </p:blipFill>
        <p:spPr bwMode="auto">
          <a:xfrm>
            <a:off x="5029200" y="4953000"/>
            <a:ext cx="342900" cy="228600"/>
          </a:xfrm>
          <a:prstGeom prst="rect">
            <a:avLst/>
          </a:prstGeom>
          <a:noFill/>
          <a:ln w="9525">
            <a:noFill/>
            <a:miter lim="800000"/>
            <a:headEnd/>
            <a:tailEnd/>
          </a:ln>
        </p:spPr>
      </p:pic>
      <p:pic>
        <p:nvPicPr>
          <p:cNvPr id="338" name="Content Placeholder 4" descr="poppy_flower logo_540c+227C.jpg"/>
          <p:cNvPicPr>
            <a:picLocks noChangeAspect="1"/>
          </p:cNvPicPr>
          <p:nvPr/>
        </p:nvPicPr>
        <p:blipFill>
          <a:blip r:embed="rId3" cstate="print"/>
          <a:stretch>
            <a:fillRect/>
          </a:stretch>
        </p:blipFill>
        <p:spPr bwMode="auto">
          <a:xfrm>
            <a:off x="5334000" y="4953000"/>
            <a:ext cx="342900" cy="228600"/>
          </a:xfrm>
          <a:prstGeom prst="rect">
            <a:avLst/>
          </a:prstGeom>
          <a:noFill/>
          <a:ln w="9525">
            <a:noFill/>
            <a:miter lim="800000"/>
            <a:headEnd/>
            <a:tailEnd/>
          </a:ln>
        </p:spPr>
      </p:pic>
      <p:pic>
        <p:nvPicPr>
          <p:cNvPr id="339" name="Content Placeholder 4" descr="poppy_flower logo_540c+227C.jpg"/>
          <p:cNvPicPr>
            <a:picLocks noChangeAspect="1"/>
          </p:cNvPicPr>
          <p:nvPr/>
        </p:nvPicPr>
        <p:blipFill>
          <a:blip r:embed="rId3" cstate="print"/>
          <a:stretch>
            <a:fillRect/>
          </a:stretch>
        </p:blipFill>
        <p:spPr bwMode="auto">
          <a:xfrm>
            <a:off x="5638800" y="4953000"/>
            <a:ext cx="342900" cy="228600"/>
          </a:xfrm>
          <a:prstGeom prst="rect">
            <a:avLst/>
          </a:prstGeom>
          <a:noFill/>
          <a:ln w="9525">
            <a:noFill/>
            <a:miter lim="800000"/>
            <a:headEnd/>
            <a:tailEnd/>
          </a:ln>
        </p:spPr>
      </p:pic>
      <p:pic>
        <p:nvPicPr>
          <p:cNvPr id="340" name="Content Placeholder 4" descr="poppy_flower logo_540c+227C.jpg"/>
          <p:cNvPicPr>
            <a:picLocks noChangeAspect="1"/>
          </p:cNvPicPr>
          <p:nvPr/>
        </p:nvPicPr>
        <p:blipFill>
          <a:blip r:embed="rId3" cstate="print"/>
          <a:stretch>
            <a:fillRect/>
          </a:stretch>
        </p:blipFill>
        <p:spPr bwMode="auto">
          <a:xfrm>
            <a:off x="5943600" y="4953000"/>
            <a:ext cx="342900" cy="228600"/>
          </a:xfrm>
          <a:prstGeom prst="rect">
            <a:avLst/>
          </a:prstGeom>
          <a:noFill/>
          <a:ln w="9525">
            <a:noFill/>
            <a:miter lim="800000"/>
            <a:headEnd/>
            <a:tailEnd/>
          </a:ln>
        </p:spPr>
      </p:pic>
      <p:pic>
        <p:nvPicPr>
          <p:cNvPr id="341" name="Content Placeholder 4" descr="poppy_flower logo_540c+227C.jpg"/>
          <p:cNvPicPr>
            <a:picLocks noChangeAspect="1"/>
          </p:cNvPicPr>
          <p:nvPr/>
        </p:nvPicPr>
        <p:blipFill>
          <a:blip r:embed="rId3" cstate="print"/>
          <a:stretch>
            <a:fillRect/>
          </a:stretch>
        </p:blipFill>
        <p:spPr bwMode="auto">
          <a:xfrm>
            <a:off x="6248400" y="4953000"/>
            <a:ext cx="342900" cy="228600"/>
          </a:xfrm>
          <a:prstGeom prst="rect">
            <a:avLst/>
          </a:prstGeom>
          <a:noFill/>
          <a:ln w="9525">
            <a:noFill/>
            <a:miter lim="800000"/>
            <a:headEnd/>
            <a:tailEnd/>
          </a:ln>
        </p:spPr>
      </p:pic>
      <p:pic>
        <p:nvPicPr>
          <p:cNvPr id="342" name="Content Placeholder 4" descr="poppy_flower logo_540c+227C.jpg"/>
          <p:cNvPicPr>
            <a:picLocks noChangeAspect="1"/>
          </p:cNvPicPr>
          <p:nvPr/>
        </p:nvPicPr>
        <p:blipFill>
          <a:blip r:embed="rId3" cstate="print"/>
          <a:stretch>
            <a:fillRect/>
          </a:stretch>
        </p:blipFill>
        <p:spPr bwMode="auto">
          <a:xfrm>
            <a:off x="6553200" y="4953000"/>
            <a:ext cx="342900" cy="228600"/>
          </a:xfrm>
          <a:prstGeom prst="rect">
            <a:avLst/>
          </a:prstGeom>
          <a:noFill/>
          <a:ln w="9525">
            <a:noFill/>
            <a:miter lim="800000"/>
            <a:headEnd/>
            <a:tailEnd/>
          </a:ln>
        </p:spPr>
      </p:pic>
      <p:pic>
        <p:nvPicPr>
          <p:cNvPr id="343" name="Content Placeholder 4" descr="poppy_flower logo_540c+227C.jpg"/>
          <p:cNvPicPr>
            <a:picLocks noChangeAspect="1"/>
          </p:cNvPicPr>
          <p:nvPr/>
        </p:nvPicPr>
        <p:blipFill>
          <a:blip r:embed="rId3" cstate="print"/>
          <a:stretch>
            <a:fillRect/>
          </a:stretch>
        </p:blipFill>
        <p:spPr bwMode="auto">
          <a:xfrm>
            <a:off x="6858000" y="4953000"/>
            <a:ext cx="342900" cy="228600"/>
          </a:xfrm>
          <a:prstGeom prst="rect">
            <a:avLst/>
          </a:prstGeom>
          <a:noFill/>
          <a:ln w="9525">
            <a:noFill/>
            <a:miter lim="800000"/>
            <a:headEnd/>
            <a:tailEnd/>
          </a:ln>
        </p:spPr>
      </p:pic>
      <p:pic>
        <p:nvPicPr>
          <p:cNvPr id="344" name="Content Placeholder 4" descr="poppy_flower logo_540c+227C.jpg"/>
          <p:cNvPicPr>
            <a:picLocks noChangeAspect="1"/>
          </p:cNvPicPr>
          <p:nvPr/>
        </p:nvPicPr>
        <p:blipFill>
          <a:blip r:embed="rId3" cstate="print"/>
          <a:stretch>
            <a:fillRect/>
          </a:stretch>
        </p:blipFill>
        <p:spPr bwMode="auto">
          <a:xfrm>
            <a:off x="7162800" y="4953000"/>
            <a:ext cx="342900" cy="228600"/>
          </a:xfrm>
          <a:prstGeom prst="rect">
            <a:avLst/>
          </a:prstGeom>
          <a:noFill/>
          <a:ln w="9525">
            <a:noFill/>
            <a:miter lim="800000"/>
            <a:headEnd/>
            <a:tailEnd/>
          </a:ln>
        </p:spPr>
      </p:pic>
      <p:pic>
        <p:nvPicPr>
          <p:cNvPr id="345" name="Content Placeholder 4" descr="poppy_flower logo_540c+227C.jpg"/>
          <p:cNvPicPr>
            <a:picLocks noChangeAspect="1"/>
          </p:cNvPicPr>
          <p:nvPr/>
        </p:nvPicPr>
        <p:blipFill>
          <a:blip r:embed="rId3" cstate="print"/>
          <a:stretch>
            <a:fillRect/>
          </a:stretch>
        </p:blipFill>
        <p:spPr bwMode="auto">
          <a:xfrm>
            <a:off x="7467600" y="4953000"/>
            <a:ext cx="342900" cy="228600"/>
          </a:xfrm>
          <a:prstGeom prst="rect">
            <a:avLst/>
          </a:prstGeom>
          <a:noFill/>
          <a:ln w="9525">
            <a:noFill/>
            <a:miter lim="800000"/>
            <a:headEnd/>
            <a:tailEnd/>
          </a:ln>
        </p:spPr>
      </p:pic>
      <p:pic>
        <p:nvPicPr>
          <p:cNvPr id="346" name="Content Placeholder 4" descr="poppy_flower logo_540c+227C.jpg"/>
          <p:cNvPicPr>
            <a:picLocks noChangeAspect="1"/>
          </p:cNvPicPr>
          <p:nvPr/>
        </p:nvPicPr>
        <p:blipFill>
          <a:blip r:embed="rId3" cstate="print"/>
          <a:stretch>
            <a:fillRect/>
          </a:stretch>
        </p:blipFill>
        <p:spPr bwMode="auto">
          <a:xfrm>
            <a:off x="7772400" y="4953000"/>
            <a:ext cx="342900" cy="228600"/>
          </a:xfrm>
          <a:prstGeom prst="rect">
            <a:avLst/>
          </a:prstGeom>
          <a:noFill/>
          <a:ln w="9525">
            <a:noFill/>
            <a:miter lim="800000"/>
            <a:headEnd/>
            <a:tailEnd/>
          </a:ln>
        </p:spPr>
      </p:pic>
      <p:pic>
        <p:nvPicPr>
          <p:cNvPr id="347" name="Content Placeholder 4" descr="poppy_flower logo_540c+227C.jpg"/>
          <p:cNvPicPr>
            <a:picLocks noChangeAspect="1"/>
          </p:cNvPicPr>
          <p:nvPr/>
        </p:nvPicPr>
        <p:blipFill>
          <a:blip r:embed="rId3" cstate="print"/>
          <a:stretch>
            <a:fillRect/>
          </a:stretch>
        </p:blipFill>
        <p:spPr bwMode="auto">
          <a:xfrm>
            <a:off x="8077200" y="4953000"/>
            <a:ext cx="342900" cy="228600"/>
          </a:xfrm>
          <a:prstGeom prst="rect">
            <a:avLst/>
          </a:prstGeom>
          <a:noFill/>
          <a:ln w="9525">
            <a:noFill/>
            <a:miter lim="800000"/>
            <a:headEnd/>
            <a:tailEnd/>
          </a:ln>
        </p:spPr>
      </p:pic>
      <p:pic>
        <p:nvPicPr>
          <p:cNvPr id="348" name="Content Placeholder 4" descr="poppy_flower logo_540c+227C.jpg"/>
          <p:cNvPicPr>
            <a:picLocks noChangeAspect="1"/>
          </p:cNvPicPr>
          <p:nvPr/>
        </p:nvPicPr>
        <p:blipFill>
          <a:blip r:embed="rId3" cstate="print"/>
          <a:stretch>
            <a:fillRect/>
          </a:stretch>
        </p:blipFill>
        <p:spPr bwMode="auto">
          <a:xfrm>
            <a:off x="4724400" y="5181600"/>
            <a:ext cx="342900" cy="228600"/>
          </a:xfrm>
          <a:prstGeom prst="rect">
            <a:avLst/>
          </a:prstGeom>
          <a:noFill/>
          <a:ln w="9525">
            <a:noFill/>
            <a:miter lim="800000"/>
            <a:headEnd/>
            <a:tailEnd/>
          </a:ln>
        </p:spPr>
      </p:pic>
      <p:pic>
        <p:nvPicPr>
          <p:cNvPr id="349" name="Content Placeholder 4" descr="poppy_flower logo_540c+227C.jpg"/>
          <p:cNvPicPr>
            <a:picLocks noChangeAspect="1"/>
          </p:cNvPicPr>
          <p:nvPr/>
        </p:nvPicPr>
        <p:blipFill>
          <a:blip r:embed="rId3" cstate="print"/>
          <a:stretch>
            <a:fillRect/>
          </a:stretch>
        </p:blipFill>
        <p:spPr bwMode="auto">
          <a:xfrm>
            <a:off x="5029200" y="5181600"/>
            <a:ext cx="342900" cy="228600"/>
          </a:xfrm>
          <a:prstGeom prst="rect">
            <a:avLst/>
          </a:prstGeom>
          <a:noFill/>
          <a:ln w="9525">
            <a:noFill/>
            <a:miter lim="800000"/>
            <a:headEnd/>
            <a:tailEnd/>
          </a:ln>
        </p:spPr>
      </p:pic>
      <p:pic>
        <p:nvPicPr>
          <p:cNvPr id="350" name="Content Placeholder 4" descr="poppy_flower logo_540c+227C.jpg"/>
          <p:cNvPicPr>
            <a:picLocks noChangeAspect="1"/>
          </p:cNvPicPr>
          <p:nvPr/>
        </p:nvPicPr>
        <p:blipFill>
          <a:blip r:embed="rId3" cstate="print"/>
          <a:stretch>
            <a:fillRect/>
          </a:stretch>
        </p:blipFill>
        <p:spPr bwMode="auto">
          <a:xfrm>
            <a:off x="5334000" y="5181600"/>
            <a:ext cx="342900" cy="228600"/>
          </a:xfrm>
          <a:prstGeom prst="rect">
            <a:avLst/>
          </a:prstGeom>
          <a:noFill/>
          <a:ln w="9525">
            <a:noFill/>
            <a:miter lim="800000"/>
            <a:headEnd/>
            <a:tailEnd/>
          </a:ln>
        </p:spPr>
      </p:pic>
      <p:pic>
        <p:nvPicPr>
          <p:cNvPr id="351" name="Content Placeholder 4" descr="poppy_flower logo_540c+227C.jpg"/>
          <p:cNvPicPr>
            <a:picLocks noChangeAspect="1"/>
          </p:cNvPicPr>
          <p:nvPr/>
        </p:nvPicPr>
        <p:blipFill>
          <a:blip r:embed="rId3" cstate="print"/>
          <a:stretch>
            <a:fillRect/>
          </a:stretch>
        </p:blipFill>
        <p:spPr bwMode="auto">
          <a:xfrm>
            <a:off x="5638800" y="5181600"/>
            <a:ext cx="342900" cy="228600"/>
          </a:xfrm>
          <a:prstGeom prst="rect">
            <a:avLst/>
          </a:prstGeom>
          <a:noFill/>
          <a:ln w="9525">
            <a:noFill/>
            <a:miter lim="800000"/>
            <a:headEnd/>
            <a:tailEnd/>
          </a:ln>
        </p:spPr>
      </p:pic>
      <p:pic>
        <p:nvPicPr>
          <p:cNvPr id="352" name="Content Placeholder 4" descr="poppy_flower logo_540c+227C.jpg"/>
          <p:cNvPicPr>
            <a:picLocks noChangeAspect="1"/>
          </p:cNvPicPr>
          <p:nvPr/>
        </p:nvPicPr>
        <p:blipFill>
          <a:blip r:embed="rId3" cstate="print"/>
          <a:stretch>
            <a:fillRect/>
          </a:stretch>
        </p:blipFill>
        <p:spPr bwMode="auto">
          <a:xfrm>
            <a:off x="5943600" y="5181600"/>
            <a:ext cx="342900" cy="228600"/>
          </a:xfrm>
          <a:prstGeom prst="rect">
            <a:avLst/>
          </a:prstGeom>
          <a:noFill/>
          <a:ln w="9525">
            <a:noFill/>
            <a:miter lim="800000"/>
            <a:headEnd/>
            <a:tailEnd/>
          </a:ln>
        </p:spPr>
      </p:pic>
      <p:pic>
        <p:nvPicPr>
          <p:cNvPr id="353" name="Content Placeholder 4" descr="poppy_flower logo_540c+227C.jpg"/>
          <p:cNvPicPr>
            <a:picLocks noChangeAspect="1"/>
          </p:cNvPicPr>
          <p:nvPr/>
        </p:nvPicPr>
        <p:blipFill>
          <a:blip r:embed="rId3" cstate="print"/>
          <a:stretch>
            <a:fillRect/>
          </a:stretch>
        </p:blipFill>
        <p:spPr bwMode="auto">
          <a:xfrm>
            <a:off x="6248400" y="5181600"/>
            <a:ext cx="342900" cy="228600"/>
          </a:xfrm>
          <a:prstGeom prst="rect">
            <a:avLst/>
          </a:prstGeom>
          <a:noFill/>
          <a:ln w="9525">
            <a:noFill/>
            <a:miter lim="800000"/>
            <a:headEnd/>
            <a:tailEnd/>
          </a:ln>
        </p:spPr>
      </p:pic>
      <p:pic>
        <p:nvPicPr>
          <p:cNvPr id="354" name="Content Placeholder 4" descr="poppy_flower logo_540c+227C.jpg"/>
          <p:cNvPicPr>
            <a:picLocks noChangeAspect="1"/>
          </p:cNvPicPr>
          <p:nvPr/>
        </p:nvPicPr>
        <p:blipFill>
          <a:blip r:embed="rId3" cstate="print"/>
          <a:stretch>
            <a:fillRect/>
          </a:stretch>
        </p:blipFill>
        <p:spPr bwMode="auto">
          <a:xfrm>
            <a:off x="6553200" y="5181600"/>
            <a:ext cx="342900" cy="228600"/>
          </a:xfrm>
          <a:prstGeom prst="rect">
            <a:avLst/>
          </a:prstGeom>
          <a:noFill/>
          <a:ln w="9525">
            <a:noFill/>
            <a:miter lim="800000"/>
            <a:headEnd/>
            <a:tailEnd/>
          </a:ln>
        </p:spPr>
      </p:pic>
      <p:pic>
        <p:nvPicPr>
          <p:cNvPr id="355" name="Content Placeholder 4" descr="poppy_flower logo_540c+227C.jpg"/>
          <p:cNvPicPr>
            <a:picLocks noChangeAspect="1"/>
          </p:cNvPicPr>
          <p:nvPr/>
        </p:nvPicPr>
        <p:blipFill>
          <a:blip r:embed="rId3" cstate="print"/>
          <a:stretch>
            <a:fillRect/>
          </a:stretch>
        </p:blipFill>
        <p:spPr bwMode="auto">
          <a:xfrm>
            <a:off x="6858000" y="5181600"/>
            <a:ext cx="342900" cy="228600"/>
          </a:xfrm>
          <a:prstGeom prst="rect">
            <a:avLst/>
          </a:prstGeom>
          <a:noFill/>
          <a:ln w="9525">
            <a:noFill/>
            <a:miter lim="800000"/>
            <a:headEnd/>
            <a:tailEnd/>
          </a:ln>
        </p:spPr>
      </p:pic>
      <p:pic>
        <p:nvPicPr>
          <p:cNvPr id="356" name="Content Placeholder 4" descr="poppy_flower logo_540c+227C.jpg"/>
          <p:cNvPicPr>
            <a:picLocks noChangeAspect="1"/>
          </p:cNvPicPr>
          <p:nvPr/>
        </p:nvPicPr>
        <p:blipFill>
          <a:blip r:embed="rId3" cstate="print"/>
          <a:stretch>
            <a:fillRect/>
          </a:stretch>
        </p:blipFill>
        <p:spPr bwMode="auto">
          <a:xfrm>
            <a:off x="7162800" y="5181600"/>
            <a:ext cx="342900" cy="228600"/>
          </a:xfrm>
          <a:prstGeom prst="rect">
            <a:avLst/>
          </a:prstGeom>
          <a:noFill/>
          <a:ln w="9525">
            <a:noFill/>
            <a:miter lim="800000"/>
            <a:headEnd/>
            <a:tailEnd/>
          </a:ln>
        </p:spPr>
      </p:pic>
      <p:pic>
        <p:nvPicPr>
          <p:cNvPr id="357" name="Content Placeholder 4" descr="poppy_flower logo_540c+227C.jpg"/>
          <p:cNvPicPr>
            <a:picLocks noChangeAspect="1"/>
          </p:cNvPicPr>
          <p:nvPr/>
        </p:nvPicPr>
        <p:blipFill>
          <a:blip r:embed="rId3" cstate="print"/>
          <a:stretch>
            <a:fillRect/>
          </a:stretch>
        </p:blipFill>
        <p:spPr bwMode="auto">
          <a:xfrm>
            <a:off x="7467600" y="5181600"/>
            <a:ext cx="342900" cy="228600"/>
          </a:xfrm>
          <a:prstGeom prst="rect">
            <a:avLst/>
          </a:prstGeom>
          <a:noFill/>
          <a:ln w="9525">
            <a:noFill/>
            <a:miter lim="800000"/>
            <a:headEnd/>
            <a:tailEnd/>
          </a:ln>
        </p:spPr>
      </p:pic>
      <p:pic>
        <p:nvPicPr>
          <p:cNvPr id="358" name="Content Placeholder 4" descr="poppy_flower logo_540c+227C.jpg"/>
          <p:cNvPicPr>
            <a:picLocks noChangeAspect="1"/>
          </p:cNvPicPr>
          <p:nvPr/>
        </p:nvPicPr>
        <p:blipFill>
          <a:blip r:embed="rId3" cstate="print"/>
          <a:stretch>
            <a:fillRect/>
          </a:stretch>
        </p:blipFill>
        <p:spPr bwMode="auto">
          <a:xfrm>
            <a:off x="7772400" y="5181600"/>
            <a:ext cx="342900" cy="228600"/>
          </a:xfrm>
          <a:prstGeom prst="rect">
            <a:avLst/>
          </a:prstGeom>
          <a:noFill/>
          <a:ln w="9525">
            <a:noFill/>
            <a:miter lim="800000"/>
            <a:headEnd/>
            <a:tailEnd/>
          </a:ln>
        </p:spPr>
      </p:pic>
      <p:pic>
        <p:nvPicPr>
          <p:cNvPr id="359" name="Content Placeholder 4" descr="poppy_flower logo_540c+227C.jpg"/>
          <p:cNvPicPr>
            <a:picLocks noChangeAspect="1"/>
          </p:cNvPicPr>
          <p:nvPr/>
        </p:nvPicPr>
        <p:blipFill>
          <a:blip r:embed="rId3" cstate="print"/>
          <a:stretch>
            <a:fillRect/>
          </a:stretch>
        </p:blipFill>
        <p:spPr bwMode="auto">
          <a:xfrm>
            <a:off x="8077200" y="5181600"/>
            <a:ext cx="342900" cy="228600"/>
          </a:xfrm>
          <a:prstGeom prst="rect">
            <a:avLst/>
          </a:prstGeom>
          <a:noFill/>
          <a:ln w="9525">
            <a:noFill/>
            <a:miter lim="800000"/>
            <a:headEnd/>
            <a:tailEnd/>
          </a:ln>
        </p:spPr>
      </p:pic>
      <p:pic>
        <p:nvPicPr>
          <p:cNvPr id="360" name="Content Placeholder 4" descr="poppy_flower logo_540c+227C.jpg"/>
          <p:cNvPicPr>
            <a:picLocks noChangeAspect="1"/>
          </p:cNvPicPr>
          <p:nvPr/>
        </p:nvPicPr>
        <p:blipFill>
          <a:blip r:embed="rId3" cstate="print"/>
          <a:stretch>
            <a:fillRect/>
          </a:stretch>
        </p:blipFill>
        <p:spPr bwMode="auto">
          <a:xfrm>
            <a:off x="4724400" y="5410200"/>
            <a:ext cx="342900" cy="228600"/>
          </a:xfrm>
          <a:prstGeom prst="rect">
            <a:avLst/>
          </a:prstGeom>
          <a:noFill/>
          <a:ln w="9525">
            <a:noFill/>
            <a:miter lim="800000"/>
            <a:headEnd/>
            <a:tailEnd/>
          </a:ln>
        </p:spPr>
      </p:pic>
      <p:pic>
        <p:nvPicPr>
          <p:cNvPr id="361" name="Content Placeholder 4" descr="poppy_flower logo_540c+227C.jpg"/>
          <p:cNvPicPr>
            <a:picLocks noChangeAspect="1"/>
          </p:cNvPicPr>
          <p:nvPr/>
        </p:nvPicPr>
        <p:blipFill>
          <a:blip r:embed="rId3" cstate="print"/>
          <a:stretch>
            <a:fillRect/>
          </a:stretch>
        </p:blipFill>
        <p:spPr bwMode="auto">
          <a:xfrm>
            <a:off x="5029200" y="5410200"/>
            <a:ext cx="342900" cy="228600"/>
          </a:xfrm>
          <a:prstGeom prst="rect">
            <a:avLst/>
          </a:prstGeom>
          <a:noFill/>
          <a:ln w="9525">
            <a:noFill/>
            <a:miter lim="800000"/>
            <a:headEnd/>
            <a:tailEnd/>
          </a:ln>
        </p:spPr>
      </p:pic>
      <p:pic>
        <p:nvPicPr>
          <p:cNvPr id="362" name="Content Placeholder 4" descr="poppy_flower logo_540c+227C.jpg"/>
          <p:cNvPicPr>
            <a:picLocks noChangeAspect="1"/>
          </p:cNvPicPr>
          <p:nvPr/>
        </p:nvPicPr>
        <p:blipFill>
          <a:blip r:embed="rId3" cstate="print"/>
          <a:stretch>
            <a:fillRect/>
          </a:stretch>
        </p:blipFill>
        <p:spPr bwMode="auto">
          <a:xfrm>
            <a:off x="5334000" y="5410200"/>
            <a:ext cx="342900" cy="228600"/>
          </a:xfrm>
          <a:prstGeom prst="rect">
            <a:avLst/>
          </a:prstGeom>
          <a:noFill/>
          <a:ln w="9525">
            <a:noFill/>
            <a:miter lim="800000"/>
            <a:headEnd/>
            <a:tailEnd/>
          </a:ln>
        </p:spPr>
      </p:pic>
      <p:pic>
        <p:nvPicPr>
          <p:cNvPr id="363" name="Content Placeholder 4" descr="poppy_flower logo_540c+227C.jpg"/>
          <p:cNvPicPr>
            <a:picLocks noChangeAspect="1"/>
          </p:cNvPicPr>
          <p:nvPr/>
        </p:nvPicPr>
        <p:blipFill>
          <a:blip r:embed="rId3" cstate="print"/>
          <a:stretch>
            <a:fillRect/>
          </a:stretch>
        </p:blipFill>
        <p:spPr bwMode="auto">
          <a:xfrm>
            <a:off x="5638800" y="5410200"/>
            <a:ext cx="342900" cy="228600"/>
          </a:xfrm>
          <a:prstGeom prst="rect">
            <a:avLst/>
          </a:prstGeom>
          <a:noFill/>
          <a:ln w="9525">
            <a:noFill/>
            <a:miter lim="800000"/>
            <a:headEnd/>
            <a:tailEnd/>
          </a:ln>
        </p:spPr>
      </p:pic>
      <p:pic>
        <p:nvPicPr>
          <p:cNvPr id="364" name="Content Placeholder 4" descr="poppy_flower logo_540c+227C.jpg"/>
          <p:cNvPicPr>
            <a:picLocks noChangeAspect="1"/>
          </p:cNvPicPr>
          <p:nvPr/>
        </p:nvPicPr>
        <p:blipFill>
          <a:blip r:embed="rId3" cstate="print"/>
          <a:stretch>
            <a:fillRect/>
          </a:stretch>
        </p:blipFill>
        <p:spPr bwMode="auto">
          <a:xfrm>
            <a:off x="5943600" y="5410200"/>
            <a:ext cx="342900" cy="228600"/>
          </a:xfrm>
          <a:prstGeom prst="rect">
            <a:avLst/>
          </a:prstGeom>
          <a:noFill/>
          <a:ln w="9525">
            <a:noFill/>
            <a:miter lim="800000"/>
            <a:headEnd/>
            <a:tailEnd/>
          </a:ln>
        </p:spPr>
      </p:pic>
      <p:pic>
        <p:nvPicPr>
          <p:cNvPr id="365" name="Content Placeholder 4" descr="poppy_flower logo_540c+227C.jpg"/>
          <p:cNvPicPr>
            <a:picLocks noChangeAspect="1"/>
          </p:cNvPicPr>
          <p:nvPr/>
        </p:nvPicPr>
        <p:blipFill>
          <a:blip r:embed="rId3" cstate="print"/>
          <a:stretch>
            <a:fillRect/>
          </a:stretch>
        </p:blipFill>
        <p:spPr bwMode="auto">
          <a:xfrm>
            <a:off x="6248400" y="5410200"/>
            <a:ext cx="342900" cy="228600"/>
          </a:xfrm>
          <a:prstGeom prst="rect">
            <a:avLst/>
          </a:prstGeom>
          <a:noFill/>
          <a:ln w="9525">
            <a:noFill/>
            <a:miter lim="800000"/>
            <a:headEnd/>
            <a:tailEnd/>
          </a:ln>
        </p:spPr>
      </p:pic>
      <p:pic>
        <p:nvPicPr>
          <p:cNvPr id="366" name="Content Placeholder 4" descr="poppy_flower logo_540c+227C.jpg"/>
          <p:cNvPicPr>
            <a:picLocks noChangeAspect="1"/>
          </p:cNvPicPr>
          <p:nvPr/>
        </p:nvPicPr>
        <p:blipFill>
          <a:blip r:embed="rId3" cstate="print"/>
          <a:stretch>
            <a:fillRect/>
          </a:stretch>
        </p:blipFill>
        <p:spPr bwMode="auto">
          <a:xfrm>
            <a:off x="6553200" y="5410200"/>
            <a:ext cx="342900" cy="228600"/>
          </a:xfrm>
          <a:prstGeom prst="rect">
            <a:avLst/>
          </a:prstGeom>
          <a:noFill/>
          <a:ln w="9525">
            <a:noFill/>
            <a:miter lim="800000"/>
            <a:headEnd/>
            <a:tailEnd/>
          </a:ln>
        </p:spPr>
      </p:pic>
      <p:pic>
        <p:nvPicPr>
          <p:cNvPr id="367" name="Content Placeholder 4" descr="poppy_flower logo_540c+227C.jpg"/>
          <p:cNvPicPr>
            <a:picLocks noChangeAspect="1"/>
          </p:cNvPicPr>
          <p:nvPr/>
        </p:nvPicPr>
        <p:blipFill>
          <a:blip r:embed="rId3" cstate="print"/>
          <a:stretch>
            <a:fillRect/>
          </a:stretch>
        </p:blipFill>
        <p:spPr bwMode="auto">
          <a:xfrm>
            <a:off x="6858000" y="5410200"/>
            <a:ext cx="342900" cy="228600"/>
          </a:xfrm>
          <a:prstGeom prst="rect">
            <a:avLst/>
          </a:prstGeom>
          <a:noFill/>
          <a:ln w="9525">
            <a:noFill/>
            <a:miter lim="800000"/>
            <a:headEnd/>
            <a:tailEnd/>
          </a:ln>
        </p:spPr>
      </p:pic>
      <p:pic>
        <p:nvPicPr>
          <p:cNvPr id="368" name="Content Placeholder 4" descr="poppy_flower logo_540c+227C.jpg"/>
          <p:cNvPicPr>
            <a:picLocks noChangeAspect="1"/>
          </p:cNvPicPr>
          <p:nvPr/>
        </p:nvPicPr>
        <p:blipFill>
          <a:blip r:embed="rId3" cstate="print"/>
          <a:stretch>
            <a:fillRect/>
          </a:stretch>
        </p:blipFill>
        <p:spPr bwMode="auto">
          <a:xfrm>
            <a:off x="7162800" y="5410200"/>
            <a:ext cx="342900" cy="228600"/>
          </a:xfrm>
          <a:prstGeom prst="rect">
            <a:avLst/>
          </a:prstGeom>
          <a:noFill/>
          <a:ln w="9525">
            <a:noFill/>
            <a:miter lim="800000"/>
            <a:headEnd/>
            <a:tailEnd/>
          </a:ln>
        </p:spPr>
      </p:pic>
      <p:pic>
        <p:nvPicPr>
          <p:cNvPr id="369" name="Content Placeholder 4" descr="poppy_flower logo_540c+227C.jpg"/>
          <p:cNvPicPr>
            <a:picLocks noChangeAspect="1"/>
          </p:cNvPicPr>
          <p:nvPr/>
        </p:nvPicPr>
        <p:blipFill>
          <a:blip r:embed="rId3" cstate="print"/>
          <a:stretch>
            <a:fillRect/>
          </a:stretch>
        </p:blipFill>
        <p:spPr bwMode="auto">
          <a:xfrm>
            <a:off x="7467600" y="5410200"/>
            <a:ext cx="342900" cy="228600"/>
          </a:xfrm>
          <a:prstGeom prst="rect">
            <a:avLst/>
          </a:prstGeom>
          <a:noFill/>
          <a:ln w="9525">
            <a:noFill/>
            <a:miter lim="800000"/>
            <a:headEnd/>
            <a:tailEnd/>
          </a:ln>
        </p:spPr>
      </p:pic>
      <p:pic>
        <p:nvPicPr>
          <p:cNvPr id="370" name="Content Placeholder 4" descr="poppy_flower logo_540c+227C.jpg"/>
          <p:cNvPicPr>
            <a:picLocks noChangeAspect="1"/>
          </p:cNvPicPr>
          <p:nvPr/>
        </p:nvPicPr>
        <p:blipFill>
          <a:blip r:embed="rId3" cstate="print"/>
          <a:stretch>
            <a:fillRect/>
          </a:stretch>
        </p:blipFill>
        <p:spPr bwMode="auto">
          <a:xfrm>
            <a:off x="7772400" y="5410200"/>
            <a:ext cx="342900" cy="228600"/>
          </a:xfrm>
          <a:prstGeom prst="rect">
            <a:avLst/>
          </a:prstGeom>
          <a:noFill/>
          <a:ln w="9525">
            <a:noFill/>
            <a:miter lim="800000"/>
            <a:headEnd/>
            <a:tailEnd/>
          </a:ln>
        </p:spPr>
      </p:pic>
      <p:pic>
        <p:nvPicPr>
          <p:cNvPr id="371" name="Content Placeholder 4" descr="poppy_flower logo_540c+227C.jpg"/>
          <p:cNvPicPr>
            <a:picLocks noChangeAspect="1"/>
          </p:cNvPicPr>
          <p:nvPr/>
        </p:nvPicPr>
        <p:blipFill>
          <a:blip r:embed="rId3" cstate="print"/>
          <a:stretch>
            <a:fillRect/>
          </a:stretch>
        </p:blipFill>
        <p:spPr bwMode="auto">
          <a:xfrm>
            <a:off x="8077200" y="5410200"/>
            <a:ext cx="342900" cy="228600"/>
          </a:xfrm>
          <a:prstGeom prst="rect">
            <a:avLst/>
          </a:prstGeom>
          <a:noFill/>
          <a:ln w="9525">
            <a:noFill/>
            <a:miter lim="800000"/>
            <a:headEnd/>
            <a:tailEnd/>
          </a:ln>
        </p:spPr>
      </p:pic>
      <p:pic>
        <p:nvPicPr>
          <p:cNvPr id="372" name="Content Placeholder 4" descr="poppy_flower logo_540c+227C.jpg"/>
          <p:cNvPicPr>
            <a:picLocks noChangeAspect="1"/>
          </p:cNvPicPr>
          <p:nvPr/>
        </p:nvPicPr>
        <p:blipFill>
          <a:blip r:embed="rId3" cstate="print"/>
          <a:stretch>
            <a:fillRect/>
          </a:stretch>
        </p:blipFill>
        <p:spPr bwMode="auto">
          <a:xfrm>
            <a:off x="4724400" y="5638800"/>
            <a:ext cx="342900" cy="228600"/>
          </a:xfrm>
          <a:prstGeom prst="rect">
            <a:avLst/>
          </a:prstGeom>
          <a:noFill/>
          <a:ln w="9525">
            <a:noFill/>
            <a:miter lim="800000"/>
            <a:headEnd/>
            <a:tailEnd/>
          </a:ln>
        </p:spPr>
      </p:pic>
      <p:pic>
        <p:nvPicPr>
          <p:cNvPr id="373" name="Content Placeholder 4" descr="poppy_flower logo_540c+227C.jpg"/>
          <p:cNvPicPr>
            <a:picLocks noChangeAspect="1"/>
          </p:cNvPicPr>
          <p:nvPr/>
        </p:nvPicPr>
        <p:blipFill>
          <a:blip r:embed="rId3" cstate="print"/>
          <a:stretch>
            <a:fillRect/>
          </a:stretch>
        </p:blipFill>
        <p:spPr bwMode="auto">
          <a:xfrm>
            <a:off x="5029200" y="5638800"/>
            <a:ext cx="342900" cy="228600"/>
          </a:xfrm>
          <a:prstGeom prst="rect">
            <a:avLst/>
          </a:prstGeom>
          <a:noFill/>
          <a:ln w="9525">
            <a:noFill/>
            <a:miter lim="800000"/>
            <a:headEnd/>
            <a:tailEnd/>
          </a:ln>
        </p:spPr>
      </p:pic>
      <p:pic>
        <p:nvPicPr>
          <p:cNvPr id="374" name="Content Placeholder 4" descr="poppy_flower logo_540c+227C.jpg"/>
          <p:cNvPicPr>
            <a:picLocks noChangeAspect="1"/>
          </p:cNvPicPr>
          <p:nvPr/>
        </p:nvPicPr>
        <p:blipFill>
          <a:blip r:embed="rId3" cstate="print"/>
          <a:stretch>
            <a:fillRect/>
          </a:stretch>
        </p:blipFill>
        <p:spPr bwMode="auto">
          <a:xfrm>
            <a:off x="5334000" y="5638800"/>
            <a:ext cx="342900" cy="228600"/>
          </a:xfrm>
          <a:prstGeom prst="rect">
            <a:avLst/>
          </a:prstGeom>
          <a:noFill/>
          <a:ln w="9525">
            <a:noFill/>
            <a:miter lim="800000"/>
            <a:headEnd/>
            <a:tailEnd/>
          </a:ln>
        </p:spPr>
      </p:pic>
      <p:pic>
        <p:nvPicPr>
          <p:cNvPr id="375" name="Content Placeholder 4" descr="poppy_flower logo_540c+227C.jpg"/>
          <p:cNvPicPr>
            <a:picLocks noChangeAspect="1"/>
          </p:cNvPicPr>
          <p:nvPr/>
        </p:nvPicPr>
        <p:blipFill>
          <a:blip r:embed="rId3" cstate="print"/>
          <a:stretch>
            <a:fillRect/>
          </a:stretch>
        </p:blipFill>
        <p:spPr bwMode="auto">
          <a:xfrm>
            <a:off x="5638800" y="5638800"/>
            <a:ext cx="342900" cy="228600"/>
          </a:xfrm>
          <a:prstGeom prst="rect">
            <a:avLst/>
          </a:prstGeom>
          <a:noFill/>
          <a:ln w="9525">
            <a:noFill/>
            <a:miter lim="800000"/>
            <a:headEnd/>
            <a:tailEnd/>
          </a:ln>
        </p:spPr>
      </p:pic>
      <p:pic>
        <p:nvPicPr>
          <p:cNvPr id="376" name="Content Placeholder 4" descr="poppy_flower logo_540c+227C.jpg"/>
          <p:cNvPicPr>
            <a:picLocks noChangeAspect="1"/>
          </p:cNvPicPr>
          <p:nvPr/>
        </p:nvPicPr>
        <p:blipFill>
          <a:blip r:embed="rId3" cstate="print"/>
          <a:stretch>
            <a:fillRect/>
          </a:stretch>
        </p:blipFill>
        <p:spPr bwMode="auto">
          <a:xfrm>
            <a:off x="5943600" y="5638800"/>
            <a:ext cx="342900" cy="228600"/>
          </a:xfrm>
          <a:prstGeom prst="rect">
            <a:avLst/>
          </a:prstGeom>
          <a:noFill/>
          <a:ln w="9525">
            <a:noFill/>
            <a:miter lim="800000"/>
            <a:headEnd/>
            <a:tailEnd/>
          </a:ln>
        </p:spPr>
      </p:pic>
      <p:pic>
        <p:nvPicPr>
          <p:cNvPr id="377" name="Content Placeholder 4" descr="poppy_flower logo_540c+227C.jpg"/>
          <p:cNvPicPr>
            <a:picLocks noChangeAspect="1"/>
          </p:cNvPicPr>
          <p:nvPr/>
        </p:nvPicPr>
        <p:blipFill>
          <a:blip r:embed="rId3" cstate="print"/>
          <a:stretch>
            <a:fillRect/>
          </a:stretch>
        </p:blipFill>
        <p:spPr bwMode="auto">
          <a:xfrm>
            <a:off x="6248400" y="5638800"/>
            <a:ext cx="342900" cy="228600"/>
          </a:xfrm>
          <a:prstGeom prst="rect">
            <a:avLst/>
          </a:prstGeom>
          <a:noFill/>
          <a:ln w="9525">
            <a:noFill/>
            <a:miter lim="800000"/>
            <a:headEnd/>
            <a:tailEnd/>
          </a:ln>
        </p:spPr>
      </p:pic>
      <p:sp>
        <p:nvSpPr>
          <p:cNvPr id="396" name="Content Placeholder 395"/>
          <p:cNvSpPr>
            <a:spLocks noGrp="1"/>
          </p:cNvSpPr>
          <p:nvPr>
            <p:ph sz="half" idx="1"/>
          </p:nvPr>
        </p:nvSpPr>
        <p:spPr>
          <a:xfrm>
            <a:off x="381000" y="1676400"/>
            <a:ext cx="4038600" cy="4525963"/>
          </a:xfrm>
        </p:spPr>
        <p:txBody>
          <a:bodyPr/>
          <a:lstStyle/>
          <a:p>
            <a:endParaRPr lang="en-GB" dirty="0"/>
          </a:p>
        </p:txBody>
      </p:sp>
      <p:pic>
        <p:nvPicPr>
          <p:cNvPr id="397" name="Content Placeholder 4" descr="poppy_flower logo_540c+227C.jpg"/>
          <p:cNvPicPr>
            <a:picLocks noChangeAspect="1"/>
          </p:cNvPicPr>
          <p:nvPr/>
        </p:nvPicPr>
        <p:blipFill>
          <a:blip r:embed="rId3" cstate="print"/>
          <a:stretch>
            <a:fillRect/>
          </a:stretch>
        </p:blipFill>
        <p:spPr bwMode="auto">
          <a:xfrm>
            <a:off x="457200" y="2057400"/>
            <a:ext cx="342900" cy="228600"/>
          </a:xfrm>
          <a:prstGeom prst="rect">
            <a:avLst/>
          </a:prstGeom>
          <a:noFill/>
          <a:ln w="9525">
            <a:noFill/>
            <a:miter lim="800000"/>
            <a:headEnd/>
            <a:tailEnd/>
          </a:ln>
        </p:spPr>
      </p:pic>
      <p:pic>
        <p:nvPicPr>
          <p:cNvPr id="398" name="Content Placeholder 4" descr="poppy_flower logo_540c+227C.jpg"/>
          <p:cNvPicPr>
            <a:picLocks noChangeAspect="1"/>
          </p:cNvPicPr>
          <p:nvPr/>
        </p:nvPicPr>
        <p:blipFill>
          <a:blip r:embed="rId3" cstate="print"/>
          <a:stretch>
            <a:fillRect/>
          </a:stretch>
        </p:blipFill>
        <p:spPr bwMode="auto">
          <a:xfrm>
            <a:off x="762000" y="2057400"/>
            <a:ext cx="342900" cy="228600"/>
          </a:xfrm>
          <a:prstGeom prst="rect">
            <a:avLst/>
          </a:prstGeom>
          <a:noFill/>
          <a:ln w="9525">
            <a:noFill/>
            <a:miter lim="800000"/>
            <a:headEnd/>
            <a:tailEnd/>
          </a:ln>
        </p:spPr>
      </p:pic>
      <p:pic>
        <p:nvPicPr>
          <p:cNvPr id="399" name="Content Placeholder 4" descr="poppy_flower logo_540c+227C.jpg"/>
          <p:cNvPicPr>
            <a:picLocks noChangeAspect="1"/>
          </p:cNvPicPr>
          <p:nvPr/>
        </p:nvPicPr>
        <p:blipFill>
          <a:blip r:embed="rId3" cstate="print"/>
          <a:stretch>
            <a:fillRect/>
          </a:stretch>
        </p:blipFill>
        <p:spPr bwMode="auto">
          <a:xfrm>
            <a:off x="1066800" y="2057400"/>
            <a:ext cx="342900" cy="228600"/>
          </a:xfrm>
          <a:prstGeom prst="rect">
            <a:avLst/>
          </a:prstGeom>
          <a:noFill/>
          <a:ln w="9525">
            <a:noFill/>
            <a:miter lim="800000"/>
            <a:headEnd/>
            <a:tailEnd/>
          </a:ln>
        </p:spPr>
      </p:pic>
      <p:pic>
        <p:nvPicPr>
          <p:cNvPr id="400" name="Content Placeholder 4" descr="poppy_flower logo_540c+227C.jpg"/>
          <p:cNvPicPr>
            <a:picLocks noChangeAspect="1"/>
          </p:cNvPicPr>
          <p:nvPr/>
        </p:nvPicPr>
        <p:blipFill>
          <a:blip r:embed="rId3" cstate="print"/>
          <a:stretch>
            <a:fillRect/>
          </a:stretch>
        </p:blipFill>
        <p:spPr bwMode="auto">
          <a:xfrm>
            <a:off x="1371600" y="2057400"/>
            <a:ext cx="342900" cy="228600"/>
          </a:xfrm>
          <a:prstGeom prst="rect">
            <a:avLst/>
          </a:prstGeom>
          <a:noFill/>
          <a:ln w="9525">
            <a:noFill/>
            <a:miter lim="800000"/>
            <a:headEnd/>
            <a:tailEnd/>
          </a:ln>
        </p:spPr>
      </p:pic>
      <p:pic>
        <p:nvPicPr>
          <p:cNvPr id="401" name="Content Placeholder 4" descr="poppy_flower logo_540c+227C.jpg"/>
          <p:cNvPicPr>
            <a:picLocks noChangeAspect="1"/>
          </p:cNvPicPr>
          <p:nvPr/>
        </p:nvPicPr>
        <p:blipFill>
          <a:blip r:embed="rId3" cstate="print"/>
          <a:stretch>
            <a:fillRect/>
          </a:stretch>
        </p:blipFill>
        <p:spPr bwMode="auto">
          <a:xfrm>
            <a:off x="1676400" y="2057400"/>
            <a:ext cx="342900" cy="228600"/>
          </a:xfrm>
          <a:prstGeom prst="rect">
            <a:avLst/>
          </a:prstGeom>
          <a:noFill/>
          <a:ln w="9525">
            <a:noFill/>
            <a:miter lim="800000"/>
            <a:headEnd/>
            <a:tailEnd/>
          </a:ln>
        </p:spPr>
      </p:pic>
      <p:pic>
        <p:nvPicPr>
          <p:cNvPr id="402" name="Content Placeholder 4" descr="poppy_flower logo_540c+227C.jpg"/>
          <p:cNvPicPr>
            <a:picLocks noChangeAspect="1"/>
          </p:cNvPicPr>
          <p:nvPr/>
        </p:nvPicPr>
        <p:blipFill>
          <a:blip r:embed="rId3" cstate="print"/>
          <a:stretch>
            <a:fillRect/>
          </a:stretch>
        </p:blipFill>
        <p:spPr bwMode="auto">
          <a:xfrm>
            <a:off x="1981200" y="2057400"/>
            <a:ext cx="342900" cy="228600"/>
          </a:xfrm>
          <a:prstGeom prst="rect">
            <a:avLst/>
          </a:prstGeom>
          <a:noFill/>
          <a:ln w="9525">
            <a:noFill/>
            <a:miter lim="800000"/>
            <a:headEnd/>
            <a:tailEnd/>
          </a:ln>
        </p:spPr>
      </p:pic>
      <p:pic>
        <p:nvPicPr>
          <p:cNvPr id="403" name="Content Placeholder 4" descr="poppy_flower logo_540c+227C.jpg"/>
          <p:cNvPicPr>
            <a:picLocks noChangeAspect="1"/>
          </p:cNvPicPr>
          <p:nvPr/>
        </p:nvPicPr>
        <p:blipFill>
          <a:blip r:embed="rId3" cstate="print"/>
          <a:stretch>
            <a:fillRect/>
          </a:stretch>
        </p:blipFill>
        <p:spPr bwMode="auto">
          <a:xfrm>
            <a:off x="2286000" y="2057400"/>
            <a:ext cx="342900" cy="228600"/>
          </a:xfrm>
          <a:prstGeom prst="rect">
            <a:avLst/>
          </a:prstGeom>
          <a:noFill/>
          <a:ln w="9525">
            <a:noFill/>
            <a:miter lim="800000"/>
            <a:headEnd/>
            <a:tailEnd/>
          </a:ln>
        </p:spPr>
      </p:pic>
      <p:pic>
        <p:nvPicPr>
          <p:cNvPr id="404" name="Content Placeholder 4" descr="poppy_flower logo_540c+227C.jpg"/>
          <p:cNvPicPr>
            <a:picLocks noChangeAspect="1"/>
          </p:cNvPicPr>
          <p:nvPr/>
        </p:nvPicPr>
        <p:blipFill>
          <a:blip r:embed="rId3" cstate="print"/>
          <a:stretch>
            <a:fillRect/>
          </a:stretch>
        </p:blipFill>
        <p:spPr bwMode="auto">
          <a:xfrm>
            <a:off x="2590800" y="2057400"/>
            <a:ext cx="342900" cy="228600"/>
          </a:xfrm>
          <a:prstGeom prst="rect">
            <a:avLst/>
          </a:prstGeom>
          <a:noFill/>
          <a:ln w="9525">
            <a:noFill/>
            <a:miter lim="800000"/>
            <a:headEnd/>
            <a:tailEnd/>
          </a:ln>
        </p:spPr>
      </p:pic>
      <p:pic>
        <p:nvPicPr>
          <p:cNvPr id="405" name="Content Placeholder 4" descr="poppy_flower logo_540c+227C.jpg"/>
          <p:cNvPicPr>
            <a:picLocks noChangeAspect="1"/>
          </p:cNvPicPr>
          <p:nvPr/>
        </p:nvPicPr>
        <p:blipFill>
          <a:blip r:embed="rId3" cstate="print"/>
          <a:stretch>
            <a:fillRect/>
          </a:stretch>
        </p:blipFill>
        <p:spPr bwMode="auto">
          <a:xfrm>
            <a:off x="2895600" y="2057400"/>
            <a:ext cx="342900" cy="228600"/>
          </a:xfrm>
          <a:prstGeom prst="rect">
            <a:avLst/>
          </a:prstGeom>
          <a:noFill/>
          <a:ln w="9525">
            <a:noFill/>
            <a:miter lim="800000"/>
            <a:headEnd/>
            <a:tailEnd/>
          </a:ln>
        </p:spPr>
      </p:pic>
      <p:pic>
        <p:nvPicPr>
          <p:cNvPr id="406" name="Content Placeholder 4" descr="poppy_flower logo_540c+227C.jpg"/>
          <p:cNvPicPr>
            <a:picLocks noChangeAspect="1"/>
          </p:cNvPicPr>
          <p:nvPr/>
        </p:nvPicPr>
        <p:blipFill>
          <a:blip r:embed="rId3" cstate="print"/>
          <a:stretch>
            <a:fillRect/>
          </a:stretch>
        </p:blipFill>
        <p:spPr bwMode="auto">
          <a:xfrm>
            <a:off x="3200400" y="2057400"/>
            <a:ext cx="342900" cy="228600"/>
          </a:xfrm>
          <a:prstGeom prst="rect">
            <a:avLst/>
          </a:prstGeom>
          <a:noFill/>
          <a:ln w="9525">
            <a:noFill/>
            <a:miter lim="800000"/>
            <a:headEnd/>
            <a:tailEnd/>
          </a:ln>
        </p:spPr>
      </p:pic>
      <p:pic>
        <p:nvPicPr>
          <p:cNvPr id="407" name="Content Placeholder 4" descr="poppy_flower logo_540c+227C.jpg"/>
          <p:cNvPicPr>
            <a:picLocks noChangeAspect="1"/>
          </p:cNvPicPr>
          <p:nvPr/>
        </p:nvPicPr>
        <p:blipFill>
          <a:blip r:embed="rId3" cstate="print"/>
          <a:stretch>
            <a:fillRect/>
          </a:stretch>
        </p:blipFill>
        <p:spPr bwMode="auto">
          <a:xfrm>
            <a:off x="3505200" y="2057400"/>
            <a:ext cx="342900" cy="228600"/>
          </a:xfrm>
          <a:prstGeom prst="rect">
            <a:avLst/>
          </a:prstGeom>
          <a:noFill/>
          <a:ln w="9525">
            <a:noFill/>
            <a:miter lim="800000"/>
            <a:headEnd/>
            <a:tailEnd/>
          </a:ln>
        </p:spPr>
      </p:pic>
      <p:pic>
        <p:nvPicPr>
          <p:cNvPr id="408" name="Content Placeholder 4" descr="poppy_flower logo_540c+227C.jpg"/>
          <p:cNvPicPr>
            <a:picLocks noChangeAspect="1"/>
          </p:cNvPicPr>
          <p:nvPr/>
        </p:nvPicPr>
        <p:blipFill>
          <a:blip r:embed="rId3" cstate="print"/>
          <a:stretch>
            <a:fillRect/>
          </a:stretch>
        </p:blipFill>
        <p:spPr bwMode="auto">
          <a:xfrm>
            <a:off x="3810000" y="2057400"/>
            <a:ext cx="342900" cy="228600"/>
          </a:xfrm>
          <a:prstGeom prst="rect">
            <a:avLst/>
          </a:prstGeom>
          <a:noFill/>
          <a:ln w="9525">
            <a:noFill/>
            <a:miter lim="800000"/>
            <a:headEnd/>
            <a:tailEnd/>
          </a:ln>
        </p:spPr>
      </p:pic>
      <p:pic>
        <p:nvPicPr>
          <p:cNvPr id="409" name="Content Placeholder 4" descr="poppy_flower logo_540c+227C.jpg"/>
          <p:cNvPicPr>
            <a:picLocks noChangeAspect="1"/>
          </p:cNvPicPr>
          <p:nvPr/>
        </p:nvPicPr>
        <p:blipFill>
          <a:blip r:embed="rId3" cstate="print"/>
          <a:stretch>
            <a:fillRect/>
          </a:stretch>
        </p:blipFill>
        <p:spPr bwMode="auto">
          <a:xfrm>
            <a:off x="457200" y="2286000"/>
            <a:ext cx="342900" cy="228600"/>
          </a:xfrm>
          <a:prstGeom prst="rect">
            <a:avLst/>
          </a:prstGeom>
          <a:noFill/>
          <a:ln w="9525">
            <a:noFill/>
            <a:miter lim="800000"/>
            <a:headEnd/>
            <a:tailEnd/>
          </a:ln>
        </p:spPr>
      </p:pic>
      <p:pic>
        <p:nvPicPr>
          <p:cNvPr id="410" name="Content Placeholder 4" descr="poppy_flower logo_540c+227C.jpg"/>
          <p:cNvPicPr>
            <a:picLocks noChangeAspect="1"/>
          </p:cNvPicPr>
          <p:nvPr/>
        </p:nvPicPr>
        <p:blipFill>
          <a:blip r:embed="rId3" cstate="print"/>
          <a:stretch>
            <a:fillRect/>
          </a:stretch>
        </p:blipFill>
        <p:spPr bwMode="auto">
          <a:xfrm>
            <a:off x="762000" y="2286000"/>
            <a:ext cx="342900" cy="228600"/>
          </a:xfrm>
          <a:prstGeom prst="rect">
            <a:avLst/>
          </a:prstGeom>
          <a:noFill/>
          <a:ln w="9525">
            <a:noFill/>
            <a:miter lim="800000"/>
            <a:headEnd/>
            <a:tailEnd/>
          </a:ln>
        </p:spPr>
      </p:pic>
      <p:pic>
        <p:nvPicPr>
          <p:cNvPr id="411" name="Content Placeholder 4" descr="poppy_flower logo_540c+227C.jpg"/>
          <p:cNvPicPr>
            <a:picLocks noChangeAspect="1"/>
          </p:cNvPicPr>
          <p:nvPr/>
        </p:nvPicPr>
        <p:blipFill>
          <a:blip r:embed="rId3" cstate="print"/>
          <a:stretch>
            <a:fillRect/>
          </a:stretch>
        </p:blipFill>
        <p:spPr bwMode="auto">
          <a:xfrm>
            <a:off x="1066800" y="2286000"/>
            <a:ext cx="342900" cy="228600"/>
          </a:xfrm>
          <a:prstGeom prst="rect">
            <a:avLst/>
          </a:prstGeom>
          <a:noFill/>
          <a:ln w="9525">
            <a:noFill/>
            <a:miter lim="800000"/>
            <a:headEnd/>
            <a:tailEnd/>
          </a:ln>
        </p:spPr>
      </p:pic>
      <p:pic>
        <p:nvPicPr>
          <p:cNvPr id="412" name="Content Placeholder 4" descr="poppy_flower logo_540c+227C.jpg"/>
          <p:cNvPicPr>
            <a:picLocks noChangeAspect="1"/>
          </p:cNvPicPr>
          <p:nvPr/>
        </p:nvPicPr>
        <p:blipFill>
          <a:blip r:embed="rId3" cstate="print"/>
          <a:stretch>
            <a:fillRect/>
          </a:stretch>
        </p:blipFill>
        <p:spPr bwMode="auto">
          <a:xfrm>
            <a:off x="1371600" y="2286000"/>
            <a:ext cx="342900" cy="228600"/>
          </a:xfrm>
          <a:prstGeom prst="rect">
            <a:avLst/>
          </a:prstGeom>
          <a:noFill/>
          <a:ln w="9525">
            <a:noFill/>
            <a:miter lim="800000"/>
            <a:headEnd/>
            <a:tailEnd/>
          </a:ln>
        </p:spPr>
      </p:pic>
      <p:pic>
        <p:nvPicPr>
          <p:cNvPr id="413" name="Content Placeholder 4" descr="poppy_flower logo_540c+227C.jpg"/>
          <p:cNvPicPr>
            <a:picLocks noChangeAspect="1"/>
          </p:cNvPicPr>
          <p:nvPr/>
        </p:nvPicPr>
        <p:blipFill>
          <a:blip r:embed="rId3" cstate="print"/>
          <a:stretch>
            <a:fillRect/>
          </a:stretch>
        </p:blipFill>
        <p:spPr bwMode="auto">
          <a:xfrm>
            <a:off x="1676400" y="2286000"/>
            <a:ext cx="342900" cy="228600"/>
          </a:xfrm>
          <a:prstGeom prst="rect">
            <a:avLst/>
          </a:prstGeom>
          <a:noFill/>
          <a:ln w="9525">
            <a:noFill/>
            <a:miter lim="800000"/>
            <a:headEnd/>
            <a:tailEnd/>
          </a:ln>
        </p:spPr>
      </p:pic>
      <p:pic>
        <p:nvPicPr>
          <p:cNvPr id="414" name="Content Placeholder 4" descr="poppy_flower logo_540c+227C.jpg"/>
          <p:cNvPicPr>
            <a:picLocks noChangeAspect="1"/>
          </p:cNvPicPr>
          <p:nvPr/>
        </p:nvPicPr>
        <p:blipFill>
          <a:blip r:embed="rId3" cstate="print"/>
          <a:stretch>
            <a:fillRect/>
          </a:stretch>
        </p:blipFill>
        <p:spPr bwMode="auto">
          <a:xfrm>
            <a:off x="1981200" y="2286000"/>
            <a:ext cx="342900" cy="228600"/>
          </a:xfrm>
          <a:prstGeom prst="rect">
            <a:avLst/>
          </a:prstGeom>
          <a:noFill/>
          <a:ln w="9525">
            <a:noFill/>
            <a:miter lim="800000"/>
            <a:headEnd/>
            <a:tailEnd/>
          </a:ln>
        </p:spPr>
      </p:pic>
      <p:pic>
        <p:nvPicPr>
          <p:cNvPr id="415" name="Content Placeholder 4" descr="poppy_flower logo_540c+227C.jpg"/>
          <p:cNvPicPr>
            <a:picLocks noChangeAspect="1"/>
          </p:cNvPicPr>
          <p:nvPr/>
        </p:nvPicPr>
        <p:blipFill>
          <a:blip r:embed="rId3" cstate="print"/>
          <a:stretch>
            <a:fillRect/>
          </a:stretch>
        </p:blipFill>
        <p:spPr bwMode="auto">
          <a:xfrm>
            <a:off x="2286000" y="2286000"/>
            <a:ext cx="342900" cy="228600"/>
          </a:xfrm>
          <a:prstGeom prst="rect">
            <a:avLst/>
          </a:prstGeom>
          <a:noFill/>
          <a:ln w="9525">
            <a:noFill/>
            <a:miter lim="800000"/>
            <a:headEnd/>
            <a:tailEnd/>
          </a:ln>
        </p:spPr>
      </p:pic>
      <p:pic>
        <p:nvPicPr>
          <p:cNvPr id="416" name="Content Placeholder 4" descr="poppy_flower logo_540c+227C.jpg"/>
          <p:cNvPicPr>
            <a:picLocks noChangeAspect="1"/>
          </p:cNvPicPr>
          <p:nvPr/>
        </p:nvPicPr>
        <p:blipFill>
          <a:blip r:embed="rId3" cstate="print"/>
          <a:stretch>
            <a:fillRect/>
          </a:stretch>
        </p:blipFill>
        <p:spPr bwMode="auto">
          <a:xfrm>
            <a:off x="2590800" y="2286000"/>
            <a:ext cx="342900" cy="228600"/>
          </a:xfrm>
          <a:prstGeom prst="rect">
            <a:avLst/>
          </a:prstGeom>
          <a:noFill/>
          <a:ln w="9525">
            <a:noFill/>
            <a:miter lim="800000"/>
            <a:headEnd/>
            <a:tailEnd/>
          </a:ln>
        </p:spPr>
      </p:pic>
      <p:pic>
        <p:nvPicPr>
          <p:cNvPr id="417" name="Content Placeholder 4" descr="poppy_flower logo_540c+227C.jpg"/>
          <p:cNvPicPr>
            <a:picLocks noChangeAspect="1"/>
          </p:cNvPicPr>
          <p:nvPr/>
        </p:nvPicPr>
        <p:blipFill>
          <a:blip r:embed="rId3" cstate="print"/>
          <a:stretch>
            <a:fillRect/>
          </a:stretch>
        </p:blipFill>
        <p:spPr bwMode="auto">
          <a:xfrm>
            <a:off x="2895600" y="2286000"/>
            <a:ext cx="342900" cy="228600"/>
          </a:xfrm>
          <a:prstGeom prst="rect">
            <a:avLst/>
          </a:prstGeom>
          <a:noFill/>
          <a:ln w="9525">
            <a:noFill/>
            <a:miter lim="800000"/>
            <a:headEnd/>
            <a:tailEnd/>
          </a:ln>
        </p:spPr>
      </p:pic>
      <p:pic>
        <p:nvPicPr>
          <p:cNvPr id="418" name="Content Placeholder 4" descr="poppy_flower logo_540c+227C.jpg"/>
          <p:cNvPicPr>
            <a:picLocks noChangeAspect="1"/>
          </p:cNvPicPr>
          <p:nvPr/>
        </p:nvPicPr>
        <p:blipFill>
          <a:blip r:embed="rId3" cstate="print"/>
          <a:stretch>
            <a:fillRect/>
          </a:stretch>
        </p:blipFill>
        <p:spPr bwMode="auto">
          <a:xfrm>
            <a:off x="3200400" y="2286000"/>
            <a:ext cx="342900" cy="228600"/>
          </a:xfrm>
          <a:prstGeom prst="rect">
            <a:avLst/>
          </a:prstGeom>
          <a:noFill/>
          <a:ln w="9525">
            <a:noFill/>
            <a:miter lim="800000"/>
            <a:headEnd/>
            <a:tailEnd/>
          </a:ln>
        </p:spPr>
      </p:pic>
      <p:pic>
        <p:nvPicPr>
          <p:cNvPr id="419" name="Content Placeholder 4" descr="poppy_flower logo_540c+227C.jpg"/>
          <p:cNvPicPr>
            <a:picLocks noChangeAspect="1"/>
          </p:cNvPicPr>
          <p:nvPr/>
        </p:nvPicPr>
        <p:blipFill>
          <a:blip r:embed="rId3" cstate="print"/>
          <a:stretch>
            <a:fillRect/>
          </a:stretch>
        </p:blipFill>
        <p:spPr bwMode="auto">
          <a:xfrm>
            <a:off x="3505200" y="2286000"/>
            <a:ext cx="342900" cy="228600"/>
          </a:xfrm>
          <a:prstGeom prst="rect">
            <a:avLst/>
          </a:prstGeom>
          <a:noFill/>
          <a:ln w="9525">
            <a:noFill/>
            <a:miter lim="800000"/>
            <a:headEnd/>
            <a:tailEnd/>
          </a:ln>
        </p:spPr>
      </p:pic>
      <p:pic>
        <p:nvPicPr>
          <p:cNvPr id="420" name="Content Placeholder 4" descr="poppy_flower logo_540c+227C.jpg"/>
          <p:cNvPicPr>
            <a:picLocks noChangeAspect="1"/>
          </p:cNvPicPr>
          <p:nvPr/>
        </p:nvPicPr>
        <p:blipFill>
          <a:blip r:embed="rId3" cstate="print"/>
          <a:stretch>
            <a:fillRect/>
          </a:stretch>
        </p:blipFill>
        <p:spPr bwMode="auto">
          <a:xfrm>
            <a:off x="3810000" y="2286000"/>
            <a:ext cx="342900" cy="228600"/>
          </a:xfrm>
          <a:prstGeom prst="rect">
            <a:avLst/>
          </a:prstGeom>
          <a:noFill/>
          <a:ln w="9525">
            <a:noFill/>
            <a:miter lim="800000"/>
            <a:headEnd/>
            <a:tailEnd/>
          </a:ln>
        </p:spPr>
      </p:pic>
      <p:pic>
        <p:nvPicPr>
          <p:cNvPr id="421" name="Content Placeholder 4" descr="poppy_flower logo_540c+227C.jpg"/>
          <p:cNvPicPr>
            <a:picLocks noChangeAspect="1"/>
          </p:cNvPicPr>
          <p:nvPr/>
        </p:nvPicPr>
        <p:blipFill>
          <a:blip r:embed="rId3" cstate="print"/>
          <a:stretch>
            <a:fillRect/>
          </a:stretch>
        </p:blipFill>
        <p:spPr bwMode="auto">
          <a:xfrm>
            <a:off x="457200" y="2514600"/>
            <a:ext cx="342900" cy="228600"/>
          </a:xfrm>
          <a:prstGeom prst="rect">
            <a:avLst/>
          </a:prstGeom>
          <a:noFill/>
          <a:ln w="9525">
            <a:noFill/>
            <a:miter lim="800000"/>
            <a:headEnd/>
            <a:tailEnd/>
          </a:ln>
        </p:spPr>
      </p:pic>
      <p:pic>
        <p:nvPicPr>
          <p:cNvPr id="422" name="Content Placeholder 4" descr="poppy_flower logo_540c+227C.jpg"/>
          <p:cNvPicPr>
            <a:picLocks noChangeAspect="1"/>
          </p:cNvPicPr>
          <p:nvPr/>
        </p:nvPicPr>
        <p:blipFill>
          <a:blip r:embed="rId3" cstate="print"/>
          <a:stretch>
            <a:fillRect/>
          </a:stretch>
        </p:blipFill>
        <p:spPr bwMode="auto">
          <a:xfrm>
            <a:off x="762000" y="2514600"/>
            <a:ext cx="342900" cy="228600"/>
          </a:xfrm>
          <a:prstGeom prst="rect">
            <a:avLst/>
          </a:prstGeom>
          <a:noFill/>
          <a:ln w="9525">
            <a:noFill/>
            <a:miter lim="800000"/>
            <a:headEnd/>
            <a:tailEnd/>
          </a:ln>
        </p:spPr>
      </p:pic>
      <p:pic>
        <p:nvPicPr>
          <p:cNvPr id="423" name="Content Placeholder 4" descr="poppy_flower logo_540c+227C.jpg"/>
          <p:cNvPicPr>
            <a:picLocks noChangeAspect="1"/>
          </p:cNvPicPr>
          <p:nvPr/>
        </p:nvPicPr>
        <p:blipFill>
          <a:blip r:embed="rId3" cstate="print"/>
          <a:stretch>
            <a:fillRect/>
          </a:stretch>
        </p:blipFill>
        <p:spPr bwMode="auto">
          <a:xfrm>
            <a:off x="1066800" y="2514600"/>
            <a:ext cx="342900" cy="228600"/>
          </a:xfrm>
          <a:prstGeom prst="rect">
            <a:avLst/>
          </a:prstGeom>
          <a:noFill/>
          <a:ln w="9525">
            <a:noFill/>
            <a:miter lim="800000"/>
            <a:headEnd/>
            <a:tailEnd/>
          </a:ln>
        </p:spPr>
      </p:pic>
      <p:pic>
        <p:nvPicPr>
          <p:cNvPr id="424" name="Content Placeholder 4" descr="poppy_flower logo_540c+227C.jpg"/>
          <p:cNvPicPr>
            <a:picLocks noChangeAspect="1"/>
          </p:cNvPicPr>
          <p:nvPr/>
        </p:nvPicPr>
        <p:blipFill>
          <a:blip r:embed="rId3" cstate="print"/>
          <a:stretch>
            <a:fillRect/>
          </a:stretch>
        </p:blipFill>
        <p:spPr bwMode="auto">
          <a:xfrm>
            <a:off x="1371600" y="2514600"/>
            <a:ext cx="342900" cy="228600"/>
          </a:xfrm>
          <a:prstGeom prst="rect">
            <a:avLst/>
          </a:prstGeom>
          <a:noFill/>
          <a:ln w="9525">
            <a:noFill/>
            <a:miter lim="800000"/>
            <a:headEnd/>
            <a:tailEnd/>
          </a:ln>
        </p:spPr>
      </p:pic>
      <p:pic>
        <p:nvPicPr>
          <p:cNvPr id="425" name="Content Placeholder 4" descr="poppy_flower logo_540c+227C.jpg"/>
          <p:cNvPicPr>
            <a:picLocks noChangeAspect="1"/>
          </p:cNvPicPr>
          <p:nvPr/>
        </p:nvPicPr>
        <p:blipFill>
          <a:blip r:embed="rId3" cstate="print"/>
          <a:stretch>
            <a:fillRect/>
          </a:stretch>
        </p:blipFill>
        <p:spPr bwMode="auto">
          <a:xfrm>
            <a:off x="1676400" y="2514600"/>
            <a:ext cx="342900" cy="228600"/>
          </a:xfrm>
          <a:prstGeom prst="rect">
            <a:avLst/>
          </a:prstGeom>
          <a:noFill/>
          <a:ln w="9525">
            <a:noFill/>
            <a:miter lim="800000"/>
            <a:headEnd/>
            <a:tailEnd/>
          </a:ln>
        </p:spPr>
      </p:pic>
      <p:pic>
        <p:nvPicPr>
          <p:cNvPr id="426" name="Content Placeholder 4" descr="poppy_flower logo_540c+227C.jpg"/>
          <p:cNvPicPr>
            <a:picLocks noChangeAspect="1"/>
          </p:cNvPicPr>
          <p:nvPr/>
        </p:nvPicPr>
        <p:blipFill>
          <a:blip r:embed="rId3" cstate="print"/>
          <a:stretch>
            <a:fillRect/>
          </a:stretch>
        </p:blipFill>
        <p:spPr bwMode="auto">
          <a:xfrm>
            <a:off x="1981200" y="2514600"/>
            <a:ext cx="342900" cy="228600"/>
          </a:xfrm>
          <a:prstGeom prst="rect">
            <a:avLst/>
          </a:prstGeom>
          <a:noFill/>
          <a:ln w="9525">
            <a:noFill/>
            <a:miter lim="800000"/>
            <a:headEnd/>
            <a:tailEnd/>
          </a:ln>
        </p:spPr>
      </p:pic>
      <p:pic>
        <p:nvPicPr>
          <p:cNvPr id="427" name="Content Placeholder 4" descr="poppy_flower logo_540c+227C.jpg"/>
          <p:cNvPicPr>
            <a:picLocks noChangeAspect="1"/>
          </p:cNvPicPr>
          <p:nvPr/>
        </p:nvPicPr>
        <p:blipFill>
          <a:blip r:embed="rId3" cstate="print"/>
          <a:stretch>
            <a:fillRect/>
          </a:stretch>
        </p:blipFill>
        <p:spPr bwMode="auto">
          <a:xfrm>
            <a:off x="2286000" y="2514600"/>
            <a:ext cx="342900" cy="228600"/>
          </a:xfrm>
          <a:prstGeom prst="rect">
            <a:avLst/>
          </a:prstGeom>
          <a:noFill/>
          <a:ln w="9525">
            <a:noFill/>
            <a:miter lim="800000"/>
            <a:headEnd/>
            <a:tailEnd/>
          </a:ln>
        </p:spPr>
      </p:pic>
      <p:pic>
        <p:nvPicPr>
          <p:cNvPr id="428" name="Content Placeholder 4" descr="poppy_flower logo_540c+227C.jpg"/>
          <p:cNvPicPr>
            <a:picLocks noChangeAspect="1"/>
          </p:cNvPicPr>
          <p:nvPr/>
        </p:nvPicPr>
        <p:blipFill>
          <a:blip r:embed="rId3" cstate="print"/>
          <a:stretch>
            <a:fillRect/>
          </a:stretch>
        </p:blipFill>
        <p:spPr bwMode="auto">
          <a:xfrm>
            <a:off x="2590800" y="2514600"/>
            <a:ext cx="342900" cy="228600"/>
          </a:xfrm>
          <a:prstGeom prst="rect">
            <a:avLst/>
          </a:prstGeom>
          <a:noFill/>
          <a:ln w="9525">
            <a:noFill/>
            <a:miter lim="800000"/>
            <a:headEnd/>
            <a:tailEnd/>
          </a:ln>
        </p:spPr>
      </p:pic>
      <p:pic>
        <p:nvPicPr>
          <p:cNvPr id="429" name="Content Placeholder 4" descr="poppy_flower logo_540c+227C.jpg"/>
          <p:cNvPicPr>
            <a:picLocks noChangeAspect="1"/>
          </p:cNvPicPr>
          <p:nvPr/>
        </p:nvPicPr>
        <p:blipFill>
          <a:blip r:embed="rId3" cstate="print"/>
          <a:stretch>
            <a:fillRect/>
          </a:stretch>
        </p:blipFill>
        <p:spPr bwMode="auto">
          <a:xfrm>
            <a:off x="2895600" y="2514600"/>
            <a:ext cx="342900" cy="228600"/>
          </a:xfrm>
          <a:prstGeom prst="rect">
            <a:avLst/>
          </a:prstGeom>
          <a:noFill/>
          <a:ln w="9525">
            <a:noFill/>
            <a:miter lim="800000"/>
            <a:headEnd/>
            <a:tailEnd/>
          </a:ln>
        </p:spPr>
      </p:pic>
      <p:pic>
        <p:nvPicPr>
          <p:cNvPr id="430" name="Content Placeholder 4" descr="poppy_flower logo_540c+227C.jpg"/>
          <p:cNvPicPr>
            <a:picLocks noChangeAspect="1"/>
          </p:cNvPicPr>
          <p:nvPr/>
        </p:nvPicPr>
        <p:blipFill>
          <a:blip r:embed="rId3" cstate="print"/>
          <a:stretch>
            <a:fillRect/>
          </a:stretch>
        </p:blipFill>
        <p:spPr bwMode="auto">
          <a:xfrm>
            <a:off x="3200400" y="2514600"/>
            <a:ext cx="342900" cy="228600"/>
          </a:xfrm>
          <a:prstGeom prst="rect">
            <a:avLst/>
          </a:prstGeom>
          <a:noFill/>
          <a:ln w="9525">
            <a:noFill/>
            <a:miter lim="800000"/>
            <a:headEnd/>
            <a:tailEnd/>
          </a:ln>
        </p:spPr>
      </p:pic>
      <p:pic>
        <p:nvPicPr>
          <p:cNvPr id="431" name="Content Placeholder 4" descr="poppy_flower logo_540c+227C.jpg"/>
          <p:cNvPicPr>
            <a:picLocks noChangeAspect="1"/>
          </p:cNvPicPr>
          <p:nvPr/>
        </p:nvPicPr>
        <p:blipFill>
          <a:blip r:embed="rId3" cstate="print"/>
          <a:stretch>
            <a:fillRect/>
          </a:stretch>
        </p:blipFill>
        <p:spPr bwMode="auto">
          <a:xfrm>
            <a:off x="3505200" y="2514600"/>
            <a:ext cx="342900" cy="228600"/>
          </a:xfrm>
          <a:prstGeom prst="rect">
            <a:avLst/>
          </a:prstGeom>
          <a:noFill/>
          <a:ln w="9525">
            <a:noFill/>
            <a:miter lim="800000"/>
            <a:headEnd/>
            <a:tailEnd/>
          </a:ln>
        </p:spPr>
      </p:pic>
      <p:pic>
        <p:nvPicPr>
          <p:cNvPr id="432" name="Content Placeholder 4" descr="poppy_flower logo_540c+227C.jpg"/>
          <p:cNvPicPr>
            <a:picLocks noChangeAspect="1"/>
          </p:cNvPicPr>
          <p:nvPr/>
        </p:nvPicPr>
        <p:blipFill>
          <a:blip r:embed="rId3" cstate="print"/>
          <a:stretch>
            <a:fillRect/>
          </a:stretch>
        </p:blipFill>
        <p:spPr bwMode="auto">
          <a:xfrm>
            <a:off x="3810000" y="2514600"/>
            <a:ext cx="342900" cy="228600"/>
          </a:xfrm>
          <a:prstGeom prst="rect">
            <a:avLst/>
          </a:prstGeom>
          <a:noFill/>
          <a:ln w="9525">
            <a:noFill/>
            <a:miter lim="800000"/>
            <a:headEnd/>
            <a:tailEnd/>
          </a:ln>
        </p:spPr>
      </p:pic>
      <p:pic>
        <p:nvPicPr>
          <p:cNvPr id="433" name="Content Placeholder 4" descr="poppy_flower logo_540c+227C.jpg"/>
          <p:cNvPicPr>
            <a:picLocks noChangeAspect="1"/>
          </p:cNvPicPr>
          <p:nvPr/>
        </p:nvPicPr>
        <p:blipFill>
          <a:blip r:embed="rId3" cstate="print"/>
          <a:stretch>
            <a:fillRect/>
          </a:stretch>
        </p:blipFill>
        <p:spPr bwMode="auto">
          <a:xfrm>
            <a:off x="457200" y="1828800"/>
            <a:ext cx="342900" cy="228600"/>
          </a:xfrm>
          <a:prstGeom prst="rect">
            <a:avLst/>
          </a:prstGeom>
          <a:noFill/>
          <a:ln w="9525">
            <a:noFill/>
            <a:miter lim="800000"/>
            <a:headEnd/>
            <a:tailEnd/>
          </a:ln>
        </p:spPr>
      </p:pic>
      <p:pic>
        <p:nvPicPr>
          <p:cNvPr id="434" name="Content Placeholder 4" descr="poppy_flower logo_540c+227C.jpg"/>
          <p:cNvPicPr>
            <a:picLocks noChangeAspect="1"/>
          </p:cNvPicPr>
          <p:nvPr/>
        </p:nvPicPr>
        <p:blipFill>
          <a:blip r:embed="rId3" cstate="print"/>
          <a:stretch>
            <a:fillRect/>
          </a:stretch>
        </p:blipFill>
        <p:spPr bwMode="auto">
          <a:xfrm>
            <a:off x="762000" y="1828800"/>
            <a:ext cx="342900" cy="228600"/>
          </a:xfrm>
          <a:prstGeom prst="rect">
            <a:avLst/>
          </a:prstGeom>
          <a:noFill/>
          <a:ln w="9525">
            <a:noFill/>
            <a:miter lim="800000"/>
            <a:headEnd/>
            <a:tailEnd/>
          </a:ln>
        </p:spPr>
      </p:pic>
      <p:pic>
        <p:nvPicPr>
          <p:cNvPr id="435" name="Content Placeholder 4" descr="poppy_flower logo_540c+227C.jpg"/>
          <p:cNvPicPr>
            <a:picLocks noChangeAspect="1"/>
          </p:cNvPicPr>
          <p:nvPr/>
        </p:nvPicPr>
        <p:blipFill>
          <a:blip r:embed="rId3" cstate="print"/>
          <a:stretch>
            <a:fillRect/>
          </a:stretch>
        </p:blipFill>
        <p:spPr bwMode="auto">
          <a:xfrm>
            <a:off x="1066800" y="1828800"/>
            <a:ext cx="342900" cy="228600"/>
          </a:xfrm>
          <a:prstGeom prst="rect">
            <a:avLst/>
          </a:prstGeom>
          <a:noFill/>
          <a:ln w="9525">
            <a:noFill/>
            <a:miter lim="800000"/>
            <a:headEnd/>
            <a:tailEnd/>
          </a:ln>
        </p:spPr>
      </p:pic>
      <p:pic>
        <p:nvPicPr>
          <p:cNvPr id="436" name="Content Placeholder 4" descr="poppy_flower logo_540c+227C.jpg"/>
          <p:cNvPicPr>
            <a:picLocks noChangeAspect="1"/>
          </p:cNvPicPr>
          <p:nvPr/>
        </p:nvPicPr>
        <p:blipFill>
          <a:blip r:embed="rId3" cstate="print"/>
          <a:stretch>
            <a:fillRect/>
          </a:stretch>
        </p:blipFill>
        <p:spPr bwMode="auto">
          <a:xfrm>
            <a:off x="1371600" y="1828800"/>
            <a:ext cx="342900" cy="228600"/>
          </a:xfrm>
          <a:prstGeom prst="rect">
            <a:avLst/>
          </a:prstGeom>
          <a:noFill/>
          <a:ln w="9525">
            <a:noFill/>
            <a:miter lim="800000"/>
            <a:headEnd/>
            <a:tailEnd/>
          </a:ln>
        </p:spPr>
      </p:pic>
      <p:pic>
        <p:nvPicPr>
          <p:cNvPr id="437" name="Content Placeholder 4" descr="poppy_flower logo_540c+227C.jpg"/>
          <p:cNvPicPr>
            <a:picLocks noChangeAspect="1"/>
          </p:cNvPicPr>
          <p:nvPr/>
        </p:nvPicPr>
        <p:blipFill>
          <a:blip r:embed="rId3" cstate="print"/>
          <a:stretch>
            <a:fillRect/>
          </a:stretch>
        </p:blipFill>
        <p:spPr bwMode="auto">
          <a:xfrm>
            <a:off x="1676400" y="1828800"/>
            <a:ext cx="342900" cy="228600"/>
          </a:xfrm>
          <a:prstGeom prst="rect">
            <a:avLst/>
          </a:prstGeom>
          <a:noFill/>
          <a:ln w="9525">
            <a:noFill/>
            <a:miter lim="800000"/>
            <a:headEnd/>
            <a:tailEnd/>
          </a:ln>
        </p:spPr>
      </p:pic>
      <p:pic>
        <p:nvPicPr>
          <p:cNvPr id="438" name="Content Placeholder 4" descr="poppy_flower logo_540c+227C.jpg"/>
          <p:cNvPicPr>
            <a:picLocks noChangeAspect="1"/>
          </p:cNvPicPr>
          <p:nvPr/>
        </p:nvPicPr>
        <p:blipFill>
          <a:blip r:embed="rId3" cstate="print"/>
          <a:stretch>
            <a:fillRect/>
          </a:stretch>
        </p:blipFill>
        <p:spPr bwMode="auto">
          <a:xfrm>
            <a:off x="1981200" y="1828800"/>
            <a:ext cx="342900" cy="228600"/>
          </a:xfrm>
          <a:prstGeom prst="rect">
            <a:avLst/>
          </a:prstGeom>
          <a:noFill/>
          <a:ln w="9525">
            <a:noFill/>
            <a:miter lim="800000"/>
            <a:headEnd/>
            <a:tailEnd/>
          </a:ln>
        </p:spPr>
      </p:pic>
      <p:pic>
        <p:nvPicPr>
          <p:cNvPr id="439" name="Content Placeholder 4" descr="poppy_flower logo_540c+227C.jpg"/>
          <p:cNvPicPr>
            <a:picLocks noChangeAspect="1"/>
          </p:cNvPicPr>
          <p:nvPr/>
        </p:nvPicPr>
        <p:blipFill>
          <a:blip r:embed="rId3" cstate="print"/>
          <a:stretch>
            <a:fillRect/>
          </a:stretch>
        </p:blipFill>
        <p:spPr bwMode="auto">
          <a:xfrm>
            <a:off x="2286000" y="1828800"/>
            <a:ext cx="342900" cy="228600"/>
          </a:xfrm>
          <a:prstGeom prst="rect">
            <a:avLst/>
          </a:prstGeom>
          <a:noFill/>
          <a:ln w="9525">
            <a:noFill/>
            <a:miter lim="800000"/>
            <a:headEnd/>
            <a:tailEnd/>
          </a:ln>
        </p:spPr>
      </p:pic>
      <p:pic>
        <p:nvPicPr>
          <p:cNvPr id="440" name="Content Placeholder 4" descr="poppy_flower logo_540c+227C.jpg"/>
          <p:cNvPicPr>
            <a:picLocks noChangeAspect="1"/>
          </p:cNvPicPr>
          <p:nvPr/>
        </p:nvPicPr>
        <p:blipFill>
          <a:blip r:embed="rId3" cstate="print"/>
          <a:stretch>
            <a:fillRect/>
          </a:stretch>
        </p:blipFill>
        <p:spPr bwMode="auto">
          <a:xfrm>
            <a:off x="2590800" y="1828800"/>
            <a:ext cx="342900" cy="228600"/>
          </a:xfrm>
          <a:prstGeom prst="rect">
            <a:avLst/>
          </a:prstGeom>
          <a:noFill/>
          <a:ln w="9525">
            <a:noFill/>
            <a:miter lim="800000"/>
            <a:headEnd/>
            <a:tailEnd/>
          </a:ln>
        </p:spPr>
      </p:pic>
      <p:pic>
        <p:nvPicPr>
          <p:cNvPr id="441" name="Content Placeholder 4" descr="poppy_flower logo_540c+227C.jpg"/>
          <p:cNvPicPr>
            <a:picLocks noChangeAspect="1"/>
          </p:cNvPicPr>
          <p:nvPr/>
        </p:nvPicPr>
        <p:blipFill>
          <a:blip r:embed="rId3" cstate="print"/>
          <a:stretch>
            <a:fillRect/>
          </a:stretch>
        </p:blipFill>
        <p:spPr bwMode="auto">
          <a:xfrm>
            <a:off x="2895600" y="1828800"/>
            <a:ext cx="342900" cy="228600"/>
          </a:xfrm>
          <a:prstGeom prst="rect">
            <a:avLst/>
          </a:prstGeom>
          <a:noFill/>
          <a:ln w="9525">
            <a:noFill/>
            <a:miter lim="800000"/>
            <a:headEnd/>
            <a:tailEnd/>
          </a:ln>
        </p:spPr>
      </p:pic>
      <p:pic>
        <p:nvPicPr>
          <p:cNvPr id="442" name="Content Placeholder 4" descr="poppy_flower logo_540c+227C.jpg"/>
          <p:cNvPicPr>
            <a:picLocks noChangeAspect="1"/>
          </p:cNvPicPr>
          <p:nvPr/>
        </p:nvPicPr>
        <p:blipFill>
          <a:blip r:embed="rId3" cstate="print"/>
          <a:stretch>
            <a:fillRect/>
          </a:stretch>
        </p:blipFill>
        <p:spPr bwMode="auto">
          <a:xfrm>
            <a:off x="3200400" y="1828800"/>
            <a:ext cx="342900" cy="228600"/>
          </a:xfrm>
          <a:prstGeom prst="rect">
            <a:avLst/>
          </a:prstGeom>
          <a:noFill/>
          <a:ln w="9525">
            <a:noFill/>
            <a:miter lim="800000"/>
            <a:headEnd/>
            <a:tailEnd/>
          </a:ln>
        </p:spPr>
      </p:pic>
      <p:pic>
        <p:nvPicPr>
          <p:cNvPr id="443" name="Content Placeholder 4" descr="poppy_flower logo_540c+227C.jpg"/>
          <p:cNvPicPr>
            <a:picLocks noChangeAspect="1"/>
          </p:cNvPicPr>
          <p:nvPr/>
        </p:nvPicPr>
        <p:blipFill>
          <a:blip r:embed="rId3" cstate="print"/>
          <a:stretch>
            <a:fillRect/>
          </a:stretch>
        </p:blipFill>
        <p:spPr bwMode="auto">
          <a:xfrm>
            <a:off x="3505200" y="1828800"/>
            <a:ext cx="342900" cy="228600"/>
          </a:xfrm>
          <a:prstGeom prst="rect">
            <a:avLst/>
          </a:prstGeom>
          <a:noFill/>
          <a:ln w="9525">
            <a:noFill/>
            <a:miter lim="800000"/>
            <a:headEnd/>
            <a:tailEnd/>
          </a:ln>
        </p:spPr>
      </p:pic>
      <p:pic>
        <p:nvPicPr>
          <p:cNvPr id="444" name="Content Placeholder 4" descr="poppy_flower logo_540c+227C.jpg"/>
          <p:cNvPicPr>
            <a:picLocks noChangeAspect="1"/>
          </p:cNvPicPr>
          <p:nvPr/>
        </p:nvPicPr>
        <p:blipFill>
          <a:blip r:embed="rId3" cstate="print"/>
          <a:stretch>
            <a:fillRect/>
          </a:stretch>
        </p:blipFill>
        <p:spPr bwMode="auto">
          <a:xfrm>
            <a:off x="3810000" y="1828800"/>
            <a:ext cx="342900" cy="228600"/>
          </a:xfrm>
          <a:prstGeom prst="rect">
            <a:avLst/>
          </a:prstGeom>
          <a:noFill/>
          <a:ln w="9525">
            <a:noFill/>
            <a:miter lim="800000"/>
            <a:headEnd/>
            <a:tailEnd/>
          </a:ln>
        </p:spPr>
      </p:pic>
      <p:pic>
        <p:nvPicPr>
          <p:cNvPr id="445" name="Content Placeholder 4" descr="poppy_flower logo_540c+227C.jpg"/>
          <p:cNvPicPr>
            <a:picLocks noChangeAspect="1"/>
          </p:cNvPicPr>
          <p:nvPr/>
        </p:nvPicPr>
        <p:blipFill>
          <a:blip r:embed="rId3" cstate="print"/>
          <a:stretch>
            <a:fillRect/>
          </a:stretch>
        </p:blipFill>
        <p:spPr bwMode="auto">
          <a:xfrm>
            <a:off x="457200" y="2743200"/>
            <a:ext cx="342900" cy="228600"/>
          </a:xfrm>
          <a:prstGeom prst="rect">
            <a:avLst/>
          </a:prstGeom>
          <a:noFill/>
          <a:ln w="9525">
            <a:noFill/>
            <a:miter lim="800000"/>
            <a:headEnd/>
            <a:tailEnd/>
          </a:ln>
        </p:spPr>
      </p:pic>
      <p:pic>
        <p:nvPicPr>
          <p:cNvPr id="446" name="Content Placeholder 4" descr="poppy_flower logo_540c+227C.jpg"/>
          <p:cNvPicPr>
            <a:picLocks noChangeAspect="1"/>
          </p:cNvPicPr>
          <p:nvPr/>
        </p:nvPicPr>
        <p:blipFill>
          <a:blip r:embed="rId3" cstate="print"/>
          <a:stretch>
            <a:fillRect/>
          </a:stretch>
        </p:blipFill>
        <p:spPr bwMode="auto">
          <a:xfrm>
            <a:off x="762000" y="2743200"/>
            <a:ext cx="342900" cy="228600"/>
          </a:xfrm>
          <a:prstGeom prst="rect">
            <a:avLst/>
          </a:prstGeom>
          <a:noFill/>
          <a:ln w="9525">
            <a:noFill/>
            <a:miter lim="800000"/>
            <a:headEnd/>
            <a:tailEnd/>
          </a:ln>
        </p:spPr>
      </p:pic>
      <p:pic>
        <p:nvPicPr>
          <p:cNvPr id="447" name="Content Placeholder 4" descr="poppy_flower logo_540c+227C.jpg"/>
          <p:cNvPicPr>
            <a:picLocks noChangeAspect="1"/>
          </p:cNvPicPr>
          <p:nvPr/>
        </p:nvPicPr>
        <p:blipFill>
          <a:blip r:embed="rId3" cstate="print"/>
          <a:stretch>
            <a:fillRect/>
          </a:stretch>
        </p:blipFill>
        <p:spPr bwMode="auto">
          <a:xfrm>
            <a:off x="1066800" y="2743200"/>
            <a:ext cx="342900" cy="228600"/>
          </a:xfrm>
          <a:prstGeom prst="rect">
            <a:avLst/>
          </a:prstGeom>
          <a:noFill/>
          <a:ln w="9525">
            <a:noFill/>
            <a:miter lim="800000"/>
            <a:headEnd/>
            <a:tailEnd/>
          </a:ln>
        </p:spPr>
      </p:pic>
      <p:pic>
        <p:nvPicPr>
          <p:cNvPr id="448" name="Content Placeholder 4" descr="poppy_flower logo_540c+227C.jpg"/>
          <p:cNvPicPr>
            <a:picLocks noChangeAspect="1"/>
          </p:cNvPicPr>
          <p:nvPr/>
        </p:nvPicPr>
        <p:blipFill>
          <a:blip r:embed="rId3" cstate="print"/>
          <a:stretch>
            <a:fillRect/>
          </a:stretch>
        </p:blipFill>
        <p:spPr bwMode="auto">
          <a:xfrm>
            <a:off x="1371600" y="2743200"/>
            <a:ext cx="342900" cy="228600"/>
          </a:xfrm>
          <a:prstGeom prst="rect">
            <a:avLst/>
          </a:prstGeom>
          <a:noFill/>
          <a:ln w="9525">
            <a:noFill/>
            <a:miter lim="800000"/>
            <a:headEnd/>
            <a:tailEnd/>
          </a:ln>
        </p:spPr>
      </p:pic>
      <p:pic>
        <p:nvPicPr>
          <p:cNvPr id="449" name="Content Placeholder 4" descr="poppy_flower logo_540c+227C.jpg"/>
          <p:cNvPicPr>
            <a:picLocks noChangeAspect="1"/>
          </p:cNvPicPr>
          <p:nvPr/>
        </p:nvPicPr>
        <p:blipFill>
          <a:blip r:embed="rId3" cstate="print"/>
          <a:stretch>
            <a:fillRect/>
          </a:stretch>
        </p:blipFill>
        <p:spPr bwMode="auto">
          <a:xfrm>
            <a:off x="1676400" y="2743200"/>
            <a:ext cx="342900" cy="228600"/>
          </a:xfrm>
          <a:prstGeom prst="rect">
            <a:avLst/>
          </a:prstGeom>
          <a:noFill/>
          <a:ln w="9525">
            <a:noFill/>
            <a:miter lim="800000"/>
            <a:headEnd/>
            <a:tailEnd/>
          </a:ln>
        </p:spPr>
      </p:pic>
      <p:pic>
        <p:nvPicPr>
          <p:cNvPr id="450" name="Content Placeholder 4" descr="poppy_flower logo_540c+227C.jpg"/>
          <p:cNvPicPr>
            <a:picLocks noChangeAspect="1"/>
          </p:cNvPicPr>
          <p:nvPr/>
        </p:nvPicPr>
        <p:blipFill>
          <a:blip r:embed="rId3" cstate="print"/>
          <a:stretch>
            <a:fillRect/>
          </a:stretch>
        </p:blipFill>
        <p:spPr bwMode="auto">
          <a:xfrm>
            <a:off x="1981200" y="2743200"/>
            <a:ext cx="342900" cy="228600"/>
          </a:xfrm>
          <a:prstGeom prst="rect">
            <a:avLst/>
          </a:prstGeom>
          <a:noFill/>
          <a:ln w="9525">
            <a:noFill/>
            <a:miter lim="800000"/>
            <a:headEnd/>
            <a:tailEnd/>
          </a:ln>
        </p:spPr>
      </p:pic>
      <p:pic>
        <p:nvPicPr>
          <p:cNvPr id="451" name="Content Placeholder 4" descr="poppy_flower logo_540c+227C.jpg"/>
          <p:cNvPicPr>
            <a:picLocks noChangeAspect="1"/>
          </p:cNvPicPr>
          <p:nvPr/>
        </p:nvPicPr>
        <p:blipFill>
          <a:blip r:embed="rId3" cstate="print"/>
          <a:stretch>
            <a:fillRect/>
          </a:stretch>
        </p:blipFill>
        <p:spPr bwMode="auto">
          <a:xfrm>
            <a:off x="2286000" y="2743200"/>
            <a:ext cx="342900" cy="228600"/>
          </a:xfrm>
          <a:prstGeom prst="rect">
            <a:avLst/>
          </a:prstGeom>
          <a:noFill/>
          <a:ln w="9525">
            <a:noFill/>
            <a:miter lim="800000"/>
            <a:headEnd/>
            <a:tailEnd/>
          </a:ln>
        </p:spPr>
      </p:pic>
      <p:pic>
        <p:nvPicPr>
          <p:cNvPr id="452" name="Content Placeholder 4" descr="poppy_flower logo_540c+227C.jpg"/>
          <p:cNvPicPr>
            <a:picLocks noChangeAspect="1"/>
          </p:cNvPicPr>
          <p:nvPr/>
        </p:nvPicPr>
        <p:blipFill>
          <a:blip r:embed="rId3" cstate="print"/>
          <a:stretch>
            <a:fillRect/>
          </a:stretch>
        </p:blipFill>
        <p:spPr bwMode="auto">
          <a:xfrm>
            <a:off x="2590800" y="2743200"/>
            <a:ext cx="342900" cy="228600"/>
          </a:xfrm>
          <a:prstGeom prst="rect">
            <a:avLst/>
          </a:prstGeom>
          <a:noFill/>
          <a:ln w="9525">
            <a:noFill/>
            <a:miter lim="800000"/>
            <a:headEnd/>
            <a:tailEnd/>
          </a:ln>
        </p:spPr>
      </p:pic>
      <p:pic>
        <p:nvPicPr>
          <p:cNvPr id="453" name="Content Placeholder 4" descr="poppy_flower logo_540c+227C.jpg"/>
          <p:cNvPicPr>
            <a:picLocks noChangeAspect="1"/>
          </p:cNvPicPr>
          <p:nvPr/>
        </p:nvPicPr>
        <p:blipFill>
          <a:blip r:embed="rId3" cstate="print"/>
          <a:stretch>
            <a:fillRect/>
          </a:stretch>
        </p:blipFill>
        <p:spPr bwMode="auto">
          <a:xfrm>
            <a:off x="2895600" y="2743200"/>
            <a:ext cx="342900" cy="228600"/>
          </a:xfrm>
          <a:prstGeom prst="rect">
            <a:avLst/>
          </a:prstGeom>
          <a:noFill/>
          <a:ln w="9525">
            <a:noFill/>
            <a:miter lim="800000"/>
            <a:headEnd/>
            <a:tailEnd/>
          </a:ln>
        </p:spPr>
      </p:pic>
      <p:pic>
        <p:nvPicPr>
          <p:cNvPr id="454" name="Content Placeholder 4" descr="poppy_flower logo_540c+227C.jpg"/>
          <p:cNvPicPr>
            <a:picLocks noChangeAspect="1"/>
          </p:cNvPicPr>
          <p:nvPr/>
        </p:nvPicPr>
        <p:blipFill>
          <a:blip r:embed="rId3" cstate="print"/>
          <a:stretch>
            <a:fillRect/>
          </a:stretch>
        </p:blipFill>
        <p:spPr bwMode="auto">
          <a:xfrm>
            <a:off x="3200400" y="2743200"/>
            <a:ext cx="342900" cy="228600"/>
          </a:xfrm>
          <a:prstGeom prst="rect">
            <a:avLst/>
          </a:prstGeom>
          <a:noFill/>
          <a:ln w="9525">
            <a:noFill/>
            <a:miter lim="800000"/>
            <a:headEnd/>
            <a:tailEnd/>
          </a:ln>
        </p:spPr>
      </p:pic>
      <p:pic>
        <p:nvPicPr>
          <p:cNvPr id="455" name="Content Placeholder 4" descr="poppy_flower logo_540c+227C.jpg"/>
          <p:cNvPicPr>
            <a:picLocks noChangeAspect="1"/>
          </p:cNvPicPr>
          <p:nvPr/>
        </p:nvPicPr>
        <p:blipFill>
          <a:blip r:embed="rId3" cstate="print"/>
          <a:stretch>
            <a:fillRect/>
          </a:stretch>
        </p:blipFill>
        <p:spPr bwMode="auto">
          <a:xfrm>
            <a:off x="3505200" y="2743200"/>
            <a:ext cx="342900" cy="228600"/>
          </a:xfrm>
          <a:prstGeom prst="rect">
            <a:avLst/>
          </a:prstGeom>
          <a:noFill/>
          <a:ln w="9525">
            <a:noFill/>
            <a:miter lim="800000"/>
            <a:headEnd/>
            <a:tailEnd/>
          </a:ln>
        </p:spPr>
      </p:pic>
      <p:pic>
        <p:nvPicPr>
          <p:cNvPr id="456" name="Content Placeholder 4" descr="poppy_flower logo_540c+227C.jpg"/>
          <p:cNvPicPr>
            <a:picLocks noChangeAspect="1"/>
          </p:cNvPicPr>
          <p:nvPr/>
        </p:nvPicPr>
        <p:blipFill>
          <a:blip r:embed="rId3" cstate="print"/>
          <a:stretch>
            <a:fillRect/>
          </a:stretch>
        </p:blipFill>
        <p:spPr bwMode="auto">
          <a:xfrm>
            <a:off x="3810000" y="2743200"/>
            <a:ext cx="342900" cy="228600"/>
          </a:xfrm>
          <a:prstGeom prst="rect">
            <a:avLst/>
          </a:prstGeom>
          <a:noFill/>
          <a:ln w="9525">
            <a:noFill/>
            <a:miter lim="800000"/>
            <a:headEnd/>
            <a:tailEnd/>
          </a:ln>
        </p:spPr>
      </p:pic>
      <p:pic>
        <p:nvPicPr>
          <p:cNvPr id="457" name="Content Placeholder 4" descr="poppy_flower logo_540c+227C.jpg"/>
          <p:cNvPicPr>
            <a:picLocks noChangeAspect="1"/>
          </p:cNvPicPr>
          <p:nvPr/>
        </p:nvPicPr>
        <p:blipFill>
          <a:blip r:embed="rId3" cstate="print"/>
          <a:stretch>
            <a:fillRect/>
          </a:stretch>
        </p:blipFill>
        <p:spPr bwMode="auto">
          <a:xfrm>
            <a:off x="457200" y="2971800"/>
            <a:ext cx="342900" cy="228600"/>
          </a:xfrm>
          <a:prstGeom prst="rect">
            <a:avLst/>
          </a:prstGeom>
          <a:noFill/>
          <a:ln w="9525">
            <a:noFill/>
            <a:miter lim="800000"/>
            <a:headEnd/>
            <a:tailEnd/>
          </a:ln>
        </p:spPr>
      </p:pic>
      <p:pic>
        <p:nvPicPr>
          <p:cNvPr id="458" name="Content Placeholder 4" descr="poppy_flower logo_540c+227C.jpg"/>
          <p:cNvPicPr>
            <a:picLocks noChangeAspect="1"/>
          </p:cNvPicPr>
          <p:nvPr/>
        </p:nvPicPr>
        <p:blipFill>
          <a:blip r:embed="rId3" cstate="print"/>
          <a:stretch>
            <a:fillRect/>
          </a:stretch>
        </p:blipFill>
        <p:spPr bwMode="auto">
          <a:xfrm>
            <a:off x="762000" y="2971800"/>
            <a:ext cx="342900" cy="228600"/>
          </a:xfrm>
          <a:prstGeom prst="rect">
            <a:avLst/>
          </a:prstGeom>
          <a:noFill/>
          <a:ln w="9525">
            <a:noFill/>
            <a:miter lim="800000"/>
            <a:headEnd/>
            <a:tailEnd/>
          </a:ln>
        </p:spPr>
      </p:pic>
      <p:pic>
        <p:nvPicPr>
          <p:cNvPr id="459" name="Content Placeholder 4" descr="poppy_flower logo_540c+227C.jpg"/>
          <p:cNvPicPr>
            <a:picLocks noChangeAspect="1"/>
          </p:cNvPicPr>
          <p:nvPr/>
        </p:nvPicPr>
        <p:blipFill>
          <a:blip r:embed="rId3" cstate="print"/>
          <a:stretch>
            <a:fillRect/>
          </a:stretch>
        </p:blipFill>
        <p:spPr bwMode="auto">
          <a:xfrm>
            <a:off x="1066800" y="2971800"/>
            <a:ext cx="342900" cy="228600"/>
          </a:xfrm>
          <a:prstGeom prst="rect">
            <a:avLst/>
          </a:prstGeom>
          <a:noFill/>
          <a:ln w="9525">
            <a:noFill/>
            <a:miter lim="800000"/>
            <a:headEnd/>
            <a:tailEnd/>
          </a:ln>
        </p:spPr>
      </p:pic>
      <p:pic>
        <p:nvPicPr>
          <p:cNvPr id="460" name="Content Placeholder 4" descr="poppy_flower logo_540c+227C.jpg"/>
          <p:cNvPicPr>
            <a:picLocks noChangeAspect="1"/>
          </p:cNvPicPr>
          <p:nvPr/>
        </p:nvPicPr>
        <p:blipFill>
          <a:blip r:embed="rId3" cstate="print"/>
          <a:stretch>
            <a:fillRect/>
          </a:stretch>
        </p:blipFill>
        <p:spPr bwMode="auto">
          <a:xfrm>
            <a:off x="1371600" y="2971800"/>
            <a:ext cx="342900" cy="228600"/>
          </a:xfrm>
          <a:prstGeom prst="rect">
            <a:avLst/>
          </a:prstGeom>
          <a:noFill/>
          <a:ln w="9525">
            <a:noFill/>
            <a:miter lim="800000"/>
            <a:headEnd/>
            <a:tailEnd/>
          </a:ln>
        </p:spPr>
      </p:pic>
      <p:pic>
        <p:nvPicPr>
          <p:cNvPr id="461" name="Content Placeholder 4" descr="poppy_flower logo_540c+227C.jpg"/>
          <p:cNvPicPr>
            <a:picLocks noChangeAspect="1"/>
          </p:cNvPicPr>
          <p:nvPr/>
        </p:nvPicPr>
        <p:blipFill>
          <a:blip r:embed="rId3" cstate="print"/>
          <a:stretch>
            <a:fillRect/>
          </a:stretch>
        </p:blipFill>
        <p:spPr bwMode="auto">
          <a:xfrm>
            <a:off x="1676400" y="2971800"/>
            <a:ext cx="342900" cy="228600"/>
          </a:xfrm>
          <a:prstGeom prst="rect">
            <a:avLst/>
          </a:prstGeom>
          <a:noFill/>
          <a:ln w="9525">
            <a:noFill/>
            <a:miter lim="800000"/>
            <a:headEnd/>
            <a:tailEnd/>
          </a:ln>
        </p:spPr>
      </p:pic>
      <p:pic>
        <p:nvPicPr>
          <p:cNvPr id="462" name="Content Placeholder 4" descr="poppy_flower logo_540c+227C.jpg"/>
          <p:cNvPicPr>
            <a:picLocks noChangeAspect="1"/>
          </p:cNvPicPr>
          <p:nvPr/>
        </p:nvPicPr>
        <p:blipFill>
          <a:blip r:embed="rId3" cstate="print"/>
          <a:stretch>
            <a:fillRect/>
          </a:stretch>
        </p:blipFill>
        <p:spPr bwMode="auto">
          <a:xfrm>
            <a:off x="1981200" y="2971800"/>
            <a:ext cx="342900" cy="228600"/>
          </a:xfrm>
          <a:prstGeom prst="rect">
            <a:avLst/>
          </a:prstGeom>
          <a:noFill/>
          <a:ln w="9525">
            <a:noFill/>
            <a:miter lim="800000"/>
            <a:headEnd/>
            <a:tailEnd/>
          </a:ln>
        </p:spPr>
      </p:pic>
      <p:pic>
        <p:nvPicPr>
          <p:cNvPr id="463" name="Content Placeholder 4" descr="poppy_flower logo_540c+227C.jpg"/>
          <p:cNvPicPr>
            <a:picLocks noChangeAspect="1"/>
          </p:cNvPicPr>
          <p:nvPr/>
        </p:nvPicPr>
        <p:blipFill>
          <a:blip r:embed="rId3" cstate="print"/>
          <a:stretch>
            <a:fillRect/>
          </a:stretch>
        </p:blipFill>
        <p:spPr bwMode="auto">
          <a:xfrm>
            <a:off x="2286000" y="2971800"/>
            <a:ext cx="342900" cy="228600"/>
          </a:xfrm>
          <a:prstGeom prst="rect">
            <a:avLst/>
          </a:prstGeom>
          <a:noFill/>
          <a:ln w="9525">
            <a:noFill/>
            <a:miter lim="800000"/>
            <a:headEnd/>
            <a:tailEnd/>
          </a:ln>
        </p:spPr>
      </p:pic>
      <p:pic>
        <p:nvPicPr>
          <p:cNvPr id="464" name="Content Placeholder 4" descr="poppy_flower logo_540c+227C.jpg"/>
          <p:cNvPicPr>
            <a:picLocks noChangeAspect="1"/>
          </p:cNvPicPr>
          <p:nvPr/>
        </p:nvPicPr>
        <p:blipFill>
          <a:blip r:embed="rId3" cstate="print"/>
          <a:stretch>
            <a:fillRect/>
          </a:stretch>
        </p:blipFill>
        <p:spPr bwMode="auto">
          <a:xfrm>
            <a:off x="2590800" y="2971800"/>
            <a:ext cx="342900" cy="228600"/>
          </a:xfrm>
          <a:prstGeom prst="rect">
            <a:avLst/>
          </a:prstGeom>
          <a:noFill/>
          <a:ln w="9525">
            <a:noFill/>
            <a:miter lim="800000"/>
            <a:headEnd/>
            <a:tailEnd/>
          </a:ln>
        </p:spPr>
      </p:pic>
      <p:pic>
        <p:nvPicPr>
          <p:cNvPr id="465" name="Content Placeholder 4" descr="poppy_flower logo_540c+227C.jpg"/>
          <p:cNvPicPr>
            <a:picLocks noChangeAspect="1"/>
          </p:cNvPicPr>
          <p:nvPr/>
        </p:nvPicPr>
        <p:blipFill>
          <a:blip r:embed="rId3" cstate="print"/>
          <a:stretch>
            <a:fillRect/>
          </a:stretch>
        </p:blipFill>
        <p:spPr bwMode="auto">
          <a:xfrm>
            <a:off x="2895600" y="2971800"/>
            <a:ext cx="342900" cy="228600"/>
          </a:xfrm>
          <a:prstGeom prst="rect">
            <a:avLst/>
          </a:prstGeom>
          <a:noFill/>
          <a:ln w="9525">
            <a:noFill/>
            <a:miter lim="800000"/>
            <a:headEnd/>
            <a:tailEnd/>
          </a:ln>
        </p:spPr>
      </p:pic>
      <p:pic>
        <p:nvPicPr>
          <p:cNvPr id="466" name="Content Placeholder 4" descr="poppy_flower logo_540c+227C.jpg"/>
          <p:cNvPicPr>
            <a:picLocks noChangeAspect="1"/>
          </p:cNvPicPr>
          <p:nvPr/>
        </p:nvPicPr>
        <p:blipFill>
          <a:blip r:embed="rId3" cstate="print"/>
          <a:stretch>
            <a:fillRect/>
          </a:stretch>
        </p:blipFill>
        <p:spPr bwMode="auto">
          <a:xfrm>
            <a:off x="3200400" y="2971800"/>
            <a:ext cx="342900" cy="228600"/>
          </a:xfrm>
          <a:prstGeom prst="rect">
            <a:avLst/>
          </a:prstGeom>
          <a:noFill/>
          <a:ln w="9525">
            <a:noFill/>
            <a:miter lim="800000"/>
            <a:headEnd/>
            <a:tailEnd/>
          </a:ln>
        </p:spPr>
      </p:pic>
      <p:pic>
        <p:nvPicPr>
          <p:cNvPr id="467" name="Content Placeholder 4" descr="poppy_flower logo_540c+227C.jpg"/>
          <p:cNvPicPr>
            <a:picLocks noChangeAspect="1"/>
          </p:cNvPicPr>
          <p:nvPr/>
        </p:nvPicPr>
        <p:blipFill>
          <a:blip r:embed="rId3" cstate="print"/>
          <a:stretch>
            <a:fillRect/>
          </a:stretch>
        </p:blipFill>
        <p:spPr bwMode="auto">
          <a:xfrm>
            <a:off x="3505200" y="2971800"/>
            <a:ext cx="342900" cy="228600"/>
          </a:xfrm>
          <a:prstGeom prst="rect">
            <a:avLst/>
          </a:prstGeom>
          <a:noFill/>
          <a:ln w="9525">
            <a:noFill/>
            <a:miter lim="800000"/>
            <a:headEnd/>
            <a:tailEnd/>
          </a:ln>
        </p:spPr>
      </p:pic>
      <p:pic>
        <p:nvPicPr>
          <p:cNvPr id="468" name="Content Placeholder 4" descr="poppy_flower logo_540c+227C.jpg"/>
          <p:cNvPicPr>
            <a:picLocks noChangeAspect="1"/>
          </p:cNvPicPr>
          <p:nvPr/>
        </p:nvPicPr>
        <p:blipFill>
          <a:blip r:embed="rId3" cstate="print"/>
          <a:stretch>
            <a:fillRect/>
          </a:stretch>
        </p:blipFill>
        <p:spPr bwMode="auto">
          <a:xfrm>
            <a:off x="3810000" y="2971800"/>
            <a:ext cx="342900" cy="228600"/>
          </a:xfrm>
          <a:prstGeom prst="rect">
            <a:avLst/>
          </a:prstGeom>
          <a:noFill/>
          <a:ln w="9525">
            <a:noFill/>
            <a:miter lim="800000"/>
            <a:headEnd/>
            <a:tailEnd/>
          </a:ln>
        </p:spPr>
      </p:pic>
      <p:pic>
        <p:nvPicPr>
          <p:cNvPr id="469" name="Content Placeholder 4" descr="poppy_flower logo_540c+227C.jpg"/>
          <p:cNvPicPr>
            <a:picLocks noChangeAspect="1"/>
          </p:cNvPicPr>
          <p:nvPr/>
        </p:nvPicPr>
        <p:blipFill>
          <a:blip r:embed="rId3" cstate="print"/>
          <a:stretch>
            <a:fillRect/>
          </a:stretch>
        </p:blipFill>
        <p:spPr bwMode="auto">
          <a:xfrm>
            <a:off x="457200" y="3200400"/>
            <a:ext cx="342900" cy="228600"/>
          </a:xfrm>
          <a:prstGeom prst="rect">
            <a:avLst/>
          </a:prstGeom>
          <a:noFill/>
          <a:ln w="9525">
            <a:noFill/>
            <a:miter lim="800000"/>
            <a:headEnd/>
            <a:tailEnd/>
          </a:ln>
        </p:spPr>
      </p:pic>
      <p:pic>
        <p:nvPicPr>
          <p:cNvPr id="470" name="Content Placeholder 4" descr="poppy_flower logo_540c+227C.jpg"/>
          <p:cNvPicPr>
            <a:picLocks noChangeAspect="1"/>
          </p:cNvPicPr>
          <p:nvPr/>
        </p:nvPicPr>
        <p:blipFill>
          <a:blip r:embed="rId3" cstate="print"/>
          <a:stretch>
            <a:fillRect/>
          </a:stretch>
        </p:blipFill>
        <p:spPr bwMode="auto">
          <a:xfrm>
            <a:off x="762000" y="3200400"/>
            <a:ext cx="342900" cy="228600"/>
          </a:xfrm>
          <a:prstGeom prst="rect">
            <a:avLst/>
          </a:prstGeom>
          <a:noFill/>
          <a:ln w="9525">
            <a:noFill/>
            <a:miter lim="800000"/>
            <a:headEnd/>
            <a:tailEnd/>
          </a:ln>
        </p:spPr>
      </p:pic>
      <p:pic>
        <p:nvPicPr>
          <p:cNvPr id="471" name="Content Placeholder 4" descr="poppy_flower logo_540c+227C.jpg"/>
          <p:cNvPicPr>
            <a:picLocks noChangeAspect="1"/>
          </p:cNvPicPr>
          <p:nvPr/>
        </p:nvPicPr>
        <p:blipFill>
          <a:blip r:embed="rId3" cstate="print"/>
          <a:stretch>
            <a:fillRect/>
          </a:stretch>
        </p:blipFill>
        <p:spPr bwMode="auto">
          <a:xfrm>
            <a:off x="1066800" y="3200400"/>
            <a:ext cx="342900" cy="228600"/>
          </a:xfrm>
          <a:prstGeom prst="rect">
            <a:avLst/>
          </a:prstGeom>
          <a:noFill/>
          <a:ln w="9525">
            <a:noFill/>
            <a:miter lim="800000"/>
            <a:headEnd/>
            <a:tailEnd/>
          </a:ln>
        </p:spPr>
      </p:pic>
      <p:pic>
        <p:nvPicPr>
          <p:cNvPr id="472" name="Content Placeholder 4" descr="poppy_flower logo_540c+227C.jpg"/>
          <p:cNvPicPr>
            <a:picLocks noChangeAspect="1"/>
          </p:cNvPicPr>
          <p:nvPr/>
        </p:nvPicPr>
        <p:blipFill>
          <a:blip r:embed="rId3" cstate="print"/>
          <a:stretch>
            <a:fillRect/>
          </a:stretch>
        </p:blipFill>
        <p:spPr bwMode="auto">
          <a:xfrm>
            <a:off x="1371600" y="3200400"/>
            <a:ext cx="342900" cy="228600"/>
          </a:xfrm>
          <a:prstGeom prst="rect">
            <a:avLst/>
          </a:prstGeom>
          <a:noFill/>
          <a:ln w="9525">
            <a:noFill/>
            <a:miter lim="800000"/>
            <a:headEnd/>
            <a:tailEnd/>
          </a:ln>
        </p:spPr>
      </p:pic>
      <p:pic>
        <p:nvPicPr>
          <p:cNvPr id="473" name="Content Placeholder 4" descr="poppy_flower logo_540c+227C.jpg"/>
          <p:cNvPicPr>
            <a:picLocks noChangeAspect="1"/>
          </p:cNvPicPr>
          <p:nvPr/>
        </p:nvPicPr>
        <p:blipFill>
          <a:blip r:embed="rId3" cstate="print"/>
          <a:stretch>
            <a:fillRect/>
          </a:stretch>
        </p:blipFill>
        <p:spPr bwMode="auto">
          <a:xfrm>
            <a:off x="1676400" y="3200400"/>
            <a:ext cx="342900" cy="228600"/>
          </a:xfrm>
          <a:prstGeom prst="rect">
            <a:avLst/>
          </a:prstGeom>
          <a:noFill/>
          <a:ln w="9525">
            <a:noFill/>
            <a:miter lim="800000"/>
            <a:headEnd/>
            <a:tailEnd/>
          </a:ln>
        </p:spPr>
      </p:pic>
      <p:pic>
        <p:nvPicPr>
          <p:cNvPr id="474" name="Content Placeholder 4" descr="poppy_flower logo_540c+227C.jpg"/>
          <p:cNvPicPr>
            <a:picLocks noChangeAspect="1"/>
          </p:cNvPicPr>
          <p:nvPr/>
        </p:nvPicPr>
        <p:blipFill>
          <a:blip r:embed="rId3" cstate="print"/>
          <a:stretch>
            <a:fillRect/>
          </a:stretch>
        </p:blipFill>
        <p:spPr bwMode="auto">
          <a:xfrm>
            <a:off x="1981200" y="3200400"/>
            <a:ext cx="342900" cy="228600"/>
          </a:xfrm>
          <a:prstGeom prst="rect">
            <a:avLst/>
          </a:prstGeom>
          <a:noFill/>
          <a:ln w="9525">
            <a:noFill/>
            <a:miter lim="800000"/>
            <a:headEnd/>
            <a:tailEnd/>
          </a:ln>
        </p:spPr>
      </p:pic>
      <p:pic>
        <p:nvPicPr>
          <p:cNvPr id="475" name="Content Placeholder 4" descr="poppy_flower logo_540c+227C.jpg"/>
          <p:cNvPicPr>
            <a:picLocks noChangeAspect="1"/>
          </p:cNvPicPr>
          <p:nvPr/>
        </p:nvPicPr>
        <p:blipFill>
          <a:blip r:embed="rId3" cstate="print"/>
          <a:stretch>
            <a:fillRect/>
          </a:stretch>
        </p:blipFill>
        <p:spPr bwMode="auto">
          <a:xfrm>
            <a:off x="2286000" y="3200400"/>
            <a:ext cx="342900" cy="228600"/>
          </a:xfrm>
          <a:prstGeom prst="rect">
            <a:avLst/>
          </a:prstGeom>
          <a:noFill/>
          <a:ln w="9525">
            <a:noFill/>
            <a:miter lim="800000"/>
            <a:headEnd/>
            <a:tailEnd/>
          </a:ln>
        </p:spPr>
      </p:pic>
      <p:pic>
        <p:nvPicPr>
          <p:cNvPr id="476" name="Content Placeholder 4" descr="poppy_flower logo_540c+227C.jpg"/>
          <p:cNvPicPr>
            <a:picLocks noChangeAspect="1"/>
          </p:cNvPicPr>
          <p:nvPr/>
        </p:nvPicPr>
        <p:blipFill>
          <a:blip r:embed="rId3" cstate="print"/>
          <a:stretch>
            <a:fillRect/>
          </a:stretch>
        </p:blipFill>
        <p:spPr bwMode="auto">
          <a:xfrm>
            <a:off x="2590800" y="3200400"/>
            <a:ext cx="342900" cy="228600"/>
          </a:xfrm>
          <a:prstGeom prst="rect">
            <a:avLst/>
          </a:prstGeom>
          <a:noFill/>
          <a:ln w="9525">
            <a:noFill/>
            <a:miter lim="800000"/>
            <a:headEnd/>
            <a:tailEnd/>
          </a:ln>
        </p:spPr>
      </p:pic>
      <p:pic>
        <p:nvPicPr>
          <p:cNvPr id="477" name="Content Placeholder 4" descr="poppy_flower logo_540c+227C.jpg"/>
          <p:cNvPicPr>
            <a:picLocks noChangeAspect="1"/>
          </p:cNvPicPr>
          <p:nvPr/>
        </p:nvPicPr>
        <p:blipFill>
          <a:blip r:embed="rId3" cstate="print"/>
          <a:stretch>
            <a:fillRect/>
          </a:stretch>
        </p:blipFill>
        <p:spPr bwMode="auto">
          <a:xfrm>
            <a:off x="2895600" y="3200400"/>
            <a:ext cx="342900" cy="228600"/>
          </a:xfrm>
          <a:prstGeom prst="rect">
            <a:avLst/>
          </a:prstGeom>
          <a:noFill/>
          <a:ln w="9525">
            <a:noFill/>
            <a:miter lim="800000"/>
            <a:headEnd/>
            <a:tailEnd/>
          </a:ln>
        </p:spPr>
      </p:pic>
      <p:pic>
        <p:nvPicPr>
          <p:cNvPr id="478" name="Content Placeholder 4" descr="poppy_flower logo_540c+227C.jpg"/>
          <p:cNvPicPr>
            <a:picLocks noChangeAspect="1"/>
          </p:cNvPicPr>
          <p:nvPr/>
        </p:nvPicPr>
        <p:blipFill>
          <a:blip r:embed="rId3" cstate="print"/>
          <a:stretch>
            <a:fillRect/>
          </a:stretch>
        </p:blipFill>
        <p:spPr bwMode="auto">
          <a:xfrm>
            <a:off x="3200400" y="3200400"/>
            <a:ext cx="342900" cy="228600"/>
          </a:xfrm>
          <a:prstGeom prst="rect">
            <a:avLst/>
          </a:prstGeom>
          <a:noFill/>
          <a:ln w="9525">
            <a:noFill/>
            <a:miter lim="800000"/>
            <a:headEnd/>
            <a:tailEnd/>
          </a:ln>
        </p:spPr>
      </p:pic>
      <p:pic>
        <p:nvPicPr>
          <p:cNvPr id="479" name="Content Placeholder 4" descr="poppy_flower logo_540c+227C.jpg"/>
          <p:cNvPicPr>
            <a:picLocks noChangeAspect="1"/>
          </p:cNvPicPr>
          <p:nvPr/>
        </p:nvPicPr>
        <p:blipFill>
          <a:blip r:embed="rId3" cstate="print"/>
          <a:stretch>
            <a:fillRect/>
          </a:stretch>
        </p:blipFill>
        <p:spPr bwMode="auto">
          <a:xfrm>
            <a:off x="3505200" y="3200400"/>
            <a:ext cx="342900" cy="228600"/>
          </a:xfrm>
          <a:prstGeom prst="rect">
            <a:avLst/>
          </a:prstGeom>
          <a:noFill/>
          <a:ln w="9525">
            <a:noFill/>
            <a:miter lim="800000"/>
            <a:headEnd/>
            <a:tailEnd/>
          </a:ln>
        </p:spPr>
      </p:pic>
      <p:pic>
        <p:nvPicPr>
          <p:cNvPr id="480" name="Content Placeholder 4" descr="poppy_flower logo_540c+227C.jpg"/>
          <p:cNvPicPr>
            <a:picLocks noChangeAspect="1"/>
          </p:cNvPicPr>
          <p:nvPr/>
        </p:nvPicPr>
        <p:blipFill>
          <a:blip r:embed="rId3" cstate="print"/>
          <a:stretch>
            <a:fillRect/>
          </a:stretch>
        </p:blipFill>
        <p:spPr bwMode="auto">
          <a:xfrm>
            <a:off x="3810000" y="3200400"/>
            <a:ext cx="342900" cy="228600"/>
          </a:xfrm>
          <a:prstGeom prst="rect">
            <a:avLst/>
          </a:prstGeom>
          <a:noFill/>
          <a:ln w="9525">
            <a:noFill/>
            <a:miter lim="800000"/>
            <a:headEnd/>
            <a:tailEnd/>
          </a:ln>
        </p:spPr>
      </p:pic>
      <p:pic>
        <p:nvPicPr>
          <p:cNvPr id="481" name="Content Placeholder 4" descr="poppy_flower logo_540c+227C.jpg"/>
          <p:cNvPicPr>
            <a:picLocks noChangeAspect="1"/>
          </p:cNvPicPr>
          <p:nvPr/>
        </p:nvPicPr>
        <p:blipFill>
          <a:blip r:embed="rId3" cstate="print"/>
          <a:stretch>
            <a:fillRect/>
          </a:stretch>
        </p:blipFill>
        <p:spPr bwMode="auto">
          <a:xfrm>
            <a:off x="457200" y="3429000"/>
            <a:ext cx="342900" cy="228600"/>
          </a:xfrm>
          <a:prstGeom prst="rect">
            <a:avLst/>
          </a:prstGeom>
          <a:noFill/>
          <a:ln w="9525">
            <a:noFill/>
            <a:miter lim="800000"/>
            <a:headEnd/>
            <a:tailEnd/>
          </a:ln>
        </p:spPr>
      </p:pic>
      <p:pic>
        <p:nvPicPr>
          <p:cNvPr id="482" name="Content Placeholder 4" descr="poppy_flower logo_540c+227C.jpg"/>
          <p:cNvPicPr>
            <a:picLocks noChangeAspect="1"/>
          </p:cNvPicPr>
          <p:nvPr/>
        </p:nvPicPr>
        <p:blipFill>
          <a:blip r:embed="rId3" cstate="print"/>
          <a:stretch>
            <a:fillRect/>
          </a:stretch>
        </p:blipFill>
        <p:spPr bwMode="auto">
          <a:xfrm>
            <a:off x="762000" y="3429000"/>
            <a:ext cx="342900" cy="228600"/>
          </a:xfrm>
          <a:prstGeom prst="rect">
            <a:avLst/>
          </a:prstGeom>
          <a:noFill/>
          <a:ln w="9525">
            <a:noFill/>
            <a:miter lim="800000"/>
            <a:headEnd/>
            <a:tailEnd/>
          </a:ln>
        </p:spPr>
      </p:pic>
      <p:pic>
        <p:nvPicPr>
          <p:cNvPr id="483" name="Content Placeholder 4" descr="poppy_flower logo_540c+227C.jpg"/>
          <p:cNvPicPr>
            <a:picLocks noChangeAspect="1"/>
          </p:cNvPicPr>
          <p:nvPr/>
        </p:nvPicPr>
        <p:blipFill>
          <a:blip r:embed="rId3" cstate="print"/>
          <a:stretch>
            <a:fillRect/>
          </a:stretch>
        </p:blipFill>
        <p:spPr bwMode="auto">
          <a:xfrm>
            <a:off x="1066800" y="3429000"/>
            <a:ext cx="342900" cy="228600"/>
          </a:xfrm>
          <a:prstGeom prst="rect">
            <a:avLst/>
          </a:prstGeom>
          <a:noFill/>
          <a:ln w="9525">
            <a:noFill/>
            <a:miter lim="800000"/>
            <a:headEnd/>
            <a:tailEnd/>
          </a:ln>
        </p:spPr>
      </p:pic>
      <p:pic>
        <p:nvPicPr>
          <p:cNvPr id="484" name="Content Placeholder 4" descr="poppy_flower logo_540c+227C.jpg"/>
          <p:cNvPicPr>
            <a:picLocks noChangeAspect="1"/>
          </p:cNvPicPr>
          <p:nvPr/>
        </p:nvPicPr>
        <p:blipFill>
          <a:blip r:embed="rId3" cstate="print"/>
          <a:stretch>
            <a:fillRect/>
          </a:stretch>
        </p:blipFill>
        <p:spPr bwMode="auto">
          <a:xfrm>
            <a:off x="1371600" y="3429000"/>
            <a:ext cx="342900" cy="228600"/>
          </a:xfrm>
          <a:prstGeom prst="rect">
            <a:avLst/>
          </a:prstGeom>
          <a:noFill/>
          <a:ln w="9525">
            <a:noFill/>
            <a:miter lim="800000"/>
            <a:headEnd/>
            <a:tailEnd/>
          </a:ln>
        </p:spPr>
      </p:pic>
      <p:pic>
        <p:nvPicPr>
          <p:cNvPr id="485" name="Content Placeholder 4" descr="poppy_flower logo_540c+227C.jpg"/>
          <p:cNvPicPr>
            <a:picLocks noChangeAspect="1"/>
          </p:cNvPicPr>
          <p:nvPr/>
        </p:nvPicPr>
        <p:blipFill>
          <a:blip r:embed="rId3" cstate="print"/>
          <a:stretch>
            <a:fillRect/>
          </a:stretch>
        </p:blipFill>
        <p:spPr bwMode="auto">
          <a:xfrm>
            <a:off x="1676400" y="3429000"/>
            <a:ext cx="342900" cy="228600"/>
          </a:xfrm>
          <a:prstGeom prst="rect">
            <a:avLst/>
          </a:prstGeom>
          <a:noFill/>
          <a:ln w="9525">
            <a:noFill/>
            <a:miter lim="800000"/>
            <a:headEnd/>
            <a:tailEnd/>
          </a:ln>
        </p:spPr>
      </p:pic>
      <p:pic>
        <p:nvPicPr>
          <p:cNvPr id="486" name="Content Placeholder 4" descr="poppy_flower logo_540c+227C.jpg"/>
          <p:cNvPicPr>
            <a:picLocks noChangeAspect="1"/>
          </p:cNvPicPr>
          <p:nvPr/>
        </p:nvPicPr>
        <p:blipFill>
          <a:blip r:embed="rId3" cstate="print"/>
          <a:stretch>
            <a:fillRect/>
          </a:stretch>
        </p:blipFill>
        <p:spPr bwMode="auto">
          <a:xfrm>
            <a:off x="1981200" y="3429000"/>
            <a:ext cx="342900" cy="228600"/>
          </a:xfrm>
          <a:prstGeom prst="rect">
            <a:avLst/>
          </a:prstGeom>
          <a:noFill/>
          <a:ln w="9525">
            <a:noFill/>
            <a:miter lim="800000"/>
            <a:headEnd/>
            <a:tailEnd/>
          </a:ln>
        </p:spPr>
      </p:pic>
      <p:pic>
        <p:nvPicPr>
          <p:cNvPr id="487" name="Content Placeholder 4" descr="poppy_flower logo_540c+227C.jpg"/>
          <p:cNvPicPr>
            <a:picLocks noChangeAspect="1"/>
          </p:cNvPicPr>
          <p:nvPr/>
        </p:nvPicPr>
        <p:blipFill>
          <a:blip r:embed="rId3" cstate="print"/>
          <a:stretch>
            <a:fillRect/>
          </a:stretch>
        </p:blipFill>
        <p:spPr bwMode="auto">
          <a:xfrm>
            <a:off x="2286000" y="3429000"/>
            <a:ext cx="342900" cy="228600"/>
          </a:xfrm>
          <a:prstGeom prst="rect">
            <a:avLst/>
          </a:prstGeom>
          <a:noFill/>
          <a:ln w="9525">
            <a:noFill/>
            <a:miter lim="800000"/>
            <a:headEnd/>
            <a:tailEnd/>
          </a:ln>
        </p:spPr>
      </p:pic>
      <p:pic>
        <p:nvPicPr>
          <p:cNvPr id="488" name="Content Placeholder 4" descr="poppy_flower logo_540c+227C.jpg"/>
          <p:cNvPicPr>
            <a:picLocks noChangeAspect="1"/>
          </p:cNvPicPr>
          <p:nvPr/>
        </p:nvPicPr>
        <p:blipFill>
          <a:blip r:embed="rId3" cstate="print"/>
          <a:stretch>
            <a:fillRect/>
          </a:stretch>
        </p:blipFill>
        <p:spPr bwMode="auto">
          <a:xfrm>
            <a:off x="2590800" y="3429000"/>
            <a:ext cx="342900" cy="228600"/>
          </a:xfrm>
          <a:prstGeom prst="rect">
            <a:avLst/>
          </a:prstGeom>
          <a:noFill/>
          <a:ln w="9525">
            <a:noFill/>
            <a:miter lim="800000"/>
            <a:headEnd/>
            <a:tailEnd/>
          </a:ln>
        </p:spPr>
      </p:pic>
      <p:pic>
        <p:nvPicPr>
          <p:cNvPr id="489" name="Content Placeholder 4" descr="poppy_flower logo_540c+227C.jpg"/>
          <p:cNvPicPr>
            <a:picLocks noChangeAspect="1"/>
          </p:cNvPicPr>
          <p:nvPr/>
        </p:nvPicPr>
        <p:blipFill>
          <a:blip r:embed="rId3" cstate="print"/>
          <a:stretch>
            <a:fillRect/>
          </a:stretch>
        </p:blipFill>
        <p:spPr bwMode="auto">
          <a:xfrm>
            <a:off x="2895600" y="3429000"/>
            <a:ext cx="342900" cy="228600"/>
          </a:xfrm>
          <a:prstGeom prst="rect">
            <a:avLst/>
          </a:prstGeom>
          <a:noFill/>
          <a:ln w="9525">
            <a:noFill/>
            <a:miter lim="800000"/>
            <a:headEnd/>
            <a:tailEnd/>
          </a:ln>
        </p:spPr>
      </p:pic>
      <p:pic>
        <p:nvPicPr>
          <p:cNvPr id="490" name="Content Placeholder 4" descr="poppy_flower logo_540c+227C.jpg"/>
          <p:cNvPicPr>
            <a:picLocks noChangeAspect="1"/>
          </p:cNvPicPr>
          <p:nvPr/>
        </p:nvPicPr>
        <p:blipFill>
          <a:blip r:embed="rId3" cstate="print"/>
          <a:stretch>
            <a:fillRect/>
          </a:stretch>
        </p:blipFill>
        <p:spPr bwMode="auto">
          <a:xfrm>
            <a:off x="3200400" y="3429000"/>
            <a:ext cx="342900" cy="228600"/>
          </a:xfrm>
          <a:prstGeom prst="rect">
            <a:avLst/>
          </a:prstGeom>
          <a:noFill/>
          <a:ln w="9525">
            <a:noFill/>
            <a:miter lim="800000"/>
            <a:headEnd/>
            <a:tailEnd/>
          </a:ln>
        </p:spPr>
      </p:pic>
      <p:pic>
        <p:nvPicPr>
          <p:cNvPr id="491" name="Content Placeholder 4" descr="poppy_flower logo_540c+227C.jpg"/>
          <p:cNvPicPr>
            <a:picLocks noChangeAspect="1"/>
          </p:cNvPicPr>
          <p:nvPr/>
        </p:nvPicPr>
        <p:blipFill>
          <a:blip r:embed="rId3" cstate="print"/>
          <a:stretch>
            <a:fillRect/>
          </a:stretch>
        </p:blipFill>
        <p:spPr bwMode="auto">
          <a:xfrm>
            <a:off x="3505200" y="3429000"/>
            <a:ext cx="342900" cy="228600"/>
          </a:xfrm>
          <a:prstGeom prst="rect">
            <a:avLst/>
          </a:prstGeom>
          <a:noFill/>
          <a:ln w="9525">
            <a:noFill/>
            <a:miter lim="800000"/>
            <a:headEnd/>
            <a:tailEnd/>
          </a:ln>
        </p:spPr>
      </p:pic>
      <p:pic>
        <p:nvPicPr>
          <p:cNvPr id="492" name="Content Placeholder 4" descr="poppy_flower logo_540c+227C.jpg"/>
          <p:cNvPicPr>
            <a:picLocks noChangeAspect="1"/>
          </p:cNvPicPr>
          <p:nvPr/>
        </p:nvPicPr>
        <p:blipFill>
          <a:blip r:embed="rId3" cstate="print"/>
          <a:stretch>
            <a:fillRect/>
          </a:stretch>
        </p:blipFill>
        <p:spPr bwMode="auto">
          <a:xfrm>
            <a:off x="3810000" y="3429000"/>
            <a:ext cx="342900" cy="228600"/>
          </a:xfrm>
          <a:prstGeom prst="rect">
            <a:avLst/>
          </a:prstGeom>
          <a:noFill/>
          <a:ln w="9525">
            <a:noFill/>
            <a:miter lim="800000"/>
            <a:headEnd/>
            <a:tailEnd/>
          </a:ln>
        </p:spPr>
      </p:pic>
      <p:pic>
        <p:nvPicPr>
          <p:cNvPr id="493" name="Content Placeholder 4" descr="poppy_flower logo_540c+227C.jpg"/>
          <p:cNvPicPr>
            <a:picLocks noChangeAspect="1"/>
          </p:cNvPicPr>
          <p:nvPr/>
        </p:nvPicPr>
        <p:blipFill>
          <a:blip r:embed="rId3" cstate="print"/>
          <a:stretch>
            <a:fillRect/>
          </a:stretch>
        </p:blipFill>
        <p:spPr bwMode="auto">
          <a:xfrm>
            <a:off x="457200" y="1600200"/>
            <a:ext cx="342900" cy="228600"/>
          </a:xfrm>
          <a:prstGeom prst="rect">
            <a:avLst/>
          </a:prstGeom>
          <a:noFill/>
          <a:ln w="9525">
            <a:noFill/>
            <a:miter lim="800000"/>
            <a:headEnd/>
            <a:tailEnd/>
          </a:ln>
        </p:spPr>
      </p:pic>
      <p:pic>
        <p:nvPicPr>
          <p:cNvPr id="494" name="Content Placeholder 4" descr="poppy_flower logo_540c+227C.jpg"/>
          <p:cNvPicPr>
            <a:picLocks noChangeAspect="1"/>
          </p:cNvPicPr>
          <p:nvPr/>
        </p:nvPicPr>
        <p:blipFill>
          <a:blip r:embed="rId3" cstate="print"/>
          <a:stretch>
            <a:fillRect/>
          </a:stretch>
        </p:blipFill>
        <p:spPr bwMode="auto">
          <a:xfrm>
            <a:off x="762000" y="1600200"/>
            <a:ext cx="342900" cy="228600"/>
          </a:xfrm>
          <a:prstGeom prst="rect">
            <a:avLst/>
          </a:prstGeom>
          <a:noFill/>
          <a:ln w="9525">
            <a:noFill/>
            <a:miter lim="800000"/>
            <a:headEnd/>
            <a:tailEnd/>
          </a:ln>
        </p:spPr>
      </p:pic>
      <p:pic>
        <p:nvPicPr>
          <p:cNvPr id="495" name="Content Placeholder 4" descr="poppy_flower logo_540c+227C.jpg"/>
          <p:cNvPicPr>
            <a:picLocks noChangeAspect="1"/>
          </p:cNvPicPr>
          <p:nvPr/>
        </p:nvPicPr>
        <p:blipFill>
          <a:blip r:embed="rId3" cstate="print"/>
          <a:stretch>
            <a:fillRect/>
          </a:stretch>
        </p:blipFill>
        <p:spPr bwMode="auto">
          <a:xfrm>
            <a:off x="1066800" y="1600200"/>
            <a:ext cx="342900" cy="228600"/>
          </a:xfrm>
          <a:prstGeom prst="rect">
            <a:avLst/>
          </a:prstGeom>
          <a:noFill/>
          <a:ln w="9525">
            <a:noFill/>
            <a:miter lim="800000"/>
            <a:headEnd/>
            <a:tailEnd/>
          </a:ln>
        </p:spPr>
      </p:pic>
      <p:pic>
        <p:nvPicPr>
          <p:cNvPr id="496" name="Content Placeholder 4" descr="poppy_flower logo_540c+227C.jpg"/>
          <p:cNvPicPr>
            <a:picLocks noChangeAspect="1"/>
          </p:cNvPicPr>
          <p:nvPr/>
        </p:nvPicPr>
        <p:blipFill>
          <a:blip r:embed="rId3" cstate="print"/>
          <a:stretch>
            <a:fillRect/>
          </a:stretch>
        </p:blipFill>
        <p:spPr bwMode="auto">
          <a:xfrm>
            <a:off x="1371600" y="1600200"/>
            <a:ext cx="342900" cy="228600"/>
          </a:xfrm>
          <a:prstGeom prst="rect">
            <a:avLst/>
          </a:prstGeom>
          <a:noFill/>
          <a:ln w="9525">
            <a:noFill/>
            <a:miter lim="800000"/>
            <a:headEnd/>
            <a:tailEnd/>
          </a:ln>
        </p:spPr>
      </p:pic>
      <p:pic>
        <p:nvPicPr>
          <p:cNvPr id="497" name="Content Placeholder 4" descr="poppy_flower logo_540c+227C.jpg"/>
          <p:cNvPicPr>
            <a:picLocks noChangeAspect="1"/>
          </p:cNvPicPr>
          <p:nvPr/>
        </p:nvPicPr>
        <p:blipFill>
          <a:blip r:embed="rId3" cstate="print"/>
          <a:stretch>
            <a:fillRect/>
          </a:stretch>
        </p:blipFill>
        <p:spPr bwMode="auto">
          <a:xfrm>
            <a:off x="1676400" y="1600200"/>
            <a:ext cx="342900" cy="228600"/>
          </a:xfrm>
          <a:prstGeom prst="rect">
            <a:avLst/>
          </a:prstGeom>
          <a:noFill/>
          <a:ln w="9525">
            <a:noFill/>
            <a:miter lim="800000"/>
            <a:headEnd/>
            <a:tailEnd/>
          </a:ln>
        </p:spPr>
      </p:pic>
      <p:pic>
        <p:nvPicPr>
          <p:cNvPr id="498" name="Content Placeholder 4" descr="poppy_flower logo_540c+227C.jpg"/>
          <p:cNvPicPr>
            <a:picLocks noChangeAspect="1"/>
          </p:cNvPicPr>
          <p:nvPr/>
        </p:nvPicPr>
        <p:blipFill>
          <a:blip r:embed="rId3" cstate="print"/>
          <a:stretch>
            <a:fillRect/>
          </a:stretch>
        </p:blipFill>
        <p:spPr bwMode="auto">
          <a:xfrm>
            <a:off x="1981200" y="1600200"/>
            <a:ext cx="342900" cy="228600"/>
          </a:xfrm>
          <a:prstGeom prst="rect">
            <a:avLst/>
          </a:prstGeom>
          <a:noFill/>
          <a:ln w="9525">
            <a:noFill/>
            <a:miter lim="800000"/>
            <a:headEnd/>
            <a:tailEnd/>
          </a:ln>
        </p:spPr>
      </p:pic>
      <p:pic>
        <p:nvPicPr>
          <p:cNvPr id="499" name="Content Placeholder 4" descr="poppy_flower logo_540c+227C.jpg"/>
          <p:cNvPicPr>
            <a:picLocks noChangeAspect="1"/>
          </p:cNvPicPr>
          <p:nvPr/>
        </p:nvPicPr>
        <p:blipFill>
          <a:blip r:embed="rId3" cstate="print"/>
          <a:stretch>
            <a:fillRect/>
          </a:stretch>
        </p:blipFill>
        <p:spPr bwMode="auto">
          <a:xfrm>
            <a:off x="2286000" y="1600200"/>
            <a:ext cx="342900" cy="228600"/>
          </a:xfrm>
          <a:prstGeom prst="rect">
            <a:avLst/>
          </a:prstGeom>
          <a:noFill/>
          <a:ln w="9525">
            <a:noFill/>
            <a:miter lim="800000"/>
            <a:headEnd/>
            <a:tailEnd/>
          </a:ln>
        </p:spPr>
      </p:pic>
      <p:pic>
        <p:nvPicPr>
          <p:cNvPr id="500" name="Content Placeholder 4" descr="poppy_flower logo_540c+227C.jpg"/>
          <p:cNvPicPr>
            <a:picLocks noChangeAspect="1"/>
          </p:cNvPicPr>
          <p:nvPr/>
        </p:nvPicPr>
        <p:blipFill>
          <a:blip r:embed="rId3" cstate="print"/>
          <a:stretch>
            <a:fillRect/>
          </a:stretch>
        </p:blipFill>
        <p:spPr bwMode="auto">
          <a:xfrm>
            <a:off x="2590800" y="1600200"/>
            <a:ext cx="342900" cy="228600"/>
          </a:xfrm>
          <a:prstGeom prst="rect">
            <a:avLst/>
          </a:prstGeom>
          <a:noFill/>
          <a:ln w="9525">
            <a:noFill/>
            <a:miter lim="800000"/>
            <a:headEnd/>
            <a:tailEnd/>
          </a:ln>
        </p:spPr>
      </p:pic>
      <p:pic>
        <p:nvPicPr>
          <p:cNvPr id="501" name="Content Placeholder 4" descr="poppy_flower logo_540c+227C.jpg"/>
          <p:cNvPicPr>
            <a:picLocks noChangeAspect="1"/>
          </p:cNvPicPr>
          <p:nvPr/>
        </p:nvPicPr>
        <p:blipFill>
          <a:blip r:embed="rId3" cstate="print"/>
          <a:stretch>
            <a:fillRect/>
          </a:stretch>
        </p:blipFill>
        <p:spPr bwMode="auto">
          <a:xfrm>
            <a:off x="2895600" y="1600200"/>
            <a:ext cx="342900" cy="228600"/>
          </a:xfrm>
          <a:prstGeom prst="rect">
            <a:avLst/>
          </a:prstGeom>
          <a:noFill/>
          <a:ln w="9525">
            <a:noFill/>
            <a:miter lim="800000"/>
            <a:headEnd/>
            <a:tailEnd/>
          </a:ln>
        </p:spPr>
      </p:pic>
      <p:pic>
        <p:nvPicPr>
          <p:cNvPr id="502" name="Content Placeholder 4" descr="poppy_flower logo_540c+227C.jpg"/>
          <p:cNvPicPr>
            <a:picLocks noChangeAspect="1"/>
          </p:cNvPicPr>
          <p:nvPr/>
        </p:nvPicPr>
        <p:blipFill>
          <a:blip r:embed="rId3" cstate="print"/>
          <a:stretch>
            <a:fillRect/>
          </a:stretch>
        </p:blipFill>
        <p:spPr bwMode="auto">
          <a:xfrm>
            <a:off x="3200400" y="1600200"/>
            <a:ext cx="342900" cy="228600"/>
          </a:xfrm>
          <a:prstGeom prst="rect">
            <a:avLst/>
          </a:prstGeom>
          <a:noFill/>
          <a:ln w="9525">
            <a:noFill/>
            <a:miter lim="800000"/>
            <a:headEnd/>
            <a:tailEnd/>
          </a:ln>
        </p:spPr>
      </p:pic>
      <p:pic>
        <p:nvPicPr>
          <p:cNvPr id="503" name="Content Placeholder 4" descr="poppy_flower logo_540c+227C.jpg"/>
          <p:cNvPicPr>
            <a:picLocks noChangeAspect="1"/>
          </p:cNvPicPr>
          <p:nvPr/>
        </p:nvPicPr>
        <p:blipFill>
          <a:blip r:embed="rId3" cstate="print"/>
          <a:stretch>
            <a:fillRect/>
          </a:stretch>
        </p:blipFill>
        <p:spPr bwMode="auto">
          <a:xfrm>
            <a:off x="3505200" y="1600200"/>
            <a:ext cx="342900" cy="228600"/>
          </a:xfrm>
          <a:prstGeom prst="rect">
            <a:avLst/>
          </a:prstGeom>
          <a:noFill/>
          <a:ln w="9525">
            <a:noFill/>
            <a:miter lim="800000"/>
            <a:headEnd/>
            <a:tailEnd/>
          </a:ln>
        </p:spPr>
      </p:pic>
      <p:pic>
        <p:nvPicPr>
          <p:cNvPr id="504" name="Content Placeholder 4" descr="poppy_flower logo_540c+227C.jpg"/>
          <p:cNvPicPr>
            <a:picLocks noChangeAspect="1"/>
          </p:cNvPicPr>
          <p:nvPr/>
        </p:nvPicPr>
        <p:blipFill>
          <a:blip r:embed="rId3" cstate="print"/>
          <a:stretch>
            <a:fillRect/>
          </a:stretch>
        </p:blipFill>
        <p:spPr bwMode="auto">
          <a:xfrm>
            <a:off x="3810000" y="1600200"/>
            <a:ext cx="342900" cy="228600"/>
          </a:xfrm>
          <a:prstGeom prst="rect">
            <a:avLst/>
          </a:prstGeom>
          <a:noFill/>
          <a:ln w="9525">
            <a:noFill/>
            <a:miter lim="800000"/>
            <a:headEnd/>
            <a:tailEnd/>
          </a:ln>
        </p:spPr>
      </p:pic>
      <p:pic>
        <p:nvPicPr>
          <p:cNvPr id="505" name="Content Placeholder 4" descr="poppy_flower logo_540c+227C.jpg"/>
          <p:cNvPicPr>
            <a:picLocks noChangeAspect="1"/>
          </p:cNvPicPr>
          <p:nvPr/>
        </p:nvPicPr>
        <p:blipFill>
          <a:blip r:embed="rId3" cstate="print"/>
          <a:stretch>
            <a:fillRect/>
          </a:stretch>
        </p:blipFill>
        <p:spPr bwMode="auto">
          <a:xfrm>
            <a:off x="457200" y="3657600"/>
            <a:ext cx="342900" cy="228600"/>
          </a:xfrm>
          <a:prstGeom prst="rect">
            <a:avLst/>
          </a:prstGeom>
          <a:noFill/>
          <a:ln w="9525">
            <a:noFill/>
            <a:miter lim="800000"/>
            <a:headEnd/>
            <a:tailEnd/>
          </a:ln>
        </p:spPr>
      </p:pic>
      <p:pic>
        <p:nvPicPr>
          <p:cNvPr id="506" name="Content Placeholder 4" descr="poppy_flower logo_540c+227C.jpg"/>
          <p:cNvPicPr>
            <a:picLocks noChangeAspect="1"/>
          </p:cNvPicPr>
          <p:nvPr/>
        </p:nvPicPr>
        <p:blipFill>
          <a:blip r:embed="rId3" cstate="print"/>
          <a:stretch>
            <a:fillRect/>
          </a:stretch>
        </p:blipFill>
        <p:spPr bwMode="auto">
          <a:xfrm>
            <a:off x="762000" y="3657600"/>
            <a:ext cx="342900" cy="228600"/>
          </a:xfrm>
          <a:prstGeom prst="rect">
            <a:avLst/>
          </a:prstGeom>
          <a:noFill/>
          <a:ln w="9525">
            <a:noFill/>
            <a:miter lim="800000"/>
            <a:headEnd/>
            <a:tailEnd/>
          </a:ln>
        </p:spPr>
      </p:pic>
      <p:pic>
        <p:nvPicPr>
          <p:cNvPr id="507" name="Content Placeholder 4" descr="poppy_flower logo_540c+227C.jpg"/>
          <p:cNvPicPr>
            <a:picLocks noChangeAspect="1"/>
          </p:cNvPicPr>
          <p:nvPr/>
        </p:nvPicPr>
        <p:blipFill>
          <a:blip r:embed="rId3" cstate="print"/>
          <a:stretch>
            <a:fillRect/>
          </a:stretch>
        </p:blipFill>
        <p:spPr bwMode="auto">
          <a:xfrm>
            <a:off x="1066800" y="3657600"/>
            <a:ext cx="342900" cy="228600"/>
          </a:xfrm>
          <a:prstGeom prst="rect">
            <a:avLst/>
          </a:prstGeom>
          <a:noFill/>
          <a:ln w="9525">
            <a:noFill/>
            <a:miter lim="800000"/>
            <a:headEnd/>
            <a:tailEnd/>
          </a:ln>
        </p:spPr>
      </p:pic>
      <p:pic>
        <p:nvPicPr>
          <p:cNvPr id="508" name="Content Placeholder 4" descr="poppy_flower logo_540c+227C.jpg"/>
          <p:cNvPicPr>
            <a:picLocks noChangeAspect="1"/>
          </p:cNvPicPr>
          <p:nvPr/>
        </p:nvPicPr>
        <p:blipFill>
          <a:blip r:embed="rId3" cstate="print"/>
          <a:stretch>
            <a:fillRect/>
          </a:stretch>
        </p:blipFill>
        <p:spPr bwMode="auto">
          <a:xfrm>
            <a:off x="1371600" y="3657600"/>
            <a:ext cx="342900" cy="228600"/>
          </a:xfrm>
          <a:prstGeom prst="rect">
            <a:avLst/>
          </a:prstGeom>
          <a:noFill/>
          <a:ln w="9525">
            <a:noFill/>
            <a:miter lim="800000"/>
            <a:headEnd/>
            <a:tailEnd/>
          </a:ln>
        </p:spPr>
      </p:pic>
      <p:pic>
        <p:nvPicPr>
          <p:cNvPr id="509" name="Content Placeholder 4" descr="poppy_flower logo_540c+227C.jpg"/>
          <p:cNvPicPr>
            <a:picLocks noChangeAspect="1"/>
          </p:cNvPicPr>
          <p:nvPr/>
        </p:nvPicPr>
        <p:blipFill>
          <a:blip r:embed="rId3" cstate="print"/>
          <a:stretch>
            <a:fillRect/>
          </a:stretch>
        </p:blipFill>
        <p:spPr bwMode="auto">
          <a:xfrm>
            <a:off x="1676400" y="3657600"/>
            <a:ext cx="342900" cy="228600"/>
          </a:xfrm>
          <a:prstGeom prst="rect">
            <a:avLst/>
          </a:prstGeom>
          <a:noFill/>
          <a:ln w="9525">
            <a:noFill/>
            <a:miter lim="800000"/>
            <a:headEnd/>
            <a:tailEnd/>
          </a:ln>
        </p:spPr>
      </p:pic>
      <p:pic>
        <p:nvPicPr>
          <p:cNvPr id="510" name="Content Placeholder 4" descr="poppy_flower logo_540c+227C.jpg"/>
          <p:cNvPicPr>
            <a:picLocks noChangeAspect="1"/>
          </p:cNvPicPr>
          <p:nvPr/>
        </p:nvPicPr>
        <p:blipFill>
          <a:blip r:embed="rId3" cstate="print"/>
          <a:stretch>
            <a:fillRect/>
          </a:stretch>
        </p:blipFill>
        <p:spPr bwMode="auto">
          <a:xfrm>
            <a:off x="1981200" y="3657600"/>
            <a:ext cx="342900" cy="228600"/>
          </a:xfrm>
          <a:prstGeom prst="rect">
            <a:avLst/>
          </a:prstGeom>
          <a:noFill/>
          <a:ln w="9525">
            <a:noFill/>
            <a:miter lim="800000"/>
            <a:headEnd/>
            <a:tailEnd/>
          </a:ln>
        </p:spPr>
      </p:pic>
      <p:pic>
        <p:nvPicPr>
          <p:cNvPr id="511" name="Content Placeholder 4" descr="poppy_flower logo_540c+227C.jpg"/>
          <p:cNvPicPr>
            <a:picLocks noChangeAspect="1"/>
          </p:cNvPicPr>
          <p:nvPr/>
        </p:nvPicPr>
        <p:blipFill>
          <a:blip r:embed="rId3" cstate="print"/>
          <a:stretch>
            <a:fillRect/>
          </a:stretch>
        </p:blipFill>
        <p:spPr bwMode="auto">
          <a:xfrm>
            <a:off x="2286000" y="3657600"/>
            <a:ext cx="342900" cy="228600"/>
          </a:xfrm>
          <a:prstGeom prst="rect">
            <a:avLst/>
          </a:prstGeom>
          <a:noFill/>
          <a:ln w="9525">
            <a:noFill/>
            <a:miter lim="800000"/>
            <a:headEnd/>
            <a:tailEnd/>
          </a:ln>
        </p:spPr>
      </p:pic>
      <p:pic>
        <p:nvPicPr>
          <p:cNvPr id="512" name="Content Placeholder 4" descr="poppy_flower logo_540c+227C.jpg"/>
          <p:cNvPicPr>
            <a:picLocks noChangeAspect="1"/>
          </p:cNvPicPr>
          <p:nvPr/>
        </p:nvPicPr>
        <p:blipFill>
          <a:blip r:embed="rId3" cstate="print"/>
          <a:stretch>
            <a:fillRect/>
          </a:stretch>
        </p:blipFill>
        <p:spPr bwMode="auto">
          <a:xfrm>
            <a:off x="2590800" y="3657600"/>
            <a:ext cx="342900" cy="228600"/>
          </a:xfrm>
          <a:prstGeom prst="rect">
            <a:avLst/>
          </a:prstGeom>
          <a:noFill/>
          <a:ln w="9525">
            <a:noFill/>
            <a:miter lim="800000"/>
            <a:headEnd/>
            <a:tailEnd/>
          </a:ln>
        </p:spPr>
      </p:pic>
      <p:pic>
        <p:nvPicPr>
          <p:cNvPr id="513" name="Content Placeholder 4" descr="poppy_flower logo_540c+227C.jpg"/>
          <p:cNvPicPr>
            <a:picLocks noChangeAspect="1"/>
          </p:cNvPicPr>
          <p:nvPr/>
        </p:nvPicPr>
        <p:blipFill>
          <a:blip r:embed="rId3" cstate="print"/>
          <a:stretch>
            <a:fillRect/>
          </a:stretch>
        </p:blipFill>
        <p:spPr bwMode="auto">
          <a:xfrm>
            <a:off x="2895600" y="3657600"/>
            <a:ext cx="342900" cy="228600"/>
          </a:xfrm>
          <a:prstGeom prst="rect">
            <a:avLst/>
          </a:prstGeom>
          <a:noFill/>
          <a:ln w="9525">
            <a:noFill/>
            <a:miter lim="800000"/>
            <a:headEnd/>
            <a:tailEnd/>
          </a:ln>
        </p:spPr>
      </p:pic>
      <p:pic>
        <p:nvPicPr>
          <p:cNvPr id="514" name="Content Placeholder 4" descr="poppy_flower logo_540c+227C.jpg"/>
          <p:cNvPicPr>
            <a:picLocks noChangeAspect="1"/>
          </p:cNvPicPr>
          <p:nvPr/>
        </p:nvPicPr>
        <p:blipFill>
          <a:blip r:embed="rId3" cstate="print"/>
          <a:stretch>
            <a:fillRect/>
          </a:stretch>
        </p:blipFill>
        <p:spPr bwMode="auto">
          <a:xfrm>
            <a:off x="3200400" y="3657600"/>
            <a:ext cx="342900" cy="228600"/>
          </a:xfrm>
          <a:prstGeom prst="rect">
            <a:avLst/>
          </a:prstGeom>
          <a:noFill/>
          <a:ln w="9525">
            <a:noFill/>
            <a:miter lim="800000"/>
            <a:headEnd/>
            <a:tailEnd/>
          </a:ln>
        </p:spPr>
      </p:pic>
      <p:pic>
        <p:nvPicPr>
          <p:cNvPr id="515" name="Content Placeholder 4" descr="poppy_flower logo_540c+227C.jpg"/>
          <p:cNvPicPr>
            <a:picLocks noChangeAspect="1"/>
          </p:cNvPicPr>
          <p:nvPr/>
        </p:nvPicPr>
        <p:blipFill>
          <a:blip r:embed="rId3" cstate="print"/>
          <a:stretch>
            <a:fillRect/>
          </a:stretch>
        </p:blipFill>
        <p:spPr bwMode="auto">
          <a:xfrm>
            <a:off x="3505200" y="3657600"/>
            <a:ext cx="342900" cy="228600"/>
          </a:xfrm>
          <a:prstGeom prst="rect">
            <a:avLst/>
          </a:prstGeom>
          <a:noFill/>
          <a:ln w="9525">
            <a:noFill/>
            <a:miter lim="800000"/>
            <a:headEnd/>
            <a:tailEnd/>
          </a:ln>
        </p:spPr>
      </p:pic>
      <p:pic>
        <p:nvPicPr>
          <p:cNvPr id="516" name="Content Placeholder 4" descr="poppy_flower logo_540c+227C.jpg"/>
          <p:cNvPicPr>
            <a:picLocks noChangeAspect="1"/>
          </p:cNvPicPr>
          <p:nvPr/>
        </p:nvPicPr>
        <p:blipFill>
          <a:blip r:embed="rId3" cstate="print"/>
          <a:stretch>
            <a:fillRect/>
          </a:stretch>
        </p:blipFill>
        <p:spPr bwMode="auto">
          <a:xfrm>
            <a:off x="3810000" y="3657600"/>
            <a:ext cx="342900" cy="228600"/>
          </a:xfrm>
          <a:prstGeom prst="rect">
            <a:avLst/>
          </a:prstGeom>
          <a:noFill/>
          <a:ln w="9525">
            <a:noFill/>
            <a:miter lim="800000"/>
            <a:headEnd/>
            <a:tailEnd/>
          </a:ln>
        </p:spPr>
      </p:pic>
      <p:pic>
        <p:nvPicPr>
          <p:cNvPr id="517" name="Content Placeholder 4" descr="poppy_flower logo_540c+227C.jpg"/>
          <p:cNvPicPr>
            <a:picLocks noChangeAspect="1"/>
          </p:cNvPicPr>
          <p:nvPr/>
        </p:nvPicPr>
        <p:blipFill>
          <a:blip r:embed="rId3" cstate="print"/>
          <a:stretch>
            <a:fillRect/>
          </a:stretch>
        </p:blipFill>
        <p:spPr bwMode="auto">
          <a:xfrm>
            <a:off x="457200" y="3886200"/>
            <a:ext cx="342900" cy="228600"/>
          </a:xfrm>
          <a:prstGeom prst="rect">
            <a:avLst/>
          </a:prstGeom>
          <a:noFill/>
          <a:ln w="9525">
            <a:noFill/>
            <a:miter lim="800000"/>
            <a:headEnd/>
            <a:tailEnd/>
          </a:ln>
        </p:spPr>
      </p:pic>
      <p:pic>
        <p:nvPicPr>
          <p:cNvPr id="518" name="Content Placeholder 4" descr="poppy_flower logo_540c+227C.jpg"/>
          <p:cNvPicPr>
            <a:picLocks noChangeAspect="1"/>
          </p:cNvPicPr>
          <p:nvPr/>
        </p:nvPicPr>
        <p:blipFill>
          <a:blip r:embed="rId3" cstate="print"/>
          <a:stretch>
            <a:fillRect/>
          </a:stretch>
        </p:blipFill>
        <p:spPr bwMode="auto">
          <a:xfrm>
            <a:off x="762000" y="3886200"/>
            <a:ext cx="342900" cy="228600"/>
          </a:xfrm>
          <a:prstGeom prst="rect">
            <a:avLst/>
          </a:prstGeom>
          <a:noFill/>
          <a:ln w="9525">
            <a:noFill/>
            <a:miter lim="800000"/>
            <a:headEnd/>
            <a:tailEnd/>
          </a:ln>
        </p:spPr>
      </p:pic>
      <p:pic>
        <p:nvPicPr>
          <p:cNvPr id="519" name="Content Placeholder 4" descr="poppy_flower logo_540c+227C.jpg"/>
          <p:cNvPicPr>
            <a:picLocks noChangeAspect="1"/>
          </p:cNvPicPr>
          <p:nvPr/>
        </p:nvPicPr>
        <p:blipFill>
          <a:blip r:embed="rId3" cstate="print"/>
          <a:stretch>
            <a:fillRect/>
          </a:stretch>
        </p:blipFill>
        <p:spPr bwMode="auto">
          <a:xfrm>
            <a:off x="1066800" y="3886200"/>
            <a:ext cx="342900" cy="228600"/>
          </a:xfrm>
          <a:prstGeom prst="rect">
            <a:avLst/>
          </a:prstGeom>
          <a:noFill/>
          <a:ln w="9525">
            <a:noFill/>
            <a:miter lim="800000"/>
            <a:headEnd/>
            <a:tailEnd/>
          </a:ln>
        </p:spPr>
      </p:pic>
      <p:pic>
        <p:nvPicPr>
          <p:cNvPr id="520" name="Content Placeholder 4" descr="poppy_flower logo_540c+227C.jpg"/>
          <p:cNvPicPr>
            <a:picLocks noChangeAspect="1"/>
          </p:cNvPicPr>
          <p:nvPr/>
        </p:nvPicPr>
        <p:blipFill>
          <a:blip r:embed="rId3" cstate="print"/>
          <a:stretch>
            <a:fillRect/>
          </a:stretch>
        </p:blipFill>
        <p:spPr bwMode="auto">
          <a:xfrm>
            <a:off x="1371600" y="3886200"/>
            <a:ext cx="342900" cy="228600"/>
          </a:xfrm>
          <a:prstGeom prst="rect">
            <a:avLst/>
          </a:prstGeom>
          <a:noFill/>
          <a:ln w="9525">
            <a:noFill/>
            <a:miter lim="800000"/>
            <a:headEnd/>
            <a:tailEnd/>
          </a:ln>
        </p:spPr>
      </p:pic>
      <p:pic>
        <p:nvPicPr>
          <p:cNvPr id="521" name="Content Placeholder 4" descr="poppy_flower logo_540c+227C.jpg"/>
          <p:cNvPicPr>
            <a:picLocks noChangeAspect="1"/>
          </p:cNvPicPr>
          <p:nvPr/>
        </p:nvPicPr>
        <p:blipFill>
          <a:blip r:embed="rId3" cstate="print"/>
          <a:stretch>
            <a:fillRect/>
          </a:stretch>
        </p:blipFill>
        <p:spPr bwMode="auto">
          <a:xfrm>
            <a:off x="1676400" y="3886200"/>
            <a:ext cx="342900" cy="228600"/>
          </a:xfrm>
          <a:prstGeom prst="rect">
            <a:avLst/>
          </a:prstGeom>
          <a:noFill/>
          <a:ln w="9525">
            <a:noFill/>
            <a:miter lim="800000"/>
            <a:headEnd/>
            <a:tailEnd/>
          </a:ln>
        </p:spPr>
      </p:pic>
      <p:pic>
        <p:nvPicPr>
          <p:cNvPr id="522" name="Content Placeholder 4" descr="poppy_flower logo_540c+227C.jpg"/>
          <p:cNvPicPr>
            <a:picLocks noChangeAspect="1"/>
          </p:cNvPicPr>
          <p:nvPr/>
        </p:nvPicPr>
        <p:blipFill>
          <a:blip r:embed="rId3" cstate="print"/>
          <a:stretch>
            <a:fillRect/>
          </a:stretch>
        </p:blipFill>
        <p:spPr bwMode="auto">
          <a:xfrm>
            <a:off x="1981200" y="3886200"/>
            <a:ext cx="342900" cy="228600"/>
          </a:xfrm>
          <a:prstGeom prst="rect">
            <a:avLst/>
          </a:prstGeom>
          <a:noFill/>
          <a:ln w="9525">
            <a:noFill/>
            <a:miter lim="800000"/>
            <a:headEnd/>
            <a:tailEnd/>
          </a:ln>
        </p:spPr>
      </p:pic>
      <p:pic>
        <p:nvPicPr>
          <p:cNvPr id="523" name="Content Placeholder 4" descr="poppy_flower logo_540c+227C.jpg"/>
          <p:cNvPicPr>
            <a:picLocks noChangeAspect="1"/>
          </p:cNvPicPr>
          <p:nvPr/>
        </p:nvPicPr>
        <p:blipFill>
          <a:blip r:embed="rId3" cstate="print"/>
          <a:stretch>
            <a:fillRect/>
          </a:stretch>
        </p:blipFill>
        <p:spPr bwMode="auto">
          <a:xfrm>
            <a:off x="2286000" y="3886200"/>
            <a:ext cx="342900" cy="228600"/>
          </a:xfrm>
          <a:prstGeom prst="rect">
            <a:avLst/>
          </a:prstGeom>
          <a:noFill/>
          <a:ln w="9525">
            <a:noFill/>
            <a:miter lim="800000"/>
            <a:headEnd/>
            <a:tailEnd/>
          </a:ln>
        </p:spPr>
      </p:pic>
      <p:pic>
        <p:nvPicPr>
          <p:cNvPr id="524" name="Content Placeholder 4" descr="poppy_flower logo_540c+227C.jpg"/>
          <p:cNvPicPr>
            <a:picLocks noChangeAspect="1"/>
          </p:cNvPicPr>
          <p:nvPr/>
        </p:nvPicPr>
        <p:blipFill>
          <a:blip r:embed="rId3" cstate="print"/>
          <a:stretch>
            <a:fillRect/>
          </a:stretch>
        </p:blipFill>
        <p:spPr bwMode="auto">
          <a:xfrm>
            <a:off x="2590800" y="3886200"/>
            <a:ext cx="342900" cy="228600"/>
          </a:xfrm>
          <a:prstGeom prst="rect">
            <a:avLst/>
          </a:prstGeom>
          <a:noFill/>
          <a:ln w="9525">
            <a:noFill/>
            <a:miter lim="800000"/>
            <a:headEnd/>
            <a:tailEnd/>
          </a:ln>
        </p:spPr>
      </p:pic>
      <p:pic>
        <p:nvPicPr>
          <p:cNvPr id="525" name="Content Placeholder 4" descr="poppy_flower logo_540c+227C.jpg"/>
          <p:cNvPicPr>
            <a:picLocks noChangeAspect="1"/>
          </p:cNvPicPr>
          <p:nvPr/>
        </p:nvPicPr>
        <p:blipFill>
          <a:blip r:embed="rId3" cstate="print"/>
          <a:stretch>
            <a:fillRect/>
          </a:stretch>
        </p:blipFill>
        <p:spPr bwMode="auto">
          <a:xfrm>
            <a:off x="2895600" y="3886200"/>
            <a:ext cx="342900" cy="228600"/>
          </a:xfrm>
          <a:prstGeom prst="rect">
            <a:avLst/>
          </a:prstGeom>
          <a:noFill/>
          <a:ln w="9525">
            <a:noFill/>
            <a:miter lim="800000"/>
            <a:headEnd/>
            <a:tailEnd/>
          </a:ln>
        </p:spPr>
      </p:pic>
      <p:pic>
        <p:nvPicPr>
          <p:cNvPr id="526" name="Content Placeholder 4" descr="poppy_flower logo_540c+227C.jpg"/>
          <p:cNvPicPr>
            <a:picLocks noChangeAspect="1"/>
          </p:cNvPicPr>
          <p:nvPr/>
        </p:nvPicPr>
        <p:blipFill>
          <a:blip r:embed="rId3" cstate="print"/>
          <a:stretch>
            <a:fillRect/>
          </a:stretch>
        </p:blipFill>
        <p:spPr bwMode="auto">
          <a:xfrm>
            <a:off x="3200400" y="3886200"/>
            <a:ext cx="342900" cy="228600"/>
          </a:xfrm>
          <a:prstGeom prst="rect">
            <a:avLst/>
          </a:prstGeom>
          <a:noFill/>
          <a:ln w="9525">
            <a:noFill/>
            <a:miter lim="800000"/>
            <a:headEnd/>
            <a:tailEnd/>
          </a:ln>
        </p:spPr>
      </p:pic>
      <p:pic>
        <p:nvPicPr>
          <p:cNvPr id="527" name="Content Placeholder 4" descr="poppy_flower logo_540c+227C.jpg"/>
          <p:cNvPicPr>
            <a:picLocks noChangeAspect="1"/>
          </p:cNvPicPr>
          <p:nvPr/>
        </p:nvPicPr>
        <p:blipFill>
          <a:blip r:embed="rId3" cstate="print"/>
          <a:stretch>
            <a:fillRect/>
          </a:stretch>
        </p:blipFill>
        <p:spPr bwMode="auto">
          <a:xfrm>
            <a:off x="3505200" y="3886200"/>
            <a:ext cx="342900" cy="228600"/>
          </a:xfrm>
          <a:prstGeom prst="rect">
            <a:avLst/>
          </a:prstGeom>
          <a:noFill/>
          <a:ln w="9525">
            <a:noFill/>
            <a:miter lim="800000"/>
            <a:headEnd/>
            <a:tailEnd/>
          </a:ln>
        </p:spPr>
      </p:pic>
      <p:pic>
        <p:nvPicPr>
          <p:cNvPr id="528" name="Content Placeholder 4" descr="poppy_flower logo_540c+227C.jpg"/>
          <p:cNvPicPr>
            <a:picLocks noChangeAspect="1"/>
          </p:cNvPicPr>
          <p:nvPr/>
        </p:nvPicPr>
        <p:blipFill>
          <a:blip r:embed="rId3" cstate="print"/>
          <a:stretch>
            <a:fillRect/>
          </a:stretch>
        </p:blipFill>
        <p:spPr bwMode="auto">
          <a:xfrm>
            <a:off x="3810000" y="3886200"/>
            <a:ext cx="342900" cy="228600"/>
          </a:xfrm>
          <a:prstGeom prst="rect">
            <a:avLst/>
          </a:prstGeom>
          <a:noFill/>
          <a:ln w="9525">
            <a:noFill/>
            <a:miter lim="800000"/>
            <a:headEnd/>
            <a:tailEnd/>
          </a:ln>
        </p:spPr>
      </p:pic>
      <p:pic>
        <p:nvPicPr>
          <p:cNvPr id="529" name="Content Placeholder 4" descr="poppy_flower logo_540c+227C.jpg"/>
          <p:cNvPicPr>
            <a:picLocks noChangeAspect="1"/>
          </p:cNvPicPr>
          <p:nvPr/>
        </p:nvPicPr>
        <p:blipFill>
          <a:blip r:embed="rId3" cstate="print"/>
          <a:stretch>
            <a:fillRect/>
          </a:stretch>
        </p:blipFill>
        <p:spPr bwMode="auto">
          <a:xfrm>
            <a:off x="457200" y="4114800"/>
            <a:ext cx="342900" cy="228600"/>
          </a:xfrm>
          <a:prstGeom prst="rect">
            <a:avLst/>
          </a:prstGeom>
          <a:noFill/>
          <a:ln w="9525">
            <a:noFill/>
            <a:miter lim="800000"/>
            <a:headEnd/>
            <a:tailEnd/>
          </a:ln>
        </p:spPr>
      </p:pic>
      <p:pic>
        <p:nvPicPr>
          <p:cNvPr id="530" name="Content Placeholder 4" descr="poppy_flower logo_540c+227C.jpg"/>
          <p:cNvPicPr>
            <a:picLocks noChangeAspect="1"/>
          </p:cNvPicPr>
          <p:nvPr/>
        </p:nvPicPr>
        <p:blipFill>
          <a:blip r:embed="rId3" cstate="print"/>
          <a:stretch>
            <a:fillRect/>
          </a:stretch>
        </p:blipFill>
        <p:spPr bwMode="auto">
          <a:xfrm>
            <a:off x="762000" y="4114800"/>
            <a:ext cx="342900" cy="228600"/>
          </a:xfrm>
          <a:prstGeom prst="rect">
            <a:avLst/>
          </a:prstGeom>
          <a:noFill/>
          <a:ln w="9525">
            <a:noFill/>
            <a:miter lim="800000"/>
            <a:headEnd/>
            <a:tailEnd/>
          </a:ln>
        </p:spPr>
      </p:pic>
      <p:pic>
        <p:nvPicPr>
          <p:cNvPr id="531" name="Content Placeholder 4" descr="poppy_flower logo_540c+227C.jpg"/>
          <p:cNvPicPr>
            <a:picLocks noChangeAspect="1"/>
          </p:cNvPicPr>
          <p:nvPr/>
        </p:nvPicPr>
        <p:blipFill>
          <a:blip r:embed="rId3" cstate="print"/>
          <a:stretch>
            <a:fillRect/>
          </a:stretch>
        </p:blipFill>
        <p:spPr bwMode="auto">
          <a:xfrm>
            <a:off x="1066800" y="4114800"/>
            <a:ext cx="342900" cy="228600"/>
          </a:xfrm>
          <a:prstGeom prst="rect">
            <a:avLst/>
          </a:prstGeom>
          <a:noFill/>
          <a:ln w="9525">
            <a:noFill/>
            <a:miter lim="800000"/>
            <a:headEnd/>
            <a:tailEnd/>
          </a:ln>
        </p:spPr>
      </p:pic>
      <p:pic>
        <p:nvPicPr>
          <p:cNvPr id="532" name="Content Placeholder 4" descr="poppy_flower logo_540c+227C.jpg"/>
          <p:cNvPicPr>
            <a:picLocks noChangeAspect="1"/>
          </p:cNvPicPr>
          <p:nvPr/>
        </p:nvPicPr>
        <p:blipFill>
          <a:blip r:embed="rId3" cstate="print"/>
          <a:stretch>
            <a:fillRect/>
          </a:stretch>
        </p:blipFill>
        <p:spPr bwMode="auto">
          <a:xfrm>
            <a:off x="1371600" y="4114800"/>
            <a:ext cx="342900" cy="228600"/>
          </a:xfrm>
          <a:prstGeom prst="rect">
            <a:avLst/>
          </a:prstGeom>
          <a:noFill/>
          <a:ln w="9525">
            <a:noFill/>
            <a:miter lim="800000"/>
            <a:headEnd/>
            <a:tailEnd/>
          </a:ln>
        </p:spPr>
      </p:pic>
      <p:pic>
        <p:nvPicPr>
          <p:cNvPr id="533" name="Content Placeholder 4" descr="poppy_flower logo_540c+227C.jpg"/>
          <p:cNvPicPr>
            <a:picLocks noChangeAspect="1"/>
          </p:cNvPicPr>
          <p:nvPr/>
        </p:nvPicPr>
        <p:blipFill>
          <a:blip r:embed="rId3" cstate="print"/>
          <a:stretch>
            <a:fillRect/>
          </a:stretch>
        </p:blipFill>
        <p:spPr bwMode="auto">
          <a:xfrm>
            <a:off x="1676400" y="4114800"/>
            <a:ext cx="342900" cy="228600"/>
          </a:xfrm>
          <a:prstGeom prst="rect">
            <a:avLst/>
          </a:prstGeom>
          <a:noFill/>
          <a:ln w="9525">
            <a:noFill/>
            <a:miter lim="800000"/>
            <a:headEnd/>
            <a:tailEnd/>
          </a:ln>
        </p:spPr>
      </p:pic>
      <p:pic>
        <p:nvPicPr>
          <p:cNvPr id="534" name="Content Placeholder 4" descr="poppy_flower logo_540c+227C.jpg"/>
          <p:cNvPicPr>
            <a:picLocks noChangeAspect="1"/>
          </p:cNvPicPr>
          <p:nvPr/>
        </p:nvPicPr>
        <p:blipFill>
          <a:blip r:embed="rId3" cstate="print"/>
          <a:stretch>
            <a:fillRect/>
          </a:stretch>
        </p:blipFill>
        <p:spPr bwMode="auto">
          <a:xfrm>
            <a:off x="1981200" y="4114800"/>
            <a:ext cx="342900" cy="228600"/>
          </a:xfrm>
          <a:prstGeom prst="rect">
            <a:avLst/>
          </a:prstGeom>
          <a:noFill/>
          <a:ln w="9525">
            <a:noFill/>
            <a:miter lim="800000"/>
            <a:headEnd/>
            <a:tailEnd/>
          </a:ln>
        </p:spPr>
      </p:pic>
      <p:pic>
        <p:nvPicPr>
          <p:cNvPr id="535" name="Content Placeholder 4" descr="poppy_flower logo_540c+227C.jpg"/>
          <p:cNvPicPr>
            <a:picLocks noChangeAspect="1"/>
          </p:cNvPicPr>
          <p:nvPr/>
        </p:nvPicPr>
        <p:blipFill>
          <a:blip r:embed="rId3" cstate="print"/>
          <a:stretch>
            <a:fillRect/>
          </a:stretch>
        </p:blipFill>
        <p:spPr bwMode="auto">
          <a:xfrm>
            <a:off x="2286000" y="4114800"/>
            <a:ext cx="342900" cy="228600"/>
          </a:xfrm>
          <a:prstGeom prst="rect">
            <a:avLst/>
          </a:prstGeom>
          <a:noFill/>
          <a:ln w="9525">
            <a:noFill/>
            <a:miter lim="800000"/>
            <a:headEnd/>
            <a:tailEnd/>
          </a:ln>
        </p:spPr>
      </p:pic>
      <p:pic>
        <p:nvPicPr>
          <p:cNvPr id="536" name="Content Placeholder 4" descr="poppy_flower logo_540c+227C.jpg"/>
          <p:cNvPicPr>
            <a:picLocks noChangeAspect="1"/>
          </p:cNvPicPr>
          <p:nvPr/>
        </p:nvPicPr>
        <p:blipFill>
          <a:blip r:embed="rId3" cstate="print"/>
          <a:stretch>
            <a:fillRect/>
          </a:stretch>
        </p:blipFill>
        <p:spPr bwMode="auto">
          <a:xfrm>
            <a:off x="2590800" y="4114800"/>
            <a:ext cx="342900" cy="228600"/>
          </a:xfrm>
          <a:prstGeom prst="rect">
            <a:avLst/>
          </a:prstGeom>
          <a:noFill/>
          <a:ln w="9525">
            <a:noFill/>
            <a:miter lim="800000"/>
            <a:headEnd/>
            <a:tailEnd/>
          </a:ln>
        </p:spPr>
      </p:pic>
      <p:pic>
        <p:nvPicPr>
          <p:cNvPr id="537" name="Content Placeholder 4" descr="poppy_flower logo_540c+227C.jpg"/>
          <p:cNvPicPr>
            <a:picLocks noChangeAspect="1"/>
          </p:cNvPicPr>
          <p:nvPr/>
        </p:nvPicPr>
        <p:blipFill>
          <a:blip r:embed="rId3" cstate="print"/>
          <a:stretch>
            <a:fillRect/>
          </a:stretch>
        </p:blipFill>
        <p:spPr bwMode="auto">
          <a:xfrm>
            <a:off x="2895600" y="4114800"/>
            <a:ext cx="342900" cy="228600"/>
          </a:xfrm>
          <a:prstGeom prst="rect">
            <a:avLst/>
          </a:prstGeom>
          <a:noFill/>
          <a:ln w="9525">
            <a:noFill/>
            <a:miter lim="800000"/>
            <a:headEnd/>
            <a:tailEnd/>
          </a:ln>
        </p:spPr>
      </p:pic>
      <p:pic>
        <p:nvPicPr>
          <p:cNvPr id="538" name="Content Placeholder 4" descr="poppy_flower logo_540c+227C.jpg"/>
          <p:cNvPicPr>
            <a:picLocks noChangeAspect="1"/>
          </p:cNvPicPr>
          <p:nvPr/>
        </p:nvPicPr>
        <p:blipFill>
          <a:blip r:embed="rId3" cstate="print"/>
          <a:stretch>
            <a:fillRect/>
          </a:stretch>
        </p:blipFill>
        <p:spPr bwMode="auto">
          <a:xfrm>
            <a:off x="3200400" y="4114800"/>
            <a:ext cx="342900" cy="228600"/>
          </a:xfrm>
          <a:prstGeom prst="rect">
            <a:avLst/>
          </a:prstGeom>
          <a:noFill/>
          <a:ln w="9525">
            <a:noFill/>
            <a:miter lim="800000"/>
            <a:headEnd/>
            <a:tailEnd/>
          </a:ln>
        </p:spPr>
      </p:pic>
      <p:pic>
        <p:nvPicPr>
          <p:cNvPr id="539" name="Content Placeholder 4" descr="poppy_flower logo_540c+227C.jpg"/>
          <p:cNvPicPr>
            <a:picLocks noChangeAspect="1"/>
          </p:cNvPicPr>
          <p:nvPr/>
        </p:nvPicPr>
        <p:blipFill>
          <a:blip r:embed="rId3" cstate="print"/>
          <a:stretch>
            <a:fillRect/>
          </a:stretch>
        </p:blipFill>
        <p:spPr bwMode="auto">
          <a:xfrm>
            <a:off x="3505200" y="4114800"/>
            <a:ext cx="342900" cy="228600"/>
          </a:xfrm>
          <a:prstGeom prst="rect">
            <a:avLst/>
          </a:prstGeom>
          <a:noFill/>
          <a:ln w="9525">
            <a:noFill/>
            <a:miter lim="800000"/>
            <a:headEnd/>
            <a:tailEnd/>
          </a:ln>
        </p:spPr>
      </p:pic>
      <p:pic>
        <p:nvPicPr>
          <p:cNvPr id="540" name="Content Placeholder 4" descr="poppy_flower logo_540c+227C.jpg"/>
          <p:cNvPicPr>
            <a:picLocks noChangeAspect="1"/>
          </p:cNvPicPr>
          <p:nvPr/>
        </p:nvPicPr>
        <p:blipFill>
          <a:blip r:embed="rId3" cstate="print"/>
          <a:stretch>
            <a:fillRect/>
          </a:stretch>
        </p:blipFill>
        <p:spPr bwMode="auto">
          <a:xfrm>
            <a:off x="3810000" y="4114800"/>
            <a:ext cx="342900" cy="228600"/>
          </a:xfrm>
          <a:prstGeom prst="rect">
            <a:avLst/>
          </a:prstGeom>
          <a:noFill/>
          <a:ln w="9525">
            <a:noFill/>
            <a:miter lim="800000"/>
            <a:headEnd/>
            <a:tailEnd/>
          </a:ln>
        </p:spPr>
      </p:pic>
      <p:pic>
        <p:nvPicPr>
          <p:cNvPr id="541" name="Content Placeholder 4" descr="poppy_flower logo_540c+227C.jpg"/>
          <p:cNvPicPr>
            <a:picLocks noChangeAspect="1"/>
          </p:cNvPicPr>
          <p:nvPr/>
        </p:nvPicPr>
        <p:blipFill>
          <a:blip r:embed="rId3" cstate="print"/>
          <a:stretch>
            <a:fillRect/>
          </a:stretch>
        </p:blipFill>
        <p:spPr bwMode="auto">
          <a:xfrm>
            <a:off x="457200" y="4343400"/>
            <a:ext cx="342900" cy="228600"/>
          </a:xfrm>
          <a:prstGeom prst="rect">
            <a:avLst/>
          </a:prstGeom>
          <a:noFill/>
          <a:ln w="9525">
            <a:noFill/>
            <a:miter lim="800000"/>
            <a:headEnd/>
            <a:tailEnd/>
          </a:ln>
        </p:spPr>
      </p:pic>
      <p:pic>
        <p:nvPicPr>
          <p:cNvPr id="542" name="Content Placeholder 4" descr="poppy_flower logo_540c+227C.jpg"/>
          <p:cNvPicPr>
            <a:picLocks noChangeAspect="1"/>
          </p:cNvPicPr>
          <p:nvPr/>
        </p:nvPicPr>
        <p:blipFill>
          <a:blip r:embed="rId3" cstate="print"/>
          <a:stretch>
            <a:fillRect/>
          </a:stretch>
        </p:blipFill>
        <p:spPr bwMode="auto">
          <a:xfrm>
            <a:off x="762000" y="4343400"/>
            <a:ext cx="342900" cy="228600"/>
          </a:xfrm>
          <a:prstGeom prst="rect">
            <a:avLst/>
          </a:prstGeom>
          <a:noFill/>
          <a:ln w="9525">
            <a:noFill/>
            <a:miter lim="800000"/>
            <a:headEnd/>
            <a:tailEnd/>
          </a:ln>
        </p:spPr>
      </p:pic>
      <p:pic>
        <p:nvPicPr>
          <p:cNvPr id="543" name="Content Placeholder 4" descr="poppy_flower logo_540c+227C.jpg"/>
          <p:cNvPicPr>
            <a:picLocks noChangeAspect="1"/>
          </p:cNvPicPr>
          <p:nvPr/>
        </p:nvPicPr>
        <p:blipFill>
          <a:blip r:embed="rId3" cstate="print"/>
          <a:stretch>
            <a:fillRect/>
          </a:stretch>
        </p:blipFill>
        <p:spPr bwMode="auto">
          <a:xfrm>
            <a:off x="1066800" y="4343400"/>
            <a:ext cx="342900" cy="228600"/>
          </a:xfrm>
          <a:prstGeom prst="rect">
            <a:avLst/>
          </a:prstGeom>
          <a:noFill/>
          <a:ln w="9525">
            <a:noFill/>
            <a:miter lim="800000"/>
            <a:headEnd/>
            <a:tailEnd/>
          </a:ln>
        </p:spPr>
      </p:pic>
      <p:pic>
        <p:nvPicPr>
          <p:cNvPr id="544" name="Content Placeholder 4" descr="poppy_flower logo_540c+227C.jpg"/>
          <p:cNvPicPr>
            <a:picLocks noChangeAspect="1"/>
          </p:cNvPicPr>
          <p:nvPr/>
        </p:nvPicPr>
        <p:blipFill>
          <a:blip r:embed="rId3" cstate="print"/>
          <a:stretch>
            <a:fillRect/>
          </a:stretch>
        </p:blipFill>
        <p:spPr bwMode="auto">
          <a:xfrm>
            <a:off x="1371600" y="4343400"/>
            <a:ext cx="342900" cy="228600"/>
          </a:xfrm>
          <a:prstGeom prst="rect">
            <a:avLst/>
          </a:prstGeom>
          <a:noFill/>
          <a:ln w="9525">
            <a:noFill/>
            <a:miter lim="800000"/>
            <a:headEnd/>
            <a:tailEnd/>
          </a:ln>
        </p:spPr>
      </p:pic>
      <p:pic>
        <p:nvPicPr>
          <p:cNvPr id="545" name="Content Placeholder 4" descr="poppy_flower logo_540c+227C.jpg"/>
          <p:cNvPicPr>
            <a:picLocks noChangeAspect="1"/>
          </p:cNvPicPr>
          <p:nvPr/>
        </p:nvPicPr>
        <p:blipFill>
          <a:blip r:embed="rId3" cstate="print"/>
          <a:stretch>
            <a:fillRect/>
          </a:stretch>
        </p:blipFill>
        <p:spPr bwMode="auto">
          <a:xfrm>
            <a:off x="1676400" y="4343400"/>
            <a:ext cx="342900" cy="228600"/>
          </a:xfrm>
          <a:prstGeom prst="rect">
            <a:avLst/>
          </a:prstGeom>
          <a:noFill/>
          <a:ln w="9525">
            <a:noFill/>
            <a:miter lim="800000"/>
            <a:headEnd/>
            <a:tailEnd/>
          </a:ln>
        </p:spPr>
      </p:pic>
      <p:pic>
        <p:nvPicPr>
          <p:cNvPr id="546" name="Content Placeholder 4" descr="poppy_flower logo_540c+227C.jpg"/>
          <p:cNvPicPr>
            <a:picLocks noChangeAspect="1"/>
          </p:cNvPicPr>
          <p:nvPr/>
        </p:nvPicPr>
        <p:blipFill>
          <a:blip r:embed="rId3" cstate="print"/>
          <a:stretch>
            <a:fillRect/>
          </a:stretch>
        </p:blipFill>
        <p:spPr bwMode="auto">
          <a:xfrm>
            <a:off x="1981200" y="4343400"/>
            <a:ext cx="342900" cy="228600"/>
          </a:xfrm>
          <a:prstGeom prst="rect">
            <a:avLst/>
          </a:prstGeom>
          <a:noFill/>
          <a:ln w="9525">
            <a:noFill/>
            <a:miter lim="800000"/>
            <a:headEnd/>
            <a:tailEnd/>
          </a:ln>
        </p:spPr>
      </p:pic>
      <p:pic>
        <p:nvPicPr>
          <p:cNvPr id="547" name="Content Placeholder 4" descr="poppy_flower logo_540c+227C.jpg"/>
          <p:cNvPicPr>
            <a:picLocks noChangeAspect="1"/>
          </p:cNvPicPr>
          <p:nvPr/>
        </p:nvPicPr>
        <p:blipFill>
          <a:blip r:embed="rId3" cstate="print"/>
          <a:stretch>
            <a:fillRect/>
          </a:stretch>
        </p:blipFill>
        <p:spPr bwMode="auto">
          <a:xfrm>
            <a:off x="2286000" y="4343400"/>
            <a:ext cx="342900" cy="228600"/>
          </a:xfrm>
          <a:prstGeom prst="rect">
            <a:avLst/>
          </a:prstGeom>
          <a:noFill/>
          <a:ln w="9525">
            <a:noFill/>
            <a:miter lim="800000"/>
            <a:headEnd/>
            <a:tailEnd/>
          </a:ln>
        </p:spPr>
      </p:pic>
      <p:pic>
        <p:nvPicPr>
          <p:cNvPr id="548" name="Content Placeholder 4" descr="poppy_flower logo_540c+227C.jpg"/>
          <p:cNvPicPr>
            <a:picLocks noChangeAspect="1"/>
          </p:cNvPicPr>
          <p:nvPr/>
        </p:nvPicPr>
        <p:blipFill>
          <a:blip r:embed="rId3" cstate="print"/>
          <a:stretch>
            <a:fillRect/>
          </a:stretch>
        </p:blipFill>
        <p:spPr bwMode="auto">
          <a:xfrm>
            <a:off x="2590800" y="4343400"/>
            <a:ext cx="342900" cy="228600"/>
          </a:xfrm>
          <a:prstGeom prst="rect">
            <a:avLst/>
          </a:prstGeom>
          <a:noFill/>
          <a:ln w="9525">
            <a:noFill/>
            <a:miter lim="800000"/>
            <a:headEnd/>
            <a:tailEnd/>
          </a:ln>
        </p:spPr>
      </p:pic>
      <p:pic>
        <p:nvPicPr>
          <p:cNvPr id="549" name="Content Placeholder 4" descr="poppy_flower logo_540c+227C.jpg"/>
          <p:cNvPicPr>
            <a:picLocks noChangeAspect="1"/>
          </p:cNvPicPr>
          <p:nvPr/>
        </p:nvPicPr>
        <p:blipFill>
          <a:blip r:embed="rId3" cstate="print"/>
          <a:stretch>
            <a:fillRect/>
          </a:stretch>
        </p:blipFill>
        <p:spPr bwMode="auto">
          <a:xfrm>
            <a:off x="2895600" y="4343400"/>
            <a:ext cx="342900" cy="228600"/>
          </a:xfrm>
          <a:prstGeom prst="rect">
            <a:avLst/>
          </a:prstGeom>
          <a:noFill/>
          <a:ln w="9525">
            <a:noFill/>
            <a:miter lim="800000"/>
            <a:headEnd/>
            <a:tailEnd/>
          </a:ln>
        </p:spPr>
      </p:pic>
      <p:pic>
        <p:nvPicPr>
          <p:cNvPr id="550" name="Content Placeholder 4" descr="poppy_flower logo_540c+227C.jpg"/>
          <p:cNvPicPr>
            <a:picLocks noChangeAspect="1"/>
          </p:cNvPicPr>
          <p:nvPr/>
        </p:nvPicPr>
        <p:blipFill>
          <a:blip r:embed="rId3" cstate="print"/>
          <a:stretch>
            <a:fillRect/>
          </a:stretch>
        </p:blipFill>
        <p:spPr bwMode="auto">
          <a:xfrm>
            <a:off x="3200400" y="4343400"/>
            <a:ext cx="342900" cy="228600"/>
          </a:xfrm>
          <a:prstGeom prst="rect">
            <a:avLst/>
          </a:prstGeom>
          <a:noFill/>
          <a:ln w="9525">
            <a:noFill/>
            <a:miter lim="800000"/>
            <a:headEnd/>
            <a:tailEnd/>
          </a:ln>
        </p:spPr>
      </p:pic>
      <p:pic>
        <p:nvPicPr>
          <p:cNvPr id="551" name="Content Placeholder 4" descr="poppy_flower logo_540c+227C.jpg"/>
          <p:cNvPicPr>
            <a:picLocks noChangeAspect="1"/>
          </p:cNvPicPr>
          <p:nvPr/>
        </p:nvPicPr>
        <p:blipFill>
          <a:blip r:embed="rId3" cstate="print"/>
          <a:stretch>
            <a:fillRect/>
          </a:stretch>
        </p:blipFill>
        <p:spPr bwMode="auto">
          <a:xfrm>
            <a:off x="3505200" y="4343400"/>
            <a:ext cx="342900" cy="228600"/>
          </a:xfrm>
          <a:prstGeom prst="rect">
            <a:avLst/>
          </a:prstGeom>
          <a:noFill/>
          <a:ln w="9525">
            <a:noFill/>
            <a:miter lim="800000"/>
            <a:headEnd/>
            <a:tailEnd/>
          </a:ln>
        </p:spPr>
      </p:pic>
      <p:pic>
        <p:nvPicPr>
          <p:cNvPr id="552" name="Content Placeholder 4" descr="poppy_flower logo_540c+227C.jpg"/>
          <p:cNvPicPr>
            <a:picLocks noChangeAspect="1"/>
          </p:cNvPicPr>
          <p:nvPr/>
        </p:nvPicPr>
        <p:blipFill>
          <a:blip r:embed="rId3" cstate="print"/>
          <a:stretch>
            <a:fillRect/>
          </a:stretch>
        </p:blipFill>
        <p:spPr bwMode="auto">
          <a:xfrm>
            <a:off x="3810000" y="4343400"/>
            <a:ext cx="342900" cy="228600"/>
          </a:xfrm>
          <a:prstGeom prst="rect">
            <a:avLst/>
          </a:prstGeom>
          <a:noFill/>
          <a:ln w="9525">
            <a:noFill/>
            <a:miter lim="800000"/>
            <a:headEnd/>
            <a:tailEnd/>
          </a:ln>
        </p:spPr>
      </p:pic>
      <p:pic>
        <p:nvPicPr>
          <p:cNvPr id="553" name="Content Placeholder 4" descr="poppy_flower logo_540c+227C.jpg"/>
          <p:cNvPicPr>
            <a:picLocks noChangeAspect="1"/>
          </p:cNvPicPr>
          <p:nvPr/>
        </p:nvPicPr>
        <p:blipFill>
          <a:blip r:embed="rId3" cstate="print"/>
          <a:stretch>
            <a:fillRect/>
          </a:stretch>
        </p:blipFill>
        <p:spPr bwMode="auto">
          <a:xfrm>
            <a:off x="457200" y="4572000"/>
            <a:ext cx="342900" cy="228600"/>
          </a:xfrm>
          <a:prstGeom prst="rect">
            <a:avLst/>
          </a:prstGeom>
          <a:noFill/>
          <a:ln w="9525">
            <a:noFill/>
            <a:miter lim="800000"/>
            <a:headEnd/>
            <a:tailEnd/>
          </a:ln>
        </p:spPr>
      </p:pic>
      <p:pic>
        <p:nvPicPr>
          <p:cNvPr id="554" name="Content Placeholder 4" descr="poppy_flower logo_540c+227C.jpg"/>
          <p:cNvPicPr>
            <a:picLocks noChangeAspect="1"/>
          </p:cNvPicPr>
          <p:nvPr/>
        </p:nvPicPr>
        <p:blipFill>
          <a:blip r:embed="rId3" cstate="print"/>
          <a:stretch>
            <a:fillRect/>
          </a:stretch>
        </p:blipFill>
        <p:spPr bwMode="auto">
          <a:xfrm>
            <a:off x="762000" y="4572000"/>
            <a:ext cx="342900" cy="228600"/>
          </a:xfrm>
          <a:prstGeom prst="rect">
            <a:avLst/>
          </a:prstGeom>
          <a:noFill/>
          <a:ln w="9525">
            <a:noFill/>
            <a:miter lim="800000"/>
            <a:headEnd/>
            <a:tailEnd/>
          </a:ln>
        </p:spPr>
      </p:pic>
      <p:pic>
        <p:nvPicPr>
          <p:cNvPr id="555" name="Content Placeholder 4" descr="poppy_flower logo_540c+227C.jpg"/>
          <p:cNvPicPr>
            <a:picLocks noChangeAspect="1"/>
          </p:cNvPicPr>
          <p:nvPr/>
        </p:nvPicPr>
        <p:blipFill>
          <a:blip r:embed="rId3" cstate="print"/>
          <a:stretch>
            <a:fillRect/>
          </a:stretch>
        </p:blipFill>
        <p:spPr bwMode="auto">
          <a:xfrm>
            <a:off x="1066800" y="4572000"/>
            <a:ext cx="342900" cy="228600"/>
          </a:xfrm>
          <a:prstGeom prst="rect">
            <a:avLst/>
          </a:prstGeom>
          <a:noFill/>
          <a:ln w="9525">
            <a:noFill/>
            <a:miter lim="800000"/>
            <a:headEnd/>
            <a:tailEnd/>
          </a:ln>
        </p:spPr>
      </p:pic>
      <p:pic>
        <p:nvPicPr>
          <p:cNvPr id="556" name="Content Placeholder 4" descr="poppy_flower logo_540c+227C.jpg"/>
          <p:cNvPicPr>
            <a:picLocks noChangeAspect="1"/>
          </p:cNvPicPr>
          <p:nvPr/>
        </p:nvPicPr>
        <p:blipFill>
          <a:blip r:embed="rId3" cstate="print"/>
          <a:stretch>
            <a:fillRect/>
          </a:stretch>
        </p:blipFill>
        <p:spPr bwMode="auto">
          <a:xfrm>
            <a:off x="1371600" y="4572000"/>
            <a:ext cx="342900" cy="228600"/>
          </a:xfrm>
          <a:prstGeom prst="rect">
            <a:avLst/>
          </a:prstGeom>
          <a:noFill/>
          <a:ln w="9525">
            <a:noFill/>
            <a:miter lim="800000"/>
            <a:headEnd/>
            <a:tailEnd/>
          </a:ln>
        </p:spPr>
      </p:pic>
      <p:pic>
        <p:nvPicPr>
          <p:cNvPr id="557" name="Content Placeholder 4" descr="poppy_flower logo_540c+227C.jpg"/>
          <p:cNvPicPr>
            <a:picLocks noChangeAspect="1"/>
          </p:cNvPicPr>
          <p:nvPr/>
        </p:nvPicPr>
        <p:blipFill>
          <a:blip r:embed="rId3" cstate="print"/>
          <a:stretch>
            <a:fillRect/>
          </a:stretch>
        </p:blipFill>
        <p:spPr bwMode="auto">
          <a:xfrm>
            <a:off x="1676400" y="4572000"/>
            <a:ext cx="342900" cy="228600"/>
          </a:xfrm>
          <a:prstGeom prst="rect">
            <a:avLst/>
          </a:prstGeom>
          <a:noFill/>
          <a:ln w="9525">
            <a:noFill/>
            <a:miter lim="800000"/>
            <a:headEnd/>
            <a:tailEnd/>
          </a:ln>
        </p:spPr>
      </p:pic>
      <p:pic>
        <p:nvPicPr>
          <p:cNvPr id="558" name="Content Placeholder 4" descr="poppy_flower logo_540c+227C.jpg"/>
          <p:cNvPicPr>
            <a:picLocks noChangeAspect="1"/>
          </p:cNvPicPr>
          <p:nvPr/>
        </p:nvPicPr>
        <p:blipFill>
          <a:blip r:embed="rId3" cstate="print"/>
          <a:stretch>
            <a:fillRect/>
          </a:stretch>
        </p:blipFill>
        <p:spPr bwMode="auto">
          <a:xfrm>
            <a:off x="1981200" y="4572000"/>
            <a:ext cx="342900" cy="228600"/>
          </a:xfrm>
          <a:prstGeom prst="rect">
            <a:avLst/>
          </a:prstGeom>
          <a:noFill/>
          <a:ln w="9525">
            <a:noFill/>
            <a:miter lim="800000"/>
            <a:headEnd/>
            <a:tailEnd/>
          </a:ln>
        </p:spPr>
      </p:pic>
      <p:pic>
        <p:nvPicPr>
          <p:cNvPr id="559" name="Content Placeholder 4" descr="poppy_flower logo_540c+227C.jpg"/>
          <p:cNvPicPr>
            <a:picLocks noChangeAspect="1"/>
          </p:cNvPicPr>
          <p:nvPr/>
        </p:nvPicPr>
        <p:blipFill>
          <a:blip r:embed="rId3" cstate="print"/>
          <a:stretch>
            <a:fillRect/>
          </a:stretch>
        </p:blipFill>
        <p:spPr bwMode="auto">
          <a:xfrm>
            <a:off x="2286000" y="4572000"/>
            <a:ext cx="342900" cy="228600"/>
          </a:xfrm>
          <a:prstGeom prst="rect">
            <a:avLst/>
          </a:prstGeom>
          <a:noFill/>
          <a:ln w="9525">
            <a:noFill/>
            <a:miter lim="800000"/>
            <a:headEnd/>
            <a:tailEnd/>
          </a:ln>
        </p:spPr>
      </p:pic>
      <p:pic>
        <p:nvPicPr>
          <p:cNvPr id="560" name="Content Placeholder 4" descr="poppy_flower logo_540c+227C.jpg"/>
          <p:cNvPicPr>
            <a:picLocks noChangeAspect="1"/>
          </p:cNvPicPr>
          <p:nvPr/>
        </p:nvPicPr>
        <p:blipFill>
          <a:blip r:embed="rId3" cstate="print"/>
          <a:stretch>
            <a:fillRect/>
          </a:stretch>
        </p:blipFill>
        <p:spPr bwMode="auto">
          <a:xfrm>
            <a:off x="2590800" y="4572000"/>
            <a:ext cx="342900" cy="228600"/>
          </a:xfrm>
          <a:prstGeom prst="rect">
            <a:avLst/>
          </a:prstGeom>
          <a:noFill/>
          <a:ln w="9525">
            <a:noFill/>
            <a:miter lim="800000"/>
            <a:headEnd/>
            <a:tailEnd/>
          </a:ln>
        </p:spPr>
      </p:pic>
      <p:pic>
        <p:nvPicPr>
          <p:cNvPr id="561" name="Content Placeholder 4" descr="poppy_flower logo_540c+227C.jpg"/>
          <p:cNvPicPr>
            <a:picLocks noChangeAspect="1"/>
          </p:cNvPicPr>
          <p:nvPr/>
        </p:nvPicPr>
        <p:blipFill>
          <a:blip r:embed="rId3" cstate="print"/>
          <a:stretch>
            <a:fillRect/>
          </a:stretch>
        </p:blipFill>
        <p:spPr bwMode="auto">
          <a:xfrm>
            <a:off x="2895600" y="4572000"/>
            <a:ext cx="342900" cy="228600"/>
          </a:xfrm>
          <a:prstGeom prst="rect">
            <a:avLst/>
          </a:prstGeom>
          <a:noFill/>
          <a:ln w="9525">
            <a:noFill/>
            <a:miter lim="800000"/>
            <a:headEnd/>
            <a:tailEnd/>
          </a:ln>
        </p:spPr>
      </p:pic>
      <p:pic>
        <p:nvPicPr>
          <p:cNvPr id="562" name="Content Placeholder 4" descr="poppy_flower logo_540c+227C.jpg"/>
          <p:cNvPicPr>
            <a:picLocks noChangeAspect="1"/>
          </p:cNvPicPr>
          <p:nvPr/>
        </p:nvPicPr>
        <p:blipFill>
          <a:blip r:embed="rId3" cstate="print"/>
          <a:stretch>
            <a:fillRect/>
          </a:stretch>
        </p:blipFill>
        <p:spPr bwMode="auto">
          <a:xfrm>
            <a:off x="3200400" y="4572000"/>
            <a:ext cx="342900" cy="228600"/>
          </a:xfrm>
          <a:prstGeom prst="rect">
            <a:avLst/>
          </a:prstGeom>
          <a:noFill/>
          <a:ln w="9525">
            <a:noFill/>
            <a:miter lim="800000"/>
            <a:headEnd/>
            <a:tailEnd/>
          </a:ln>
        </p:spPr>
      </p:pic>
      <p:pic>
        <p:nvPicPr>
          <p:cNvPr id="563" name="Content Placeholder 4" descr="poppy_flower logo_540c+227C.jpg"/>
          <p:cNvPicPr>
            <a:picLocks noChangeAspect="1"/>
          </p:cNvPicPr>
          <p:nvPr/>
        </p:nvPicPr>
        <p:blipFill>
          <a:blip r:embed="rId3" cstate="print"/>
          <a:stretch>
            <a:fillRect/>
          </a:stretch>
        </p:blipFill>
        <p:spPr bwMode="auto">
          <a:xfrm>
            <a:off x="3505200" y="4572000"/>
            <a:ext cx="342900" cy="228600"/>
          </a:xfrm>
          <a:prstGeom prst="rect">
            <a:avLst/>
          </a:prstGeom>
          <a:noFill/>
          <a:ln w="9525">
            <a:noFill/>
            <a:miter lim="800000"/>
            <a:headEnd/>
            <a:tailEnd/>
          </a:ln>
        </p:spPr>
      </p:pic>
      <p:pic>
        <p:nvPicPr>
          <p:cNvPr id="564" name="Content Placeholder 4" descr="poppy_flower logo_540c+227C.jpg"/>
          <p:cNvPicPr>
            <a:picLocks noChangeAspect="1"/>
          </p:cNvPicPr>
          <p:nvPr/>
        </p:nvPicPr>
        <p:blipFill>
          <a:blip r:embed="rId3" cstate="print"/>
          <a:stretch>
            <a:fillRect/>
          </a:stretch>
        </p:blipFill>
        <p:spPr bwMode="auto">
          <a:xfrm>
            <a:off x="3810000" y="4572000"/>
            <a:ext cx="342900" cy="228600"/>
          </a:xfrm>
          <a:prstGeom prst="rect">
            <a:avLst/>
          </a:prstGeom>
          <a:noFill/>
          <a:ln w="9525">
            <a:noFill/>
            <a:miter lim="800000"/>
            <a:headEnd/>
            <a:tailEnd/>
          </a:ln>
        </p:spPr>
      </p:pic>
      <p:pic>
        <p:nvPicPr>
          <p:cNvPr id="565" name="Content Placeholder 4" descr="poppy_flower logo_540c+227C.jpg"/>
          <p:cNvPicPr>
            <a:picLocks noChangeAspect="1"/>
          </p:cNvPicPr>
          <p:nvPr/>
        </p:nvPicPr>
        <p:blipFill>
          <a:blip r:embed="rId3" cstate="print"/>
          <a:stretch>
            <a:fillRect/>
          </a:stretch>
        </p:blipFill>
        <p:spPr bwMode="auto">
          <a:xfrm>
            <a:off x="457200" y="4800600"/>
            <a:ext cx="342900" cy="228600"/>
          </a:xfrm>
          <a:prstGeom prst="rect">
            <a:avLst/>
          </a:prstGeom>
          <a:noFill/>
          <a:ln w="9525">
            <a:noFill/>
            <a:miter lim="800000"/>
            <a:headEnd/>
            <a:tailEnd/>
          </a:ln>
        </p:spPr>
      </p:pic>
      <p:pic>
        <p:nvPicPr>
          <p:cNvPr id="566" name="Content Placeholder 4" descr="poppy_flower logo_540c+227C.jpg"/>
          <p:cNvPicPr>
            <a:picLocks noChangeAspect="1"/>
          </p:cNvPicPr>
          <p:nvPr/>
        </p:nvPicPr>
        <p:blipFill>
          <a:blip r:embed="rId3" cstate="print"/>
          <a:stretch>
            <a:fillRect/>
          </a:stretch>
        </p:blipFill>
        <p:spPr bwMode="auto">
          <a:xfrm>
            <a:off x="762000" y="4800600"/>
            <a:ext cx="342900" cy="228600"/>
          </a:xfrm>
          <a:prstGeom prst="rect">
            <a:avLst/>
          </a:prstGeom>
          <a:noFill/>
          <a:ln w="9525">
            <a:noFill/>
            <a:miter lim="800000"/>
            <a:headEnd/>
            <a:tailEnd/>
          </a:ln>
        </p:spPr>
      </p:pic>
      <p:pic>
        <p:nvPicPr>
          <p:cNvPr id="567" name="Content Placeholder 4" descr="poppy_flower logo_540c+227C.jpg"/>
          <p:cNvPicPr>
            <a:picLocks noChangeAspect="1"/>
          </p:cNvPicPr>
          <p:nvPr/>
        </p:nvPicPr>
        <p:blipFill>
          <a:blip r:embed="rId3" cstate="print"/>
          <a:stretch>
            <a:fillRect/>
          </a:stretch>
        </p:blipFill>
        <p:spPr bwMode="auto">
          <a:xfrm>
            <a:off x="1066800" y="4800600"/>
            <a:ext cx="342900" cy="228600"/>
          </a:xfrm>
          <a:prstGeom prst="rect">
            <a:avLst/>
          </a:prstGeom>
          <a:noFill/>
          <a:ln w="9525">
            <a:noFill/>
            <a:miter lim="800000"/>
            <a:headEnd/>
            <a:tailEnd/>
          </a:ln>
        </p:spPr>
      </p:pic>
      <p:pic>
        <p:nvPicPr>
          <p:cNvPr id="568" name="Content Placeholder 4" descr="poppy_flower logo_540c+227C.jpg"/>
          <p:cNvPicPr>
            <a:picLocks noChangeAspect="1"/>
          </p:cNvPicPr>
          <p:nvPr/>
        </p:nvPicPr>
        <p:blipFill>
          <a:blip r:embed="rId3" cstate="print"/>
          <a:stretch>
            <a:fillRect/>
          </a:stretch>
        </p:blipFill>
        <p:spPr bwMode="auto">
          <a:xfrm>
            <a:off x="1371600" y="4800600"/>
            <a:ext cx="342900" cy="228600"/>
          </a:xfrm>
          <a:prstGeom prst="rect">
            <a:avLst/>
          </a:prstGeom>
          <a:noFill/>
          <a:ln w="9525">
            <a:noFill/>
            <a:miter lim="800000"/>
            <a:headEnd/>
            <a:tailEnd/>
          </a:ln>
        </p:spPr>
      </p:pic>
      <p:pic>
        <p:nvPicPr>
          <p:cNvPr id="569" name="Content Placeholder 4" descr="poppy_flower logo_540c+227C.jpg"/>
          <p:cNvPicPr>
            <a:picLocks noChangeAspect="1"/>
          </p:cNvPicPr>
          <p:nvPr/>
        </p:nvPicPr>
        <p:blipFill>
          <a:blip r:embed="rId3" cstate="print"/>
          <a:stretch>
            <a:fillRect/>
          </a:stretch>
        </p:blipFill>
        <p:spPr bwMode="auto">
          <a:xfrm>
            <a:off x="1676400" y="4800600"/>
            <a:ext cx="342900" cy="228600"/>
          </a:xfrm>
          <a:prstGeom prst="rect">
            <a:avLst/>
          </a:prstGeom>
          <a:noFill/>
          <a:ln w="9525">
            <a:noFill/>
            <a:miter lim="800000"/>
            <a:headEnd/>
            <a:tailEnd/>
          </a:ln>
        </p:spPr>
      </p:pic>
      <p:pic>
        <p:nvPicPr>
          <p:cNvPr id="570" name="Content Placeholder 4" descr="poppy_flower logo_540c+227C.jpg"/>
          <p:cNvPicPr>
            <a:picLocks noChangeAspect="1"/>
          </p:cNvPicPr>
          <p:nvPr/>
        </p:nvPicPr>
        <p:blipFill>
          <a:blip r:embed="rId3" cstate="print"/>
          <a:stretch>
            <a:fillRect/>
          </a:stretch>
        </p:blipFill>
        <p:spPr bwMode="auto">
          <a:xfrm>
            <a:off x="1981200" y="4800600"/>
            <a:ext cx="342900" cy="228600"/>
          </a:xfrm>
          <a:prstGeom prst="rect">
            <a:avLst/>
          </a:prstGeom>
          <a:noFill/>
          <a:ln w="9525">
            <a:noFill/>
            <a:miter lim="800000"/>
            <a:headEnd/>
            <a:tailEnd/>
          </a:ln>
        </p:spPr>
      </p:pic>
      <p:pic>
        <p:nvPicPr>
          <p:cNvPr id="571" name="Content Placeholder 4" descr="poppy_flower logo_540c+227C.jpg"/>
          <p:cNvPicPr>
            <a:picLocks noChangeAspect="1"/>
          </p:cNvPicPr>
          <p:nvPr/>
        </p:nvPicPr>
        <p:blipFill>
          <a:blip r:embed="rId3" cstate="print"/>
          <a:stretch>
            <a:fillRect/>
          </a:stretch>
        </p:blipFill>
        <p:spPr bwMode="auto">
          <a:xfrm>
            <a:off x="2286000" y="4800600"/>
            <a:ext cx="342900" cy="228600"/>
          </a:xfrm>
          <a:prstGeom prst="rect">
            <a:avLst/>
          </a:prstGeom>
          <a:noFill/>
          <a:ln w="9525">
            <a:noFill/>
            <a:miter lim="800000"/>
            <a:headEnd/>
            <a:tailEnd/>
          </a:ln>
        </p:spPr>
      </p:pic>
      <p:pic>
        <p:nvPicPr>
          <p:cNvPr id="572" name="Content Placeholder 4" descr="poppy_flower logo_540c+227C.jpg"/>
          <p:cNvPicPr>
            <a:picLocks noChangeAspect="1"/>
          </p:cNvPicPr>
          <p:nvPr/>
        </p:nvPicPr>
        <p:blipFill>
          <a:blip r:embed="rId3" cstate="print"/>
          <a:stretch>
            <a:fillRect/>
          </a:stretch>
        </p:blipFill>
        <p:spPr bwMode="auto">
          <a:xfrm>
            <a:off x="2590800" y="4800600"/>
            <a:ext cx="342900" cy="228600"/>
          </a:xfrm>
          <a:prstGeom prst="rect">
            <a:avLst/>
          </a:prstGeom>
          <a:noFill/>
          <a:ln w="9525">
            <a:noFill/>
            <a:miter lim="800000"/>
            <a:headEnd/>
            <a:tailEnd/>
          </a:ln>
        </p:spPr>
      </p:pic>
      <p:pic>
        <p:nvPicPr>
          <p:cNvPr id="573" name="Content Placeholder 4" descr="poppy_flower logo_540c+227C.jpg"/>
          <p:cNvPicPr>
            <a:picLocks noChangeAspect="1"/>
          </p:cNvPicPr>
          <p:nvPr/>
        </p:nvPicPr>
        <p:blipFill>
          <a:blip r:embed="rId3" cstate="print"/>
          <a:stretch>
            <a:fillRect/>
          </a:stretch>
        </p:blipFill>
        <p:spPr bwMode="auto">
          <a:xfrm>
            <a:off x="2895600" y="4800600"/>
            <a:ext cx="342900" cy="228600"/>
          </a:xfrm>
          <a:prstGeom prst="rect">
            <a:avLst/>
          </a:prstGeom>
          <a:noFill/>
          <a:ln w="9525">
            <a:noFill/>
            <a:miter lim="800000"/>
            <a:headEnd/>
            <a:tailEnd/>
          </a:ln>
        </p:spPr>
      </p:pic>
      <p:pic>
        <p:nvPicPr>
          <p:cNvPr id="574" name="Content Placeholder 4" descr="poppy_flower logo_540c+227C.jpg"/>
          <p:cNvPicPr>
            <a:picLocks noChangeAspect="1"/>
          </p:cNvPicPr>
          <p:nvPr/>
        </p:nvPicPr>
        <p:blipFill>
          <a:blip r:embed="rId3" cstate="print"/>
          <a:stretch>
            <a:fillRect/>
          </a:stretch>
        </p:blipFill>
        <p:spPr bwMode="auto">
          <a:xfrm>
            <a:off x="3200400" y="4800600"/>
            <a:ext cx="342900" cy="228600"/>
          </a:xfrm>
          <a:prstGeom prst="rect">
            <a:avLst/>
          </a:prstGeom>
          <a:noFill/>
          <a:ln w="9525">
            <a:noFill/>
            <a:miter lim="800000"/>
            <a:headEnd/>
            <a:tailEnd/>
          </a:ln>
        </p:spPr>
      </p:pic>
      <p:pic>
        <p:nvPicPr>
          <p:cNvPr id="575" name="Content Placeholder 4" descr="poppy_flower logo_540c+227C.jpg"/>
          <p:cNvPicPr>
            <a:picLocks noChangeAspect="1"/>
          </p:cNvPicPr>
          <p:nvPr/>
        </p:nvPicPr>
        <p:blipFill>
          <a:blip r:embed="rId3" cstate="print"/>
          <a:stretch>
            <a:fillRect/>
          </a:stretch>
        </p:blipFill>
        <p:spPr bwMode="auto">
          <a:xfrm>
            <a:off x="3505200" y="4800600"/>
            <a:ext cx="342900" cy="228600"/>
          </a:xfrm>
          <a:prstGeom prst="rect">
            <a:avLst/>
          </a:prstGeom>
          <a:noFill/>
          <a:ln w="9525">
            <a:noFill/>
            <a:miter lim="800000"/>
            <a:headEnd/>
            <a:tailEnd/>
          </a:ln>
        </p:spPr>
      </p:pic>
      <p:pic>
        <p:nvPicPr>
          <p:cNvPr id="576" name="Content Placeholder 4" descr="poppy_flower logo_540c+227C.jpg"/>
          <p:cNvPicPr>
            <a:picLocks noChangeAspect="1"/>
          </p:cNvPicPr>
          <p:nvPr/>
        </p:nvPicPr>
        <p:blipFill>
          <a:blip r:embed="rId3" cstate="print"/>
          <a:stretch>
            <a:fillRect/>
          </a:stretch>
        </p:blipFill>
        <p:spPr bwMode="auto">
          <a:xfrm>
            <a:off x="3810000" y="4800600"/>
            <a:ext cx="342900" cy="228600"/>
          </a:xfrm>
          <a:prstGeom prst="rect">
            <a:avLst/>
          </a:prstGeom>
          <a:noFill/>
          <a:ln w="9525">
            <a:noFill/>
            <a:miter lim="800000"/>
            <a:headEnd/>
            <a:tailEnd/>
          </a:ln>
        </p:spPr>
      </p:pic>
      <p:pic>
        <p:nvPicPr>
          <p:cNvPr id="577" name="Content Placeholder 4" descr="poppy_flower logo_540c+227C.jpg"/>
          <p:cNvPicPr>
            <a:picLocks noChangeAspect="1"/>
          </p:cNvPicPr>
          <p:nvPr/>
        </p:nvPicPr>
        <p:blipFill>
          <a:blip r:embed="rId3" cstate="print"/>
          <a:stretch>
            <a:fillRect/>
          </a:stretch>
        </p:blipFill>
        <p:spPr bwMode="auto">
          <a:xfrm>
            <a:off x="457200" y="5029200"/>
            <a:ext cx="342900" cy="228600"/>
          </a:xfrm>
          <a:prstGeom prst="rect">
            <a:avLst/>
          </a:prstGeom>
          <a:noFill/>
          <a:ln w="9525">
            <a:noFill/>
            <a:miter lim="800000"/>
            <a:headEnd/>
            <a:tailEnd/>
          </a:ln>
        </p:spPr>
      </p:pic>
      <p:pic>
        <p:nvPicPr>
          <p:cNvPr id="578" name="Content Placeholder 4" descr="poppy_flower logo_540c+227C.jpg"/>
          <p:cNvPicPr>
            <a:picLocks noChangeAspect="1"/>
          </p:cNvPicPr>
          <p:nvPr/>
        </p:nvPicPr>
        <p:blipFill>
          <a:blip r:embed="rId3" cstate="print"/>
          <a:stretch>
            <a:fillRect/>
          </a:stretch>
        </p:blipFill>
        <p:spPr bwMode="auto">
          <a:xfrm>
            <a:off x="762000" y="5029200"/>
            <a:ext cx="342900" cy="228600"/>
          </a:xfrm>
          <a:prstGeom prst="rect">
            <a:avLst/>
          </a:prstGeom>
          <a:noFill/>
          <a:ln w="9525">
            <a:noFill/>
            <a:miter lim="800000"/>
            <a:headEnd/>
            <a:tailEnd/>
          </a:ln>
        </p:spPr>
      </p:pic>
      <p:pic>
        <p:nvPicPr>
          <p:cNvPr id="579" name="Content Placeholder 4" descr="poppy_flower logo_540c+227C.jpg"/>
          <p:cNvPicPr>
            <a:picLocks noChangeAspect="1"/>
          </p:cNvPicPr>
          <p:nvPr/>
        </p:nvPicPr>
        <p:blipFill>
          <a:blip r:embed="rId3" cstate="print"/>
          <a:stretch>
            <a:fillRect/>
          </a:stretch>
        </p:blipFill>
        <p:spPr bwMode="auto">
          <a:xfrm>
            <a:off x="1066800" y="5029200"/>
            <a:ext cx="342900" cy="228600"/>
          </a:xfrm>
          <a:prstGeom prst="rect">
            <a:avLst/>
          </a:prstGeom>
          <a:noFill/>
          <a:ln w="9525">
            <a:noFill/>
            <a:miter lim="800000"/>
            <a:headEnd/>
            <a:tailEnd/>
          </a:ln>
        </p:spPr>
      </p:pic>
      <p:pic>
        <p:nvPicPr>
          <p:cNvPr id="580" name="Content Placeholder 4" descr="poppy_flower logo_540c+227C.jpg"/>
          <p:cNvPicPr>
            <a:picLocks noChangeAspect="1"/>
          </p:cNvPicPr>
          <p:nvPr/>
        </p:nvPicPr>
        <p:blipFill>
          <a:blip r:embed="rId3" cstate="print"/>
          <a:stretch>
            <a:fillRect/>
          </a:stretch>
        </p:blipFill>
        <p:spPr bwMode="auto">
          <a:xfrm>
            <a:off x="1371600" y="5029200"/>
            <a:ext cx="342900" cy="228600"/>
          </a:xfrm>
          <a:prstGeom prst="rect">
            <a:avLst/>
          </a:prstGeom>
          <a:noFill/>
          <a:ln w="9525">
            <a:noFill/>
            <a:miter lim="800000"/>
            <a:headEnd/>
            <a:tailEnd/>
          </a:ln>
        </p:spPr>
      </p:pic>
      <p:pic>
        <p:nvPicPr>
          <p:cNvPr id="581" name="Content Placeholder 4" descr="poppy_flower logo_540c+227C.jpg"/>
          <p:cNvPicPr>
            <a:picLocks noChangeAspect="1"/>
          </p:cNvPicPr>
          <p:nvPr/>
        </p:nvPicPr>
        <p:blipFill>
          <a:blip r:embed="rId3" cstate="print"/>
          <a:stretch>
            <a:fillRect/>
          </a:stretch>
        </p:blipFill>
        <p:spPr bwMode="auto">
          <a:xfrm>
            <a:off x="1676400" y="5029200"/>
            <a:ext cx="342900" cy="228600"/>
          </a:xfrm>
          <a:prstGeom prst="rect">
            <a:avLst/>
          </a:prstGeom>
          <a:noFill/>
          <a:ln w="9525">
            <a:noFill/>
            <a:miter lim="800000"/>
            <a:headEnd/>
            <a:tailEnd/>
          </a:ln>
        </p:spPr>
      </p:pic>
      <p:pic>
        <p:nvPicPr>
          <p:cNvPr id="582" name="Content Placeholder 4" descr="poppy_flower logo_540c+227C.jpg"/>
          <p:cNvPicPr>
            <a:picLocks noChangeAspect="1"/>
          </p:cNvPicPr>
          <p:nvPr/>
        </p:nvPicPr>
        <p:blipFill>
          <a:blip r:embed="rId3" cstate="print"/>
          <a:stretch>
            <a:fillRect/>
          </a:stretch>
        </p:blipFill>
        <p:spPr bwMode="auto">
          <a:xfrm>
            <a:off x="1981200" y="5029200"/>
            <a:ext cx="342900" cy="228600"/>
          </a:xfrm>
          <a:prstGeom prst="rect">
            <a:avLst/>
          </a:prstGeom>
          <a:noFill/>
          <a:ln w="9525">
            <a:noFill/>
            <a:miter lim="800000"/>
            <a:headEnd/>
            <a:tailEnd/>
          </a:ln>
        </p:spPr>
      </p:pic>
      <p:pic>
        <p:nvPicPr>
          <p:cNvPr id="583" name="Content Placeholder 4" descr="poppy_flower logo_540c+227C.jpg"/>
          <p:cNvPicPr>
            <a:picLocks noChangeAspect="1"/>
          </p:cNvPicPr>
          <p:nvPr/>
        </p:nvPicPr>
        <p:blipFill>
          <a:blip r:embed="rId3" cstate="print"/>
          <a:stretch>
            <a:fillRect/>
          </a:stretch>
        </p:blipFill>
        <p:spPr bwMode="auto">
          <a:xfrm>
            <a:off x="2286000" y="5029200"/>
            <a:ext cx="342900" cy="228600"/>
          </a:xfrm>
          <a:prstGeom prst="rect">
            <a:avLst/>
          </a:prstGeom>
          <a:noFill/>
          <a:ln w="9525">
            <a:noFill/>
            <a:miter lim="800000"/>
            <a:headEnd/>
            <a:tailEnd/>
          </a:ln>
        </p:spPr>
      </p:pic>
      <p:pic>
        <p:nvPicPr>
          <p:cNvPr id="584" name="Content Placeholder 4" descr="poppy_flower logo_540c+227C.jpg"/>
          <p:cNvPicPr>
            <a:picLocks noChangeAspect="1"/>
          </p:cNvPicPr>
          <p:nvPr/>
        </p:nvPicPr>
        <p:blipFill>
          <a:blip r:embed="rId3" cstate="print"/>
          <a:stretch>
            <a:fillRect/>
          </a:stretch>
        </p:blipFill>
        <p:spPr bwMode="auto">
          <a:xfrm>
            <a:off x="2590800" y="5029200"/>
            <a:ext cx="342900" cy="228600"/>
          </a:xfrm>
          <a:prstGeom prst="rect">
            <a:avLst/>
          </a:prstGeom>
          <a:noFill/>
          <a:ln w="9525">
            <a:noFill/>
            <a:miter lim="800000"/>
            <a:headEnd/>
            <a:tailEnd/>
          </a:ln>
        </p:spPr>
      </p:pic>
      <p:pic>
        <p:nvPicPr>
          <p:cNvPr id="585" name="Content Placeholder 4" descr="poppy_flower logo_540c+227C.jpg"/>
          <p:cNvPicPr>
            <a:picLocks noChangeAspect="1"/>
          </p:cNvPicPr>
          <p:nvPr/>
        </p:nvPicPr>
        <p:blipFill>
          <a:blip r:embed="rId3" cstate="print"/>
          <a:stretch>
            <a:fillRect/>
          </a:stretch>
        </p:blipFill>
        <p:spPr bwMode="auto">
          <a:xfrm>
            <a:off x="2895600" y="5029200"/>
            <a:ext cx="342900" cy="228600"/>
          </a:xfrm>
          <a:prstGeom prst="rect">
            <a:avLst/>
          </a:prstGeom>
          <a:noFill/>
          <a:ln w="9525">
            <a:noFill/>
            <a:miter lim="800000"/>
            <a:headEnd/>
            <a:tailEnd/>
          </a:ln>
        </p:spPr>
      </p:pic>
      <p:pic>
        <p:nvPicPr>
          <p:cNvPr id="586" name="Content Placeholder 4" descr="poppy_flower logo_540c+227C.jpg"/>
          <p:cNvPicPr>
            <a:picLocks noChangeAspect="1"/>
          </p:cNvPicPr>
          <p:nvPr/>
        </p:nvPicPr>
        <p:blipFill>
          <a:blip r:embed="rId3" cstate="print"/>
          <a:stretch>
            <a:fillRect/>
          </a:stretch>
        </p:blipFill>
        <p:spPr bwMode="auto">
          <a:xfrm>
            <a:off x="3200400" y="5029200"/>
            <a:ext cx="342900" cy="228600"/>
          </a:xfrm>
          <a:prstGeom prst="rect">
            <a:avLst/>
          </a:prstGeom>
          <a:noFill/>
          <a:ln w="9525">
            <a:noFill/>
            <a:miter lim="800000"/>
            <a:headEnd/>
            <a:tailEnd/>
          </a:ln>
        </p:spPr>
      </p:pic>
      <p:pic>
        <p:nvPicPr>
          <p:cNvPr id="587" name="Content Placeholder 4" descr="poppy_flower logo_540c+227C.jpg"/>
          <p:cNvPicPr>
            <a:picLocks noChangeAspect="1"/>
          </p:cNvPicPr>
          <p:nvPr/>
        </p:nvPicPr>
        <p:blipFill>
          <a:blip r:embed="rId3" cstate="print"/>
          <a:stretch>
            <a:fillRect/>
          </a:stretch>
        </p:blipFill>
        <p:spPr bwMode="auto">
          <a:xfrm>
            <a:off x="3505200" y="5029200"/>
            <a:ext cx="342900" cy="228600"/>
          </a:xfrm>
          <a:prstGeom prst="rect">
            <a:avLst/>
          </a:prstGeom>
          <a:noFill/>
          <a:ln w="9525">
            <a:noFill/>
            <a:miter lim="800000"/>
            <a:headEnd/>
            <a:tailEnd/>
          </a:ln>
        </p:spPr>
      </p:pic>
      <p:pic>
        <p:nvPicPr>
          <p:cNvPr id="588" name="Content Placeholder 4" descr="poppy_flower logo_540c+227C.jpg"/>
          <p:cNvPicPr>
            <a:picLocks noChangeAspect="1"/>
          </p:cNvPicPr>
          <p:nvPr/>
        </p:nvPicPr>
        <p:blipFill>
          <a:blip r:embed="rId3" cstate="print"/>
          <a:stretch>
            <a:fillRect/>
          </a:stretch>
        </p:blipFill>
        <p:spPr bwMode="auto">
          <a:xfrm>
            <a:off x="3810000" y="5029200"/>
            <a:ext cx="342900" cy="228600"/>
          </a:xfrm>
          <a:prstGeom prst="rect">
            <a:avLst/>
          </a:prstGeom>
          <a:noFill/>
          <a:ln w="9525">
            <a:noFill/>
            <a:miter lim="800000"/>
            <a:headEnd/>
            <a:tailEnd/>
          </a:ln>
        </p:spPr>
      </p:pic>
      <p:pic>
        <p:nvPicPr>
          <p:cNvPr id="589" name="Content Placeholder 4" descr="poppy_flower logo_540c+227C.jpg"/>
          <p:cNvPicPr>
            <a:picLocks noChangeAspect="1"/>
          </p:cNvPicPr>
          <p:nvPr/>
        </p:nvPicPr>
        <p:blipFill>
          <a:blip r:embed="rId3" cstate="print"/>
          <a:stretch>
            <a:fillRect/>
          </a:stretch>
        </p:blipFill>
        <p:spPr bwMode="auto">
          <a:xfrm>
            <a:off x="457200" y="5257800"/>
            <a:ext cx="342900" cy="228600"/>
          </a:xfrm>
          <a:prstGeom prst="rect">
            <a:avLst/>
          </a:prstGeom>
          <a:noFill/>
          <a:ln w="9525">
            <a:noFill/>
            <a:miter lim="800000"/>
            <a:headEnd/>
            <a:tailEnd/>
          </a:ln>
        </p:spPr>
      </p:pic>
      <p:pic>
        <p:nvPicPr>
          <p:cNvPr id="590" name="Content Placeholder 4" descr="poppy_flower logo_540c+227C.jpg"/>
          <p:cNvPicPr>
            <a:picLocks noChangeAspect="1"/>
          </p:cNvPicPr>
          <p:nvPr/>
        </p:nvPicPr>
        <p:blipFill>
          <a:blip r:embed="rId3" cstate="print"/>
          <a:stretch>
            <a:fillRect/>
          </a:stretch>
        </p:blipFill>
        <p:spPr bwMode="auto">
          <a:xfrm>
            <a:off x="762000" y="5257800"/>
            <a:ext cx="342900" cy="228600"/>
          </a:xfrm>
          <a:prstGeom prst="rect">
            <a:avLst/>
          </a:prstGeom>
          <a:noFill/>
          <a:ln w="9525">
            <a:noFill/>
            <a:miter lim="800000"/>
            <a:headEnd/>
            <a:tailEnd/>
          </a:ln>
        </p:spPr>
      </p:pic>
      <p:pic>
        <p:nvPicPr>
          <p:cNvPr id="591" name="Content Placeholder 4" descr="poppy_flower logo_540c+227C.jpg"/>
          <p:cNvPicPr>
            <a:picLocks noChangeAspect="1"/>
          </p:cNvPicPr>
          <p:nvPr/>
        </p:nvPicPr>
        <p:blipFill>
          <a:blip r:embed="rId3" cstate="print"/>
          <a:stretch>
            <a:fillRect/>
          </a:stretch>
        </p:blipFill>
        <p:spPr bwMode="auto">
          <a:xfrm>
            <a:off x="1066800" y="5257800"/>
            <a:ext cx="342900" cy="228600"/>
          </a:xfrm>
          <a:prstGeom prst="rect">
            <a:avLst/>
          </a:prstGeom>
          <a:noFill/>
          <a:ln w="9525">
            <a:noFill/>
            <a:miter lim="800000"/>
            <a:headEnd/>
            <a:tailEnd/>
          </a:ln>
        </p:spPr>
      </p:pic>
      <p:pic>
        <p:nvPicPr>
          <p:cNvPr id="592" name="Content Placeholder 4" descr="poppy_flower logo_540c+227C.jpg"/>
          <p:cNvPicPr>
            <a:picLocks noChangeAspect="1"/>
          </p:cNvPicPr>
          <p:nvPr/>
        </p:nvPicPr>
        <p:blipFill>
          <a:blip r:embed="rId3" cstate="print"/>
          <a:stretch>
            <a:fillRect/>
          </a:stretch>
        </p:blipFill>
        <p:spPr bwMode="auto">
          <a:xfrm>
            <a:off x="1371600" y="5257800"/>
            <a:ext cx="342900" cy="228600"/>
          </a:xfrm>
          <a:prstGeom prst="rect">
            <a:avLst/>
          </a:prstGeom>
          <a:noFill/>
          <a:ln w="9525">
            <a:noFill/>
            <a:miter lim="800000"/>
            <a:headEnd/>
            <a:tailEnd/>
          </a:ln>
        </p:spPr>
      </p:pic>
      <p:pic>
        <p:nvPicPr>
          <p:cNvPr id="593" name="Content Placeholder 4" descr="poppy_flower logo_540c+227C.jpg"/>
          <p:cNvPicPr>
            <a:picLocks noChangeAspect="1"/>
          </p:cNvPicPr>
          <p:nvPr/>
        </p:nvPicPr>
        <p:blipFill>
          <a:blip r:embed="rId3" cstate="print"/>
          <a:stretch>
            <a:fillRect/>
          </a:stretch>
        </p:blipFill>
        <p:spPr bwMode="auto">
          <a:xfrm>
            <a:off x="1676400" y="5257800"/>
            <a:ext cx="342900" cy="228600"/>
          </a:xfrm>
          <a:prstGeom prst="rect">
            <a:avLst/>
          </a:prstGeom>
          <a:noFill/>
          <a:ln w="9525">
            <a:noFill/>
            <a:miter lim="800000"/>
            <a:headEnd/>
            <a:tailEnd/>
          </a:ln>
        </p:spPr>
      </p:pic>
      <p:pic>
        <p:nvPicPr>
          <p:cNvPr id="594" name="Content Placeholder 4" descr="poppy_flower logo_540c+227C.jpg"/>
          <p:cNvPicPr>
            <a:picLocks noChangeAspect="1"/>
          </p:cNvPicPr>
          <p:nvPr/>
        </p:nvPicPr>
        <p:blipFill>
          <a:blip r:embed="rId3" cstate="print"/>
          <a:stretch>
            <a:fillRect/>
          </a:stretch>
        </p:blipFill>
        <p:spPr bwMode="auto">
          <a:xfrm>
            <a:off x="1981200" y="5257800"/>
            <a:ext cx="342900" cy="228600"/>
          </a:xfrm>
          <a:prstGeom prst="rect">
            <a:avLst/>
          </a:prstGeom>
          <a:noFill/>
          <a:ln w="9525">
            <a:noFill/>
            <a:miter lim="800000"/>
            <a:headEnd/>
            <a:tailEnd/>
          </a:ln>
        </p:spPr>
      </p:pic>
      <p:pic>
        <p:nvPicPr>
          <p:cNvPr id="595" name="Content Placeholder 4" descr="poppy_flower logo_540c+227C.jpg"/>
          <p:cNvPicPr>
            <a:picLocks noChangeAspect="1"/>
          </p:cNvPicPr>
          <p:nvPr/>
        </p:nvPicPr>
        <p:blipFill>
          <a:blip r:embed="rId3" cstate="print"/>
          <a:stretch>
            <a:fillRect/>
          </a:stretch>
        </p:blipFill>
        <p:spPr bwMode="auto">
          <a:xfrm>
            <a:off x="2286000" y="5257800"/>
            <a:ext cx="342900" cy="228600"/>
          </a:xfrm>
          <a:prstGeom prst="rect">
            <a:avLst/>
          </a:prstGeom>
          <a:noFill/>
          <a:ln w="9525">
            <a:noFill/>
            <a:miter lim="800000"/>
            <a:headEnd/>
            <a:tailEnd/>
          </a:ln>
        </p:spPr>
      </p:pic>
      <p:pic>
        <p:nvPicPr>
          <p:cNvPr id="596" name="Content Placeholder 4" descr="poppy_flower logo_540c+227C.jpg"/>
          <p:cNvPicPr>
            <a:picLocks noChangeAspect="1"/>
          </p:cNvPicPr>
          <p:nvPr/>
        </p:nvPicPr>
        <p:blipFill>
          <a:blip r:embed="rId3" cstate="print"/>
          <a:stretch>
            <a:fillRect/>
          </a:stretch>
        </p:blipFill>
        <p:spPr bwMode="auto">
          <a:xfrm>
            <a:off x="2590800" y="5257800"/>
            <a:ext cx="342900" cy="228600"/>
          </a:xfrm>
          <a:prstGeom prst="rect">
            <a:avLst/>
          </a:prstGeom>
          <a:noFill/>
          <a:ln w="9525">
            <a:noFill/>
            <a:miter lim="800000"/>
            <a:headEnd/>
            <a:tailEnd/>
          </a:ln>
        </p:spPr>
      </p:pic>
      <p:pic>
        <p:nvPicPr>
          <p:cNvPr id="597" name="Content Placeholder 4" descr="poppy_flower logo_540c+227C.jpg"/>
          <p:cNvPicPr>
            <a:picLocks noChangeAspect="1"/>
          </p:cNvPicPr>
          <p:nvPr/>
        </p:nvPicPr>
        <p:blipFill>
          <a:blip r:embed="rId3" cstate="print"/>
          <a:stretch>
            <a:fillRect/>
          </a:stretch>
        </p:blipFill>
        <p:spPr bwMode="auto">
          <a:xfrm>
            <a:off x="2895600" y="5257800"/>
            <a:ext cx="342900" cy="228600"/>
          </a:xfrm>
          <a:prstGeom prst="rect">
            <a:avLst/>
          </a:prstGeom>
          <a:noFill/>
          <a:ln w="9525">
            <a:noFill/>
            <a:miter lim="800000"/>
            <a:headEnd/>
            <a:tailEnd/>
          </a:ln>
        </p:spPr>
      </p:pic>
      <p:pic>
        <p:nvPicPr>
          <p:cNvPr id="598" name="Content Placeholder 4" descr="poppy_flower logo_540c+227C.jpg"/>
          <p:cNvPicPr>
            <a:picLocks noChangeAspect="1"/>
          </p:cNvPicPr>
          <p:nvPr/>
        </p:nvPicPr>
        <p:blipFill>
          <a:blip r:embed="rId3" cstate="print"/>
          <a:stretch>
            <a:fillRect/>
          </a:stretch>
        </p:blipFill>
        <p:spPr bwMode="auto">
          <a:xfrm>
            <a:off x="3200400" y="5257800"/>
            <a:ext cx="342900" cy="228600"/>
          </a:xfrm>
          <a:prstGeom prst="rect">
            <a:avLst/>
          </a:prstGeom>
          <a:noFill/>
          <a:ln w="9525">
            <a:noFill/>
            <a:miter lim="800000"/>
            <a:headEnd/>
            <a:tailEnd/>
          </a:ln>
        </p:spPr>
      </p:pic>
      <p:pic>
        <p:nvPicPr>
          <p:cNvPr id="599" name="Content Placeholder 4" descr="poppy_flower logo_540c+227C.jpg"/>
          <p:cNvPicPr>
            <a:picLocks noChangeAspect="1"/>
          </p:cNvPicPr>
          <p:nvPr/>
        </p:nvPicPr>
        <p:blipFill>
          <a:blip r:embed="rId3" cstate="print"/>
          <a:stretch>
            <a:fillRect/>
          </a:stretch>
        </p:blipFill>
        <p:spPr bwMode="auto">
          <a:xfrm>
            <a:off x="3505200" y="5257800"/>
            <a:ext cx="342900" cy="228600"/>
          </a:xfrm>
          <a:prstGeom prst="rect">
            <a:avLst/>
          </a:prstGeom>
          <a:noFill/>
          <a:ln w="9525">
            <a:noFill/>
            <a:miter lim="800000"/>
            <a:headEnd/>
            <a:tailEnd/>
          </a:ln>
        </p:spPr>
      </p:pic>
      <p:pic>
        <p:nvPicPr>
          <p:cNvPr id="600" name="Content Placeholder 4" descr="poppy_flower logo_540c+227C.jpg"/>
          <p:cNvPicPr>
            <a:picLocks noChangeAspect="1"/>
          </p:cNvPicPr>
          <p:nvPr/>
        </p:nvPicPr>
        <p:blipFill>
          <a:blip r:embed="rId3" cstate="print"/>
          <a:stretch>
            <a:fillRect/>
          </a:stretch>
        </p:blipFill>
        <p:spPr bwMode="auto">
          <a:xfrm>
            <a:off x="3810000" y="5257800"/>
            <a:ext cx="342900" cy="228600"/>
          </a:xfrm>
          <a:prstGeom prst="rect">
            <a:avLst/>
          </a:prstGeom>
          <a:noFill/>
          <a:ln w="9525">
            <a:noFill/>
            <a:miter lim="800000"/>
            <a:headEnd/>
            <a:tailEnd/>
          </a:ln>
        </p:spPr>
      </p:pic>
      <p:pic>
        <p:nvPicPr>
          <p:cNvPr id="601" name="Content Placeholder 4" descr="poppy_flower logo_540c+227C.jpg"/>
          <p:cNvPicPr>
            <a:picLocks noChangeAspect="1"/>
          </p:cNvPicPr>
          <p:nvPr/>
        </p:nvPicPr>
        <p:blipFill>
          <a:blip r:embed="rId3" cstate="print"/>
          <a:stretch>
            <a:fillRect/>
          </a:stretch>
        </p:blipFill>
        <p:spPr bwMode="auto">
          <a:xfrm>
            <a:off x="457200" y="5486400"/>
            <a:ext cx="342900" cy="228600"/>
          </a:xfrm>
          <a:prstGeom prst="rect">
            <a:avLst/>
          </a:prstGeom>
          <a:noFill/>
          <a:ln w="9525">
            <a:noFill/>
            <a:miter lim="800000"/>
            <a:headEnd/>
            <a:tailEnd/>
          </a:ln>
        </p:spPr>
      </p:pic>
      <p:pic>
        <p:nvPicPr>
          <p:cNvPr id="602" name="Content Placeholder 4" descr="poppy_flower logo_540c+227C.jpg"/>
          <p:cNvPicPr>
            <a:picLocks noChangeAspect="1"/>
          </p:cNvPicPr>
          <p:nvPr/>
        </p:nvPicPr>
        <p:blipFill>
          <a:blip r:embed="rId3" cstate="print"/>
          <a:stretch>
            <a:fillRect/>
          </a:stretch>
        </p:blipFill>
        <p:spPr bwMode="auto">
          <a:xfrm>
            <a:off x="762000" y="5486400"/>
            <a:ext cx="342900" cy="228600"/>
          </a:xfrm>
          <a:prstGeom prst="rect">
            <a:avLst/>
          </a:prstGeom>
          <a:noFill/>
          <a:ln w="9525">
            <a:noFill/>
            <a:miter lim="800000"/>
            <a:headEnd/>
            <a:tailEnd/>
          </a:ln>
        </p:spPr>
      </p:pic>
      <p:pic>
        <p:nvPicPr>
          <p:cNvPr id="603" name="Content Placeholder 4" descr="poppy_flower logo_540c+227C.jpg"/>
          <p:cNvPicPr>
            <a:picLocks noChangeAspect="1"/>
          </p:cNvPicPr>
          <p:nvPr/>
        </p:nvPicPr>
        <p:blipFill>
          <a:blip r:embed="rId3" cstate="print"/>
          <a:stretch>
            <a:fillRect/>
          </a:stretch>
        </p:blipFill>
        <p:spPr bwMode="auto">
          <a:xfrm>
            <a:off x="1066800" y="5486400"/>
            <a:ext cx="342900" cy="228600"/>
          </a:xfrm>
          <a:prstGeom prst="rect">
            <a:avLst/>
          </a:prstGeom>
          <a:noFill/>
          <a:ln w="9525">
            <a:noFill/>
            <a:miter lim="800000"/>
            <a:headEnd/>
            <a:tailEnd/>
          </a:ln>
        </p:spPr>
      </p:pic>
      <p:pic>
        <p:nvPicPr>
          <p:cNvPr id="604" name="Content Placeholder 4" descr="poppy_flower logo_540c+227C.jpg"/>
          <p:cNvPicPr>
            <a:picLocks noChangeAspect="1"/>
          </p:cNvPicPr>
          <p:nvPr/>
        </p:nvPicPr>
        <p:blipFill>
          <a:blip r:embed="rId3" cstate="print"/>
          <a:stretch>
            <a:fillRect/>
          </a:stretch>
        </p:blipFill>
        <p:spPr bwMode="auto">
          <a:xfrm>
            <a:off x="1371600" y="5486400"/>
            <a:ext cx="342900" cy="228600"/>
          </a:xfrm>
          <a:prstGeom prst="rect">
            <a:avLst/>
          </a:prstGeom>
          <a:noFill/>
          <a:ln w="9525">
            <a:noFill/>
            <a:miter lim="800000"/>
            <a:headEnd/>
            <a:tailEnd/>
          </a:ln>
        </p:spPr>
      </p:pic>
      <p:pic>
        <p:nvPicPr>
          <p:cNvPr id="605" name="Content Placeholder 4" descr="poppy_flower logo_540c+227C.jpg"/>
          <p:cNvPicPr>
            <a:picLocks noChangeAspect="1"/>
          </p:cNvPicPr>
          <p:nvPr/>
        </p:nvPicPr>
        <p:blipFill>
          <a:blip r:embed="rId3" cstate="print"/>
          <a:stretch>
            <a:fillRect/>
          </a:stretch>
        </p:blipFill>
        <p:spPr bwMode="auto">
          <a:xfrm>
            <a:off x="1676400" y="5486400"/>
            <a:ext cx="342900" cy="228600"/>
          </a:xfrm>
          <a:prstGeom prst="rect">
            <a:avLst/>
          </a:prstGeom>
          <a:noFill/>
          <a:ln w="9525">
            <a:noFill/>
            <a:miter lim="800000"/>
            <a:headEnd/>
            <a:tailEnd/>
          </a:ln>
        </p:spPr>
      </p:pic>
      <p:pic>
        <p:nvPicPr>
          <p:cNvPr id="606" name="Content Placeholder 4" descr="poppy_flower logo_540c+227C.jpg"/>
          <p:cNvPicPr>
            <a:picLocks noChangeAspect="1"/>
          </p:cNvPicPr>
          <p:nvPr/>
        </p:nvPicPr>
        <p:blipFill>
          <a:blip r:embed="rId3" cstate="print"/>
          <a:stretch>
            <a:fillRect/>
          </a:stretch>
        </p:blipFill>
        <p:spPr bwMode="auto">
          <a:xfrm>
            <a:off x="1981200" y="5486400"/>
            <a:ext cx="342900" cy="228600"/>
          </a:xfrm>
          <a:prstGeom prst="rect">
            <a:avLst/>
          </a:prstGeom>
          <a:noFill/>
          <a:ln w="9525">
            <a:noFill/>
            <a:miter lim="800000"/>
            <a:headEnd/>
            <a:tailEnd/>
          </a:ln>
        </p:spPr>
      </p:pic>
      <p:pic>
        <p:nvPicPr>
          <p:cNvPr id="607" name="Content Placeholder 4" descr="poppy_flower logo_540c+227C.jpg"/>
          <p:cNvPicPr>
            <a:picLocks noChangeAspect="1"/>
          </p:cNvPicPr>
          <p:nvPr/>
        </p:nvPicPr>
        <p:blipFill>
          <a:blip r:embed="rId3" cstate="print"/>
          <a:stretch>
            <a:fillRect/>
          </a:stretch>
        </p:blipFill>
        <p:spPr bwMode="auto">
          <a:xfrm>
            <a:off x="2286000" y="5486400"/>
            <a:ext cx="342900" cy="228600"/>
          </a:xfrm>
          <a:prstGeom prst="rect">
            <a:avLst/>
          </a:prstGeom>
          <a:noFill/>
          <a:ln w="9525">
            <a:noFill/>
            <a:miter lim="800000"/>
            <a:headEnd/>
            <a:tailEnd/>
          </a:ln>
        </p:spPr>
      </p:pic>
      <p:pic>
        <p:nvPicPr>
          <p:cNvPr id="608" name="Content Placeholder 4" descr="poppy_flower logo_540c+227C.jpg"/>
          <p:cNvPicPr>
            <a:picLocks noChangeAspect="1"/>
          </p:cNvPicPr>
          <p:nvPr/>
        </p:nvPicPr>
        <p:blipFill>
          <a:blip r:embed="rId3" cstate="print"/>
          <a:stretch>
            <a:fillRect/>
          </a:stretch>
        </p:blipFill>
        <p:spPr bwMode="auto">
          <a:xfrm>
            <a:off x="2590800" y="5486400"/>
            <a:ext cx="342900" cy="228600"/>
          </a:xfrm>
          <a:prstGeom prst="rect">
            <a:avLst/>
          </a:prstGeom>
          <a:noFill/>
          <a:ln w="9525">
            <a:noFill/>
            <a:miter lim="800000"/>
            <a:headEnd/>
            <a:tailEnd/>
          </a:ln>
        </p:spPr>
      </p:pic>
      <p:pic>
        <p:nvPicPr>
          <p:cNvPr id="609" name="Content Placeholder 4" descr="poppy_flower logo_540c+227C.jpg"/>
          <p:cNvPicPr>
            <a:picLocks noChangeAspect="1"/>
          </p:cNvPicPr>
          <p:nvPr/>
        </p:nvPicPr>
        <p:blipFill>
          <a:blip r:embed="rId3" cstate="print"/>
          <a:stretch>
            <a:fillRect/>
          </a:stretch>
        </p:blipFill>
        <p:spPr bwMode="auto">
          <a:xfrm>
            <a:off x="2895600" y="5486400"/>
            <a:ext cx="342900" cy="228600"/>
          </a:xfrm>
          <a:prstGeom prst="rect">
            <a:avLst/>
          </a:prstGeom>
          <a:noFill/>
          <a:ln w="9525">
            <a:noFill/>
            <a:miter lim="800000"/>
            <a:headEnd/>
            <a:tailEnd/>
          </a:ln>
        </p:spPr>
      </p:pic>
      <p:pic>
        <p:nvPicPr>
          <p:cNvPr id="610" name="Content Placeholder 4" descr="poppy_flower logo_540c+227C.jpg"/>
          <p:cNvPicPr>
            <a:picLocks noChangeAspect="1"/>
          </p:cNvPicPr>
          <p:nvPr/>
        </p:nvPicPr>
        <p:blipFill>
          <a:blip r:embed="rId3" cstate="print"/>
          <a:stretch>
            <a:fillRect/>
          </a:stretch>
        </p:blipFill>
        <p:spPr bwMode="auto">
          <a:xfrm>
            <a:off x="3200400" y="5486400"/>
            <a:ext cx="342900" cy="228600"/>
          </a:xfrm>
          <a:prstGeom prst="rect">
            <a:avLst/>
          </a:prstGeom>
          <a:noFill/>
          <a:ln w="9525">
            <a:noFill/>
            <a:miter lim="800000"/>
            <a:headEnd/>
            <a:tailEnd/>
          </a:ln>
        </p:spPr>
      </p:pic>
      <p:pic>
        <p:nvPicPr>
          <p:cNvPr id="611" name="Content Placeholder 4" descr="poppy_flower logo_540c+227C.jpg"/>
          <p:cNvPicPr>
            <a:picLocks noChangeAspect="1"/>
          </p:cNvPicPr>
          <p:nvPr/>
        </p:nvPicPr>
        <p:blipFill>
          <a:blip r:embed="rId3" cstate="print"/>
          <a:stretch>
            <a:fillRect/>
          </a:stretch>
        </p:blipFill>
        <p:spPr bwMode="auto">
          <a:xfrm>
            <a:off x="3505200" y="5486400"/>
            <a:ext cx="342900" cy="228600"/>
          </a:xfrm>
          <a:prstGeom prst="rect">
            <a:avLst/>
          </a:prstGeom>
          <a:noFill/>
          <a:ln w="9525">
            <a:noFill/>
            <a:miter lim="800000"/>
            <a:headEnd/>
            <a:tailEnd/>
          </a:ln>
        </p:spPr>
      </p:pic>
      <p:pic>
        <p:nvPicPr>
          <p:cNvPr id="612" name="Content Placeholder 4" descr="poppy_flower logo_540c+227C.jpg"/>
          <p:cNvPicPr>
            <a:picLocks noChangeAspect="1"/>
          </p:cNvPicPr>
          <p:nvPr/>
        </p:nvPicPr>
        <p:blipFill>
          <a:blip r:embed="rId3" cstate="print"/>
          <a:stretch>
            <a:fillRect/>
          </a:stretch>
        </p:blipFill>
        <p:spPr bwMode="auto">
          <a:xfrm>
            <a:off x="3810000" y="5486400"/>
            <a:ext cx="342900" cy="228600"/>
          </a:xfrm>
          <a:prstGeom prst="rect">
            <a:avLst/>
          </a:prstGeom>
          <a:noFill/>
          <a:ln w="9525">
            <a:noFill/>
            <a:miter lim="800000"/>
            <a:headEnd/>
            <a:tailEnd/>
          </a:ln>
        </p:spPr>
      </p:pic>
      <p:pic>
        <p:nvPicPr>
          <p:cNvPr id="613" name="Content Placeholder 4" descr="poppy_flower logo_540c+227C.jpg"/>
          <p:cNvPicPr>
            <a:picLocks noChangeAspect="1"/>
          </p:cNvPicPr>
          <p:nvPr/>
        </p:nvPicPr>
        <p:blipFill>
          <a:blip r:embed="rId3" cstate="print"/>
          <a:stretch>
            <a:fillRect/>
          </a:stretch>
        </p:blipFill>
        <p:spPr bwMode="auto">
          <a:xfrm>
            <a:off x="457200" y="5715000"/>
            <a:ext cx="342900" cy="228600"/>
          </a:xfrm>
          <a:prstGeom prst="rect">
            <a:avLst/>
          </a:prstGeom>
          <a:noFill/>
          <a:ln w="9525">
            <a:noFill/>
            <a:miter lim="800000"/>
            <a:headEnd/>
            <a:tailEnd/>
          </a:ln>
        </p:spPr>
      </p:pic>
      <p:pic>
        <p:nvPicPr>
          <p:cNvPr id="614" name="Content Placeholder 4" descr="poppy_flower logo_540c+227C.jpg"/>
          <p:cNvPicPr>
            <a:picLocks noChangeAspect="1"/>
          </p:cNvPicPr>
          <p:nvPr/>
        </p:nvPicPr>
        <p:blipFill>
          <a:blip r:embed="rId3" cstate="print"/>
          <a:stretch>
            <a:fillRect/>
          </a:stretch>
        </p:blipFill>
        <p:spPr bwMode="auto">
          <a:xfrm>
            <a:off x="762000" y="5715000"/>
            <a:ext cx="342900" cy="228600"/>
          </a:xfrm>
          <a:prstGeom prst="rect">
            <a:avLst/>
          </a:prstGeom>
          <a:noFill/>
          <a:ln w="9525">
            <a:noFill/>
            <a:miter lim="800000"/>
            <a:headEnd/>
            <a:tailEnd/>
          </a:ln>
        </p:spPr>
      </p:pic>
      <p:pic>
        <p:nvPicPr>
          <p:cNvPr id="615" name="Content Placeholder 4" descr="poppy_flower logo_540c+227C.jpg"/>
          <p:cNvPicPr>
            <a:picLocks noChangeAspect="1"/>
          </p:cNvPicPr>
          <p:nvPr/>
        </p:nvPicPr>
        <p:blipFill>
          <a:blip r:embed="rId3" cstate="print"/>
          <a:stretch>
            <a:fillRect/>
          </a:stretch>
        </p:blipFill>
        <p:spPr bwMode="auto">
          <a:xfrm>
            <a:off x="1066800" y="5715000"/>
            <a:ext cx="342900" cy="228600"/>
          </a:xfrm>
          <a:prstGeom prst="rect">
            <a:avLst/>
          </a:prstGeom>
          <a:noFill/>
          <a:ln w="9525">
            <a:noFill/>
            <a:miter lim="800000"/>
            <a:headEnd/>
            <a:tailEnd/>
          </a:ln>
        </p:spPr>
      </p:pic>
      <p:pic>
        <p:nvPicPr>
          <p:cNvPr id="616" name="Content Placeholder 4" descr="poppy_flower logo_540c+227C.jpg"/>
          <p:cNvPicPr>
            <a:picLocks noChangeAspect="1"/>
          </p:cNvPicPr>
          <p:nvPr/>
        </p:nvPicPr>
        <p:blipFill>
          <a:blip r:embed="rId3" cstate="print"/>
          <a:stretch>
            <a:fillRect/>
          </a:stretch>
        </p:blipFill>
        <p:spPr bwMode="auto">
          <a:xfrm>
            <a:off x="1371600" y="5715000"/>
            <a:ext cx="342900" cy="228600"/>
          </a:xfrm>
          <a:prstGeom prst="rect">
            <a:avLst/>
          </a:prstGeom>
          <a:noFill/>
          <a:ln w="9525">
            <a:noFill/>
            <a:miter lim="800000"/>
            <a:headEnd/>
            <a:tailEnd/>
          </a:ln>
        </p:spPr>
      </p:pic>
      <p:pic>
        <p:nvPicPr>
          <p:cNvPr id="617" name="Content Placeholder 4" descr="poppy_flower logo_540c+227C.jpg"/>
          <p:cNvPicPr>
            <a:picLocks noChangeAspect="1"/>
          </p:cNvPicPr>
          <p:nvPr/>
        </p:nvPicPr>
        <p:blipFill>
          <a:blip r:embed="rId3" cstate="print"/>
          <a:stretch>
            <a:fillRect/>
          </a:stretch>
        </p:blipFill>
        <p:spPr bwMode="auto">
          <a:xfrm>
            <a:off x="1676400" y="5715000"/>
            <a:ext cx="342900" cy="228600"/>
          </a:xfrm>
          <a:prstGeom prst="rect">
            <a:avLst/>
          </a:prstGeom>
          <a:noFill/>
          <a:ln w="9525">
            <a:noFill/>
            <a:miter lim="800000"/>
            <a:headEnd/>
            <a:tailEnd/>
          </a:ln>
        </p:spPr>
      </p:pic>
      <p:pic>
        <p:nvPicPr>
          <p:cNvPr id="618" name="Content Placeholder 4" descr="poppy_flower logo_540c+227C.jpg"/>
          <p:cNvPicPr>
            <a:picLocks noChangeAspect="1"/>
          </p:cNvPicPr>
          <p:nvPr/>
        </p:nvPicPr>
        <p:blipFill>
          <a:blip r:embed="rId3" cstate="print"/>
          <a:stretch>
            <a:fillRect/>
          </a:stretch>
        </p:blipFill>
        <p:spPr bwMode="auto">
          <a:xfrm>
            <a:off x="1981200" y="5715000"/>
            <a:ext cx="342900" cy="228600"/>
          </a:xfrm>
          <a:prstGeom prst="rect">
            <a:avLst/>
          </a:prstGeom>
          <a:noFill/>
          <a:ln w="9525">
            <a:noFill/>
            <a:miter lim="800000"/>
            <a:headEnd/>
            <a:tailEnd/>
          </a:ln>
        </p:spPr>
      </p:pic>
      <p:pic>
        <p:nvPicPr>
          <p:cNvPr id="619" name="Content Placeholder 4" descr="poppy_flower logo_540c+227C.jpg"/>
          <p:cNvPicPr>
            <a:picLocks noChangeAspect="1"/>
          </p:cNvPicPr>
          <p:nvPr/>
        </p:nvPicPr>
        <p:blipFill>
          <a:blip r:embed="rId3" cstate="print"/>
          <a:stretch>
            <a:fillRect/>
          </a:stretch>
        </p:blipFill>
        <p:spPr bwMode="auto">
          <a:xfrm>
            <a:off x="2286000" y="5715000"/>
            <a:ext cx="342900" cy="228600"/>
          </a:xfrm>
          <a:prstGeom prst="rect">
            <a:avLst/>
          </a:prstGeom>
          <a:noFill/>
          <a:ln w="9525">
            <a:noFill/>
            <a:miter lim="800000"/>
            <a:headEnd/>
            <a:tailEnd/>
          </a:ln>
        </p:spPr>
      </p:pic>
      <p:pic>
        <p:nvPicPr>
          <p:cNvPr id="620" name="Content Placeholder 4" descr="poppy_flower logo_540c+227C.jpg"/>
          <p:cNvPicPr>
            <a:picLocks noChangeAspect="1"/>
          </p:cNvPicPr>
          <p:nvPr/>
        </p:nvPicPr>
        <p:blipFill>
          <a:blip r:embed="rId3" cstate="print"/>
          <a:stretch>
            <a:fillRect/>
          </a:stretch>
        </p:blipFill>
        <p:spPr bwMode="auto">
          <a:xfrm>
            <a:off x="2590800" y="5715000"/>
            <a:ext cx="342900" cy="228600"/>
          </a:xfrm>
          <a:prstGeom prst="rect">
            <a:avLst/>
          </a:prstGeom>
          <a:noFill/>
          <a:ln w="9525">
            <a:noFill/>
            <a:miter lim="800000"/>
            <a:headEnd/>
            <a:tailEnd/>
          </a:ln>
        </p:spPr>
      </p:pic>
      <p:pic>
        <p:nvPicPr>
          <p:cNvPr id="621" name="Content Placeholder 4" descr="poppy_flower logo_540c+227C.jpg"/>
          <p:cNvPicPr>
            <a:picLocks noChangeAspect="1"/>
          </p:cNvPicPr>
          <p:nvPr/>
        </p:nvPicPr>
        <p:blipFill>
          <a:blip r:embed="rId3" cstate="print"/>
          <a:stretch>
            <a:fillRect/>
          </a:stretch>
        </p:blipFill>
        <p:spPr bwMode="auto">
          <a:xfrm>
            <a:off x="2895600" y="5715000"/>
            <a:ext cx="342900" cy="228600"/>
          </a:xfrm>
          <a:prstGeom prst="rect">
            <a:avLst/>
          </a:prstGeom>
          <a:noFill/>
          <a:ln w="9525">
            <a:noFill/>
            <a:miter lim="800000"/>
            <a:headEnd/>
            <a:tailEnd/>
          </a:ln>
        </p:spPr>
      </p:pic>
      <p:pic>
        <p:nvPicPr>
          <p:cNvPr id="637" name="Picture 2" descr="poppy_trial logo_540c+227C"/>
          <p:cNvPicPr>
            <a:picLocks noGrp="1" noChangeAspect="1" noChangeArrowheads="1"/>
          </p:cNvPicPr>
          <p:nvPr>
            <p:ph idx="4294967295"/>
          </p:nvPr>
        </p:nvPicPr>
        <p:blipFill>
          <a:blip r:embed="rId4" cstate="print"/>
          <a:srcRect/>
          <a:stretch>
            <a:fillRect/>
          </a:stretch>
        </p:blipFill>
        <p:spPr>
          <a:xfrm>
            <a:off x="304800" y="152400"/>
            <a:ext cx="8229600" cy="1109662"/>
          </a:xfrm>
          <a:noFill/>
        </p:spPr>
      </p:pic>
      <p:sp>
        <p:nvSpPr>
          <p:cNvPr id="638" name="TextBox 637"/>
          <p:cNvSpPr txBox="1"/>
          <p:nvPr/>
        </p:nvSpPr>
        <p:spPr>
          <a:xfrm>
            <a:off x="1143000" y="1143000"/>
            <a:ext cx="2037737" cy="369332"/>
          </a:xfrm>
          <a:prstGeom prst="rect">
            <a:avLst/>
          </a:prstGeom>
          <a:noFill/>
        </p:spPr>
        <p:txBody>
          <a:bodyPr wrap="none" rtlCol="0">
            <a:spAutoFit/>
          </a:bodyPr>
          <a:lstStyle/>
          <a:p>
            <a:r>
              <a:rPr lang="en-GB" dirty="0" smtClean="0"/>
              <a:t>Intervention = 225</a:t>
            </a:r>
            <a:endParaRPr lang="en-GB" dirty="0"/>
          </a:p>
        </p:txBody>
      </p:sp>
      <p:sp>
        <p:nvSpPr>
          <p:cNvPr id="639" name="TextBox 638"/>
          <p:cNvSpPr txBox="1"/>
          <p:nvPr/>
        </p:nvSpPr>
        <p:spPr>
          <a:xfrm>
            <a:off x="5638800" y="1066800"/>
            <a:ext cx="1981200" cy="369332"/>
          </a:xfrm>
          <a:prstGeom prst="rect">
            <a:avLst/>
          </a:prstGeom>
          <a:noFill/>
        </p:spPr>
        <p:txBody>
          <a:bodyPr wrap="square" rtlCol="0">
            <a:spAutoFit/>
          </a:bodyPr>
          <a:lstStyle/>
          <a:p>
            <a:r>
              <a:rPr lang="en-GB" dirty="0" smtClean="0"/>
              <a:t>Control = 222</a:t>
            </a:r>
            <a:endParaRPr lang="en-GB" dirty="0"/>
          </a:p>
        </p:txBody>
      </p:sp>
      <p:sp>
        <p:nvSpPr>
          <p:cNvPr id="640" name="TextBox 639"/>
          <p:cNvSpPr txBox="1"/>
          <p:nvPr/>
        </p:nvSpPr>
        <p:spPr>
          <a:xfrm>
            <a:off x="251520" y="6334780"/>
            <a:ext cx="8697966" cy="523220"/>
          </a:xfrm>
          <a:prstGeom prst="rect">
            <a:avLst/>
          </a:prstGeom>
          <a:noFill/>
        </p:spPr>
        <p:txBody>
          <a:bodyPr wrap="square" rtlCol="0">
            <a:spAutoFit/>
          </a:bodyPr>
          <a:lstStyle/>
          <a:p>
            <a:pPr algn="ctr"/>
            <a:r>
              <a:rPr lang="en-GB" sz="2800" b="1" dirty="0" smtClean="0">
                <a:solidFill>
                  <a:srgbClr val="002060"/>
                </a:solidFill>
              </a:rPr>
              <a:t>Thank you!</a:t>
            </a:r>
            <a:endParaRPr lang="en-GB" sz="2800" b="1"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305800" cy="1143000"/>
          </a:xfrm>
        </p:spPr>
        <p:txBody>
          <a:bodyPr/>
          <a:lstStyle/>
          <a:p>
            <a:pPr>
              <a:defRPr/>
            </a:pPr>
            <a:endParaRPr lang="en-GB" dirty="0"/>
          </a:p>
        </p:txBody>
      </p:sp>
      <p:sp>
        <p:nvSpPr>
          <p:cNvPr id="13" name="Content Placeholder 5"/>
          <p:cNvSpPr txBox="1">
            <a:spLocks/>
          </p:cNvSpPr>
          <p:nvPr/>
        </p:nvSpPr>
        <p:spPr>
          <a:xfrm>
            <a:off x="357188" y="928688"/>
            <a:ext cx="8572500" cy="5715000"/>
          </a:xfrm>
          <a:prstGeom prst="rect">
            <a:avLst/>
          </a:prstGeom>
          <a:solidFill>
            <a:schemeClr val="bg2"/>
          </a:solidFill>
        </p:spPr>
        <p:txBody>
          <a:bodyPr/>
          <a:lstStyle/>
          <a:p>
            <a:pPr>
              <a:spcBef>
                <a:spcPct val="20000"/>
              </a:spcBef>
              <a:defRPr/>
            </a:pPr>
            <a:r>
              <a:rPr lang="en-GB" sz="2000" b="1" dirty="0">
                <a:latin typeface="Century Gothic" pitchFamily="34" charset="0"/>
              </a:rPr>
              <a:t>Pelvic Organ </a:t>
            </a:r>
            <a:r>
              <a:rPr lang="en-GB" sz="2000" b="1" dirty="0" err="1">
                <a:latin typeface="Century Gothic" pitchFamily="34" charset="0"/>
              </a:rPr>
              <a:t>Prolapse</a:t>
            </a:r>
            <a:r>
              <a:rPr lang="en-GB" sz="2000" b="1" dirty="0">
                <a:latin typeface="Century Gothic" pitchFamily="34" charset="0"/>
              </a:rPr>
              <a:t> Symptom Score</a:t>
            </a:r>
          </a:p>
          <a:p>
            <a:pPr>
              <a:spcBef>
                <a:spcPct val="20000"/>
              </a:spcBef>
              <a:defRPr/>
            </a:pPr>
            <a:r>
              <a:rPr lang="en-GB" sz="2000" dirty="0">
                <a:latin typeface="Century Gothic" pitchFamily="34" charset="0"/>
              </a:rPr>
              <a:t>How often during the last 4 weeks have you had the following symptoms</a:t>
            </a:r>
            <a:endParaRPr lang="en-GB" sz="2000" i="1" dirty="0">
              <a:latin typeface="Century Gothic" pitchFamily="34" charset="0"/>
            </a:endParaRPr>
          </a:p>
          <a:p>
            <a:pPr marL="72000">
              <a:lnSpc>
                <a:spcPct val="150000"/>
              </a:lnSpc>
              <a:spcBef>
                <a:spcPct val="20000"/>
              </a:spcBef>
              <a:buFont typeface="+mj-lt"/>
              <a:buAutoNum type="arabicPeriod"/>
              <a:defRPr/>
            </a:pPr>
            <a:r>
              <a:rPr lang="en-GB" b="1" dirty="0">
                <a:latin typeface="Century Gothic" pitchFamily="34" charset="0"/>
              </a:rPr>
              <a:t>A feeling of something coming down from or in your vagina?</a:t>
            </a:r>
          </a:p>
          <a:p>
            <a:pPr marL="72000">
              <a:lnSpc>
                <a:spcPct val="150000"/>
              </a:lnSpc>
              <a:spcBef>
                <a:spcPct val="20000"/>
              </a:spcBef>
              <a:buFont typeface="+mj-lt"/>
              <a:buAutoNum type="arabicPeriod"/>
              <a:defRPr/>
            </a:pPr>
            <a:r>
              <a:rPr lang="en-GB" b="1" dirty="0">
                <a:latin typeface="Century Gothic" pitchFamily="34" charset="0"/>
              </a:rPr>
              <a:t>An uncomfortable feeling or pain in your vagina which is worse when standing?</a:t>
            </a:r>
          </a:p>
          <a:p>
            <a:pPr marL="72000">
              <a:lnSpc>
                <a:spcPct val="150000"/>
              </a:lnSpc>
              <a:spcBef>
                <a:spcPct val="20000"/>
              </a:spcBef>
              <a:buFont typeface="+mj-lt"/>
              <a:buAutoNum type="arabicPeriod"/>
              <a:defRPr/>
            </a:pPr>
            <a:r>
              <a:rPr lang="en-GB" b="1" dirty="0">
                <a:latin typeface="Century Gothic" pitchFamily="34" charset="0"/>
              </a:rPr>
              <a:t>A heaviness or dragging feeling in your lower abdomen/tummy?</a:t>
            </a:r>
          </a:p>
          <a:p>
            <a:pPr marL="72000">
              <a:lnSpc>
                <a:spcPct val="150000"/>
              </a:lnSpc>
              <a:spcBef>
                <a:spcPct val="20000"/>
              </a:spcBef>
              <a:buFont typeface="+mj-lt"/>
              <a:buAutoNum type="arabicPeriod"/>
              <a:defRPr/>
            </a:pPr>
            <a:r>
              <a:rPr lang="en-GB" b="1" dirty="0">
                <a:latin typeface="Century Gothic" pitchFamily="34" charset="0"/>
              </a:rPr>
              <a:t>A heaviness or dragging feeling in your lower back?</a:t>
            </a:r>
          </a:p>
          <a:p>
            <a:pPr marL="72000">
              <a:lnSpc>
                <a:spcPct val="150000"/>
              </a:lnSpc>
              <a:spcBef>
                <a:spcPct val="20000"/>
              </a:spcBef>
              <a:buFont typeface="+mj-lt"/>
              <a:buAutoNum type="arabicPeriod"/>
              <a:defRPr/>
            </a:pPr>
            <a:r>
              <a:rPr lang="en-GB" b="1" dirty="0">
                <a:latin typeface="Century Gothic" pitchFamily="34" charset="0"/>
              </a:rPr>
              <a:t>A need to strain (push) to empty your bladder?</a:t>
            </a:r>
          </a:p>
          <a:p>
            <a:pPr marL="72000">
              <a:lnSpc>
                <a:spcPct val="150000"/>
              </a:lnSpc>
              <a:spcBef>
                <a:spcPct val="20000"/>
              </a:spcBef>
              <a:buFont typeface="+mj-lt"/>
              <a:buAutoNum type="arabicPeriod"/>
              <a:defRPr/>
            </a:pPr>
            <a:r>
              <a:rPr lang="en-GB" b="1" dirty="0">
                <a:latin typeface="Century Gothic" pitchFamily="34" charset="0"/>
              </a:rPr>
              <a:t>A feeling that your bladder has not emptied completely?</a:t>
            </a:r>
          </a:p>
          <a:p>
            <a:pPr marL="72000">
              <a:lnSpc>
                <a:spcPct val="150000"/>
              </a:lnSpc>
              <a:spcBef>
                <a:spcPct val="20000"/>
              </a:spcBef>
              <a:buFont typeface="+mj-lt"/>
              <a:buAutoNum type="arabicPeriod"/>
              <a:defRPr/>
            </a:pPr>
            <a:r>
              <a:rPr lang="en-GB" b="1" dirty="0">
                <a:latin typeface="Century Gothic" pitchFamily="34" charset="0"/>
              </a:rPr>
              <a:t>A feeling that your bowel has not emptied completely?</a:t>
            </a:r>
          </a:p>
          <a:p>
            <a:pPr marL="285750" indent="-285750">
              <a:lnSpc>
                <a:spcPct val="150000"/>
              </a:lnSpc>
              <a:spcBef>
                <a:spcPct val="20000"/>
              </a:spcBef>
              <a:buFont typeface="Times" pitchFamily="18" charset="0"/>
              <a:buNone/>
              <a:defRPr/>
            </a:pPr>
            <a:r>
              <a:rPr lang="en-GB" sz="1600" b="1" i="1" dirty="0">
                <a:latin typeface="Century Gothic" pitchFamily="34" charset="0"/>
              </a:rPr>
              <a:t>(0 = never, 1 = occasionally, 2 = sometimes, 3 = most of the time and 4 = all of the time)</a:t>
            </a:r>
            <a:endParaRPr lang="en-GB" sz="1600" b="1" dirty="0">
              <a:latin typeface="Century Gothic" pitchFamily="34" charset="0"/>
            </a:endParaRPr>
          </a:p>
        </p:txBody>
      </p:sp>
      <p:sp>
        <p:nvSpPr>
          <p:cNvPr id="4" name="TextBox 3"/>
          <p:cNvSpPr txBox="1">
            <a:spLocks noChangeArrowheads="1"/>
          </p:cNvSpPr>
          <p:nvPr/>
        </p:nvSpPr>
        <p:spPr bwMode="auto">
          <a:xfrm>
            <a:off x="6934200" y="2328863"/>
            <a:ext cx="2082800" cy="3416300"/>
          </a:xfrm>
          <a:prstGeom prst="rect">
            <a:avLst/>
          </a:prstGeom>
          <a:noFill/>
          <a:ln w="9525">
            <a:noFill/>
            <a:miter lim="800000"/>
            <a:headEnd/>
            <a:tailEnd/>
          </a:ln>
        </p:spPr>
        <p:txBody>
          <a:bodyPr wrap="none">
            <a:spAutoFit/>
          </a:bodyPr>
          <a:lstStyle/>
          <a:p>
            <a:r>
              <a:rPr lang="en-GB">
                <a:solidFill>
                  <a:schemeClr val="tx2"/>
                </a:solidFill>
              </a:rPr>
              <a:t>All of the time: 4</a:t>
            </a:r>
          </a:p>
          <a:p>
            <a:endParaRPr lang="en-GB">
              <a:solidFill>
                <a:schemeClr val="tx2"/>
              </a:solidFill>
            </a:endParaRPr>
          </a:p>
          <a:p>
            <a:endParaRPr lang="en-GB">
              <a:solidFill>
                <a:schemeClr val="tx2"/>
              </a:solidFill>
            </a:endParaRPr>
          </a:p>
          <a:p>
            <a:r>
              <a:rPr lang="en-GB">
                <a:solidFill>
                  <a:schemeClr val="tx2"/>
                </a:solidFill>
              </a:rPr>
              <a:t>Most of the time: 3</a:t>
            </a:r>
          </a:p>
          <a:p>
            <a:endParaRPr lang="en-GB">
              <a:solidFill>
                <a:schemeClr val="tx2"/>
              </a:solidFill>
            </a:endParaRPr>
          </a:p>
          <a:p>
            <a:endParaRPr lang="en-GB">
              <a:solidFill>
                <a:schemeClr val="tx2"/>
              </a:solidFill>
            </a:endParaRPr>
          </a:p>
          <a:p>
            <a:endParaRPr lang="en-GB">
              <a:solidFill>
                <a:schemeClr val="tx2"/>
              </a:solidFill>
            </a:endParaRPr>
          </a:p>
          <a:p>
            <a:endParaRPr lang="en-GB">
              <a:solidFill>
                <a:schemeClr val="tx2"/>
              </a:solidFill>
            </a:endParaRPr>
          </a:p>
          <a:p>
            <a:endParaRPr lang="en-GB">
              <a:solidFill>
                <a:schemeClr val="tx2"/>
              </a:solidFill>
            </a:endParaRPr>
          </a:p>
          <a:p>
            <a:r>
              <a:rPr lang="en-GB">
                <a:solidFill>
                  <a:schemeClr val="tx2"/>
                </a:solidFill>
              </a:rPr>
              <a:t>Sometimes: 2</a:t>
            </a:r>
          </a:p>
          <a:p>
            <a:endParaRPr lang="en-GB">
              <a:solidFill>
                <a:schemeClr val="tx2"/>
              </a:solidFill>
            </a:endParaRPr>
          </a:p>
          <a:p>
            <a:r>
              <a:rPr lang="en-GB">
                <a:solidFill>
                  <a:schemeClr val="tx2"/>
                </a:solidFill>
              </a:rPr>
              <a:t>Occasionally: 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POPq7"/>
          <p:cNvPicPr>
            <a:picLocks noChangeAspect="1" noChangeArrowheads="1"/>
          </p:cNvPicPr>
          <p:nvPr/>
        </p:nvPicPr>
        <p:blipFill>
          <a:blip r:embed="rId3" cstate="print"/>
          <a:srcRect/>
          <a:stretch>
            <a:fillRect/>
          </a:stretch>
        </p:blipFill>
        <p:spPr bwMode="auto">
          <a:xfrm>
            <a:off x="679450" y="0"/>
            <a:ext cx="8464550" cy="6172200"/>
          </a:xfrm>
          <a:prstGeom prst="rect">
            <a:avLst/>
          </a:prstGeom>
          <a:noFill/>
          <a:ln w="9525">
            <a:noFill/>
            <a:miter lim="800000"/>
            <a:headEnd/>
            <a:tailEnd/>
          </a:ln>
        </p:spPr>
      </p:pic>
      <p:sp>
        <p:nvSpPr>
          <p:cNvPr id="58370" name="Rectangle 2"/>
          <p:cNvSpPr>
            <a:spLocks noGrp="1" noChangeArrowheads="1"/>
          </p:cNvSpPr>
          <p:nvPr>
            <p:ph type="title"/>
          </p:nvPr>
        </p:nvSpPr>
        <p:spPr>
          <a:xfrm>
            <a:off x="323850" y="404813"/>
            <a:ext cx="8229600" cy="1143000"/>
          </a:xfrm>
        </p:spPr>
        <p:txBody>
          <a:bodyPr/>
          <a:lstStyle/>
          <a:p>
            <a:endParaRPr lang="en-GB" dirty="0" smtClean="0"/>
          </a:p>
        </p:txBody>
      </p:sp>
      <p:sp>
        <p:nvSpPr>
          <p:cNvPr id="58371" name="Rectangle 3"/>
          <p:cNvSpPr>
            <a:spLocks noGrp="1" noChangeArrowheads="1"/>
          </p:cNvSpPr>
          <p:nvPr>
            <p:ph type="body" idx="1"/>
          </p:nvPr>
        </p:nvSpPr>
        <p:spPr/>
        <p:txBody>
          <a:bodyPr/>
          <a:lstStyle/>
          <a:p>
            <a:endParaRPr lang="en-GB" dirty="0" smtClean="0"/>
          </a:p>
          <a:p>
            <a:endParaRPr lang="en-GB" dirty="0" smtClean="0"/>
          </a:p>
          <a:p>
            <a:endParaRPr lang="en-GB" dirty="0" smtClean="0"/>
          </a:p>
          <a:p>
            <a:endParaRPr lang="en-GB" dirty="0" smtClean="0"/>
          </a:p>
        </p:txBody>
      </p:sp>
      <p:sp>
        <p:nvSpPr>
          <p:cNvPr id="5" name="TextBox 4"/>
          <p:cNvSpPr txBox="1"/>
          <p:nvPr/>
        </p:nvSpPr>
        <p:spPr>
          <a:xfrm>
            <a:off x="304800" y="381000"/>
            <a:ext cx="2689198" cy="461665"/>
          </a:xfrm>
          <a:prstGeom prst="rect">
            <a:avLst/>
          </a:prstGeom>
          <a:noFill/>
        </p:spPr>
        <p:txBody>
          <a:bodyPr wrap="none" rtlCol="0">
            <a:spAutoFit/>
          </a:bodyPr>
          <a:lstStyle/>
          <a:p>
            <a:r>
              <a:rPr lang="en-GB" sz="2400" dirty="0" smtClean="0">
                <a:solidFill>
                  <a:srgbClr val="002060"/>
                </a:solidFill>
                <a:latin typeface="+mn-lt"/>
              </a:rPr>
              <a:t>POP-Q Bump 1996</a:t>
            </a:r>
            <a:endParaRPr lang="en-GB" sz="2400" dirty="0">
              <a:solidFill>
                <a:srgbClr val="002060"/>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Group 2"/>
          <p:cNvGraphicFramePr>
            <a:graphicFrameLocks noGrp="1"/>
          </p:cNvGraphicFramePr>
          <p:nvPr/>
        </p:nvGraphicFramePr>
        <p:xfrm>
          <a:off x="395288" y="836613"/>
          <a:ext cx="7272337" cy="863601"/>
        </p:xfrm>
        <a:graphic>
          <a:graphicData uri="http://schemas.openxmlformats.org/drawingml/2006/table">
            <a:tbl>
              <a:tblPr/>
              <a:tblGrid>
                <a:gridCol w="3089275"/>
                <a:gridCol w="1141412"/>
                <a:gridCol w="219075"/>
                <a:gridCol w="1125538"/>
                <a:gridCol w="217487"/>
                <a:gridCol w="1479550"/>
              </a:tblGrid>
              <a:tr h="35401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rgbClr val="000066"/>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66"/>
                          </a:solidFill>
                          <a:effectLst/>
                          <a:latin typeface="Arial" charset="0"/>
                          <a:cs typeface="Times New Roman" pitchFamily="18" charset="0"/>
                        </a:rPr>
                        <a:t>Cervix present?      Yes </a:t>
                      </a:r>
                      <a:r>
                        <a:rPr kumimoji="0" lang="en-GB" sz="2000" b="0" i="0" u="none" strike="noStrike" cap="none" normalizeH="0" baseline="0" smtClean="0">
                          <a:ln>
                            <a:noFill/>
                          </a:ln>
                          <a:solidFill>
                            <a:srgbClr val="000066"/>
                          </a:solidFill>
                          <a:effectLst/>
                          <a:latin typeface="Arial" charset="0"/>
                          <a:cs typeface="Times New Roman" pitchFamily="18" charset="0"/>
                          <a:sym typeface="Wingdings" pitchFamily="2" charset="2"/>
                        </a:rPr>
                        <a:t>   </a:t>
                      </a:r>
                      <a:r>
                        <a:rPr kumimoji="0" lang="en-GB" sz="1000" b="0" i="0" u="none" strike="noStrike" cap="none" normalizeH="0" baseline="0" smtClean="0">
                          <a:ln>
                            <a:noFill/>
                          </a:ln>
                          <a:solidFill>
                            <a:srgbClr val="000066"/>
                          </a:solidFill>
                          <a:effectLst/>
                          <a:latin typeface="Arial" charset="0"/>
                          <a:cs typeface="Times New Roman" pitchFamily="18" charset="0"/>
                        </a:rPr>
                        <a:t>No   </a:t>
                      </a:r>
                      <a:r>
                        <a:rPr kumimoji="0" lang="en-GB" sz="2000" b="0" i="0" u="none" strike="noStrike" cap="none" normalizeH="0" baseline="0" smtClean="0">
                          <a:ln>
                            <a:noFill/>
                          </a:ln>
                          <a:solidFill>
                            <a:srgbClr val="000066"/>
                          </a:solidFill>
                          <a:effectLst/>
                          <a:latin typeface="Arial" charset="0"/>
                          <a:cs typeface="Times New Roman" pitchFamily="18" charset="0"/>
                          <a:sym typeface="Wingdings" pitchFamily="2" charset="2"/>
                        </a:rPr>
                        <a:t></a:t>
                      </a:r>
                    </a:p>
                  </a:txBody>
                  <a:tcP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66"/>
                          </a:solidFill>
                          <a:effectLst/>
                          <a:latin typeface="Arial" charset="0"/>
                          <a:cs typeface="Times New Roman" pitchFamily="18" charset="0"/>
                        </a:rPr>
                        <a:t>genital hiatus</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66"/>
                          </a:solidFill>
                          <a:effectLst/>
                          <a:latin typeface="Arial" charset="0"/>
                          <a:cs typeface="Times New Roman" pitchFamily="18" charset="0"/>
                        </a:rPr>
                        <a:t>perineal body</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66"/>
                          </a:solidFill>
                          <a:effectLst/>
                          <a:latin typeface="Arial" charset="0"/>
                          <a:cs typeface="Times New Roman" pitchFamily="18" charset="0"/>
                        </a:rPr>
                        <a:t>total vaginal length</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vMerge="1">
                  <a:txBody>
                    <a:bodyPr/>
                    <a:lstStyle/>
                    <a:p>
                      <a:endParaRPr lang="en-GB"/>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66"/>
                          </a:solidFill>
                          <a:effectLst/>
                          <a:latin typeface="Arial" charset="0"/>
                          <a:cs typeface="Times New Roman" pitchFamily="18" charset="0"/>
                        </a:rPr>
                        <a:t>2</a:t>
                      </a:r>
                      <a:r>
                        <a:rPr kumimoji="0" lang="en-GB" sz="1800" b="0" i="0" u="none" strike="noStrike" cap="none" normalizeH="0" baseline="0" smtClean="0">
                          <a:ln>
                            <a:noFill/>
                          </a:ln>
                          <a:solidFill>
                            <a:srgbClr val="000066"/>
                          </a:solidFill>
                          <a:effectLst/>
                          <a:latin typeface="Arial" charset="0"/>
                          <a:cs typeface="Times New Roman" pitchFamily="18" charset="0"/>
                        </a:rPr>
                        <a:t> </a:t>
                      </a:r>
                      <a:r>
                        <a:rPr kumimoji="0" lang="en-GB" sz="1000" b="0" i="0" u="none" strike="noStrike" cap="none" normalizeH="0" baseline="0" smtClean="0">
                          <a:ln>
                            <a:noFill/>
                          </a:ln>
                          <a:solidFill>
                            <a:srgbClr val="000066"/>
                          </a:solidFill>
                          <a:effectLst/>
                          <a:latin typeface="Arial" charset="0"/>
                          <a:cs typeface="Times New Roman" pitchFamily="18" charset="0"/>
                        </a:rPr>
                        <a:t> cm</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66"/>
                          </a:solidFill>
                          <a:effectLst/>
                          <a:latin typeface="Arial" charset="0"/>
                          <a:cs typeface="Times New Roman" pitchFamily="18" charset="0"/>
                        </a:rPr>
                        <a:t>3</a:t>
                      </a:r>
                      <a:r>
                        <a:rPr kumimoji="0" lang="en-GB" sz="1800" b="0" i="0" u="none" strike="noStrike" cap="none" normalizeH="0" baseline="0" smtClean="0">
                          <a:ln>
                            <a:noFill/>
                          </a:ln>
                          <a:solidFill>
                            <a:srgbClr val="000066"/>
                          </a:solidFill>
                          <a:effectLst/>
                          <a:latin typeface="Arial" charset="0"/>
                          <a:cs typeface="Times New Roman" pitchFamily="18" charset="0"/>
                        </a:rPr>
                        <a:t> </a:t>
                      </a:r>
                      <a:r>
                        <a:rPr kumimoji="0" lang="en-GB" sz="1000" b="0" i="0" u="none" strike="noStrike" cap="none" normalizeH="0" baseline="0" smtClean="0">
                          <a:ln>
                            <a:noFill/>
                          </a:ln>
                          <a:solidFill>
                            <a:srgbClr val="000066"/>
                          </a:solidFill>
                          <a:effectLst/>
                          <a:latin typeface="Arial" charset="0"/>
                          <a:cs typeface="Times New Roman" pitchFamily="18" charset="0"/>
                        </a:rPr>
                        <a:t> cm</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66"/>
                          </a:solidFill>
                          <a:effectLst/>
                          <a:latin typeface="Arial" charset="0"/>
                          <a:cs typeface="Times New Roman" pitchFamily="18" charset="0"/>
                        </a:rPr>
                        <a:t>10</a:t>
                      </a:r>
                      <a:r>
                        <a:rPr kumimoji="0" lang="en-GB" sz="1000" b="0" i="0" u="none" strike="noStrike" cap="none" normalizeH="0" baseline="0" smtClean="0">
                          <a:ln>
                            <a:noFill/>
                          </a:ln>
                          <a:solidFill>
                            <a:srgbClr val="000066"/>
                          </a:solidFill>
                          <a:effectLst/>
                          <a:latin typeface="Arial" charset="0"/>
                          <a:cs typeface="Times New Roman" pitchFamily="18" charset="0"/>
                        </a:rPr>
                        <a:t>  cm</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68" name="Rectangle 34"/>
          <p:cNvSpPr>
            <a:spLocks noChangeArrowheads="1"/>
          </p:cNvSpPr>
          <p:nvPr/>
        </p:nvSpPr>
        <p:spPr bwMode="auto">
          <a:xfrm>
            <a:off x="596900" y="506413"/>
            <a:ext cx="307975" cy="0"/>
          </a:xfrm>
          <a:prstGeom prst="rect">
            <a:avLst/>
          </a:prstGeom>
          <a:solidFill>
            <a:srgbClr val="00CCFF"/>
          </a:solidFill>
          <a:ln w="9525">
            <a:noFill/>
            <a:miter lim="800000"/>
            <a:headEnd/>
            <a:tailEnd/>
          </a:ln>
        </p:spPr>
        <p:txBody>
          <a:bodyPr wrap="none">
            <a:spAutoFit/>
          </a:bodyPr>
          <a:lstStyle/>
          <a:p>
            <a:endParaRPr lang="en-US"/>
          </a:p>
        </p:txBody>
      </p:sp>
      <p:sp>
        <p:nvSpPr>
          <p:cNvPr id="10269" name="Freeform 35"/>
          <p:cNvSpPr>
            <a:spLocks/>
          </p:cNvSpPr>
          <p:nvPr/>
        </p:nvSpPr>
        <p:spPr bwMode="auto">
          <a:xfrm>
            <a:off x="4456113" y="3548063"/>
            <a:ext cx="3448050" cy="1028700"/>
          </a:xfrm>
          <a:custGeom>
            <a:avLst/>
            <a:gdLst>
              <a:gd name="T0" fmla="*/ 0 w 5430"/>
              <a:gd name="T1" fmla="*/ 0 h 1620"/>
              <a:gd name="T2" fmla="*/ 2147483647 w 5430"/>
              <a:gd name="T3" fmla="*/ 2147483647 h 1620"/>
              <a:gd name="T4" fmla="*/ 2147483647 w 5430"/>
              <a:gd name="T5" fmla="*/ 2147483647 h 1620"/>
              <a:gd name="T6" fmla="*/ 2147483647 w 5430"/>
              <a:gd name="T7" fmla="*/ 2147483647 h 1620"/>
              <a:gd name="T8" fmla="*/ 2147483647 w 5430"/>
              <a:gd name="T9" fmla="*/ 2147483647 h 1620"/>
              <a:gd name="T10" fmla="*/ 0 w 5430"/>
              <a:gd name="T11" fmla="*/ 2147483647 h 1620"/>
              <a:gd name="T12" fmla="*/ 0 60000 65536"/>
              <a:gd name="T13" fmla="*/ 0 60000 65536"/>
              <a:gd name="T14" fmla="*/ 0 60000 65536"/>
              <a:gd name="T15" fmla="*/ 0 60000 65536"/>
              <a:gd name="T16" fmla="*/ 0 60000 65536"/>
              <a:gd name="T17" fmla="*/ 0 60000 65536"/>
              <a:gd name="T18" fmla="*/ 0 w 5430"/>
              <a:gd name="T19" fmla="*/ 0 h 1620"/>
              <a:gd name="T20" fmla="*/ 5430 w 5430"/>
              <a:gd name="T21" fmla="*/ 1620 h 1620"/>
            </a:gdLst>
            <a:ahLst/>
            <a:cxnLst>
              <a:cxn ang="T12">
                <a:pos x="T0" y="T1"/>
              </a:cxn>
              <a:cxn ang="T13">
                <a:pos x="T2" y="T3"/>
              </a:cxn>
              <a:cxn ang="T14">
                <a:pos x="T4" y="T5"/>
              </a:cxn>
              <a:cxn ang="T15">
                <a:pos x="T6" y="T7"/>
              </a:cxn>
              <a:cxn ang="T16">
                <a:pos x="T8" y="T9"/>
              </a:cxn>
              <a:cxn ang="T17">
                <a:pos x="T10" y="T11"/>
              </a:cxn>
            </a:cxnLst>
            <a:rect l="T18" t="T19" r="T20" b="T21"/>
            <a:pathLst>
              <a:path w="5430" h="1620">
                <a:moveTo>
                  <a:pt x="0" y="0"/>
                </a:moveTo>
                <a:cubicBezTo>
                  <a:pt x="390" y="45"/>
                  <a:pt x="780" y="90"/>
                  <a:pt x="1440" y="180"/>
                </a:cubicBezTo>
                <a:cubicBezTo>
                  <a:pt x="2100" y="270"/>
                  <a:pt x="3360" y="420"/>
                  <a:pt x="3960" y="540"/>
                </a:cubicBezTo>
                <a:cubicBezTo>
                  <a:pt x="4560" y="660"/>
                  <a:pt x="5430" y="750"/>
                  <a:pt x="5040" y="900"/>
                </a:cubicBezTo>
                <a:cubicBezTo>
                  <a:pt x="4650" y="1050"/>
                  <a:pt x="2460" y="1320"/>
                  <a:pt x="1620" y="1440"/>
                </a:cubicBezTo>
                <a:cubicBezTo>
                  <a:pt x="780" y="1560"/>
                  <a:pt x="270" y="1590"/>
                  <a:pt x="0" y="1620"/>
                </a:cubicBezTo>
              </a:path>
            </a:pathLst>
          </a:custGeom>
          <a:noFill/>
          <a:ln w="9525">
            <a:solidFill>
              <a:srgbClr val="000000"/>
            </a:solidFill>
            <a:round/>
            <a:headEnd/>
            <a:tailEnd/>
          </a:ln>
        </p:spPr>
        <p:txBody>
          <a:bodyPr/>
          <a:lstStyle/>
          <a:p>
            <a:endParaRPr lang="en-GB"/>
          </a:p>
        </p:txBody>
      </p:sp>
      <p:graphicFrame>
        <p:nvGraphicFramePr>
          <p:cNvPr id="42020" name="Group 36"/>
          <p:cNvGraphicFramePr>
            <a:graphicFrameLocks noGrp="1"/>
          </p:cNvGraphicFramePr>
          <p:nvPr/>
        </p:nvGraphicFramePr>
        <p:xfrm>
          <a:off x="395288" y="2090738"/>
          <a:ext cx="8637905" cy="4390708"/>
        </p:xfrm>
        <a:graphic>
          <a:graphicData uri="http://schemas.openxmlformats.org/drawingml/2006/table">
            <a:tbl>
              <a:tblPr/>
              <a:tblGrid>
                <a:gridCol w="431800"/>
                <a:gridCol w="431800"/>
                <a:gridCol w="360362"/>
                <a:gridCol w="360363"/>
                <a:gridCol w="360362"/>
                <a:gridCol w="320675"/>
                <a:gridCol w="330200"/>
                <a:gridCol w="357188"/>
                <a:gridCol w="576262"/>
                <a:gridCol w="503238"/>
                <a:gridCol w="215900"/>
                <a:gridCol w="260350"/>
                <a:gridCol w="208280"/>
                <a:gridCol w="349250"/>
                <a:gridCol w="431800"/>
                <a:gridCol w="288925"/>
                <a:gridCol w="360363"/>
                <a:gridCol w="360362"/>
                <a:gridCol w="358775"/>
                <a:gridCol w="360363"/>
                <a:gridCol w="431800"/>
                <a:gridCol w="431800"/>
                <a:gridCol w="547687"/>
              </a:tblGrid>
              <a:tr h="274638">
                <a:tc grid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cs typeface="Times New Roman" pitchFamily="18" charset="0"/>
                        </a:rPr>
                        <a:t>External</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cs typeface="Times New Roman" pitchFamily="18" charset="0"/>
                        </a:rPr>
                        <a:t>Hymen</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cs typeface="Times New Roman" pitchFamily="18" charset="0"/>
                        </a:rPr>
                        <a:t>Internal</a:t>
                      </a:r>
                      <a:endParaRPr kumimoji="0" lang="en-GB" sz="1800" b="0" i="0" u="none" strike="noStrike" cap="none" normalizeH="0" baseline="0" smtClean="0">
                        <a:ln>
                          <a:noFill/>
                        </a:ln>
                        <a:solidFill>
                          <a:srgbClr val="000066"/>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Times New Roman" pitchFamily="18" charset="0"/>
                          <a:cs typeface="Times New Roman" pitchFamily="18" charset="0"/>
                        </a:rPr>
                        <a:t> </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06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Arial" charset="0"/>
                          <a:cs typeface="Times New Roman" pitchFamily="18" charset="0"/>
                        </a:rPr>
                        <a:t>cm</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+10</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+9</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+8</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+7</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+6</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+5</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+4</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+3</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+2</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+1</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0</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-1</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-2</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-3</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-4</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-5</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-6</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-7</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-8</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-9</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cs typeface="Times New Roman" pitchFamily="18" charset="0"/>
                        </a:rPr>
                        <a:t>-10</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66"/>
                          </a:solidFill>
                          <a:effectLst/>
                          <a:latin typeface="Arial" charset="0"/>
                        </a:rPr>
                        <a:t>Aa</a:t>
                      </a:r>
                      <a:endParaRPr kumimoji="0" lang="en-GB" sz="1100" b="1" i="0" u="none" strike="noStrike" cap="none" normalizeH="0" baseline="0" smtClean="0">
                        <a:ln>
                          <a:noFill/>
                        </a:ln>
                        <a:solidFill>
                          <a:srgbClr val="000066"/>
                        </a:solidFill>
                        <a:effectLst/>
                        <a:latin typeface="Book Antiqu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66"/>
                          </a:solidFill>
                          <a:effectLst/>
                          <a:latin typeface="Arial" charset="0"/>
                          <a:cs typeface="Times New Roman" pitchFamily="18" charset="0"/>
                        </a:rPr>
                        <a:t>X</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66"/>
                          </a:solidFill>
                          <a:effectLst/>
                          <a:latin typeface="Arial" charset="0"/>
                          <a:cs typeface="Times New Roman" pitchFamily="18" charset="0"/>
                        </a:rPr>
                        <a:t>Ba</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66"/>
                          </a:solidFill>
                          <a:effectLst/>
                          <a:latin typeface="Arial" charset="0"/>
                          <a:cs typeface="Times New Roman" pitchFamily="18" charset="0"/>
                        </a:rPr>
                        <a:t>X</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66"/>
                          </a:solidFill>
                          <a:effectLst/>
                          <a:latin typeface="Arial" charset="0"/>
                          <a:cs typeface="Times New Roman" pitchFamily="18" charset="0"/>
                        </a:rPr>
                        <a:t>C</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66"/>
                          </a:solidFill>
                          <a:effectLst/>
                          <a:latin typeface="Arial" charset="0"/>
                          <a:cs typeface="Times New Roman" pitchFamily="18" charset="0"/>
                        </a:rPr>
                        <a:t>X</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66"/>
                          </a:solidFill>
                          <a:effectLst/>
                          <a:latin typeface="Arial" charset="0"/>
                          <a:cs typeface="Times New Roman" pitchFamily="18" charset="0"/>
                        </a:rPr>
                        <a:t>D</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66"/>
                          </a:solidFill>
                          <a:effectLst/>
                          <a:latin typeface="Arial" charset="0"/>
                          <a:cs typeface="Times New Roman" pitchFamily="18" charset="0"/>
                        </a:rPr>
                        <a:t>X</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66"/>
                          </a:solidFill>
                          <a:effectLst/>
                          <a:latin typeface="Arial" charset="0"/>
                          <a:cs typeface="Times New Roman" pitchFamily="18" charset="0"/>
                        </a:rPr>
                        <a:t>Bp</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66"/>
                          </a:solidFill>
                          <a:effectLst/>
                          <a:latin typeface="Arial" charset="0"/>
                          <a:cs typeface="Times New Roman" pitchFamily="18" charset="0"/>
                        </a:rPr>
                        <a:t>X</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73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66"/>
                          </a:solidFill>
                          <a:effectLst/>
                          <a:latin typeface="Arial" charset="0"/>
                          <a:cs typeface="Times New Roman" pitchFamily="18" charset="0"/>
                        </a:rPr>
                        <a:t>Ap</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66"/>
                          </a:solidFill>
                          <a:effectLst/>
                          <a:latin typeface="Arial" charset="0"/>
                          <a:cs typeface="Times New Roman" pitchFamily="18" charset="0"/>
                        </a:rPr>
                        <a:t>X</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000066"/>
                          </a:solidFill>
                          <a:effectLst/>
                          <a:latin typeface="Arial" charset="0"/>
                          <a:cs typeface="Times New Roman" pitchFamily="18" charset="0"/>
                        </a:rPr>
                        <a:t>Stage IV</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000066"/>
                          </a:solidFill>
                          <a:effectLst/>
                          <a:latin typeface="Arial" charset="0"/>
                          <a:cs typeface="Times New Roman" pitchFamily="18" charset="0"/>
                        </a:rPr>
                        <a:t>Stage III</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000066"/>
                          </a:solidFill>
                          <a:effectLst/>
                          <a:latin typeface="Arial" charset="0"/>
                          <a:cs typeface="Times New Roman" pitchFamily="18" charset="0"/>
                        </a:rPr>
                        <a:t>Stage II</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000066"/>
                          </a:solidFill>
                          <a:effectLst/>
                          <a:latin typeface="Arial" charset="0"/>
                          <a:cs typeface="Times New Roman" pitchFamily="18" charset="0"/>
                        </a:rPr>
                        <a:t>SI</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000066"/>
                          </a:solidFill>
                          <a:effectLst/>
                          <a:latin typeface="Arial" charset="0"/>
                          <a:cs typeface="Times New Roman" pitchFamily="18" charset="0"/>
                        </a:rPr>
                        <a:t>Stage 0 or I (depending on tvl)</a:t>
                      </a:r>
                      <a:endParaRPr kumimoji="0" lang="en-GB" sz="1800" b="0" i="0" u="none" strike="noStrike" cap="none" normalizeH="0" baseline="0" smtClean="0">
                        <a:ln>
                          <a:noFill/>
                        </a:ln>
                        <a:solidFill>
                          <a:srgbClr val="000066"/>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66"/>
                          </a:solidFill>
                          <a:effectLst/>
                          <a:latin typeface="Times New Roman" pitchFamily="18" charset="0"/>
                          <a:cs typeface="Times New Roman" pitchFamily="18" charset="0"/>
                        </a:rPr>
                        <a:t> </a:t>
                      </a:r>
                      <a:endParaRPr kumimoji="0" lang="en-GB" sz="1800" b="0" i="0" u="none" strike="noStrike" cap="none" normalizeH="0" baseline="0" smtClean="0">
                        <a:ln>
                          <a:noFill/>
                        </a:ln>
                        <a:solidFill>
                          <a:srgbClr val="000066"/>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10470" name="Freeform 236"/>
          <p:cNvSpPr>
            <a:spLocks/>
          </p:cNvSpPr>
          <p:nvPr/>
        </p:nvSpPr>
        <p:spPr bwMode="auto">
          <a:xfrm>
            <a:off x="5076825" y="3068638"/>
            <a:ext cx="3600450" cy="2663825"/>
          </a:xfrm>
          <a:custGeom>
            <a:avLst/>
            <a:gdLst>
              <a:gd name="T0" fmla="*/ 0 w 2268"/>
              <a:gd name="T1" fmla="*/ 0 h 1678"/>
              <a:gd name="T2" fmla="*/ 2147483647 w 2268"/>
              <a:gd name="T3" fmla="*/ 2147483647 h 1678"/>
              <a:gd name="T4" fmla="*/ 0 w 2268"/>
              <a:gd name="T5" fmla="*/ 2147483647 h 1678"/>
              <a:gd name="T6" fmla="*/ 0 60000 65536"/>
              <a:gd name="T7" fmla="*/ 0 60000 65536"/>
              <a:gd name="T8" fmla="*/ 0 60000 65536"/>
              <a:gd name="T9" fmla="*/ 0 w 2268"/>
              <a:gd name="T10" fmla="*/ 0 h 1678"/>
              <a:gd name="T11" fmla="*/ 2268 w 2268"/>
              <a:gd name="T12" fmla="*/ 1678 h 1678"/>
            </a:gdLst>
            <a:ahLst/>
            <a:cxnLst>
              <a:cxn ang="T6">
                <a:pos x="T0" y="T1"/>
              </a:cxn>
              <a:cxn ang="T7">
                <a:pos x="T2" y="T3"/>
              </a:cxn>
              <a:cxn ang="T8">
                <a:pos x="T4" y="T5"/>
              </a:cxn>
            </a:cxnLst>
            <a:rect l="T9" t="T10" r="T11" b="T12"/>
            <a:pathLst>
              <a:path w="2268" h="1678">
                <a:moveTo>
                  <a:pt x="0" y="0"/>
                </a:moveTo>
                <a:cubicBezTo>
                  <a:pt x="1134" y="359"/>
                  <a:pt x="2268" y="718"/>
                  <a:pt x="2268" y="998"/>
                </a:cubicBezTo>
                <a:cubicBezTo>
                  <a:pt x="2268" y="1278"/>
                  <a:pt x="378" y="1565"/>
                  <a:pt x="0" y="1678"/>
                </a:cubicBezTo>
              </a:path>
            </a:pathLst>
          </a:custGeom>
          <a:noFill/>
          <a:ln w="9525">
            <a:solidFill>
              <a:schemeClr val="tx1"/>
            </a:solidFill>
            <a:round/>
            <a:headEnd/>
            <a:tailEnd/>
          </a:ln>
        </p:spPr>
        <p:txBody>
          <a:bodyPr/>
          <a:lstStyle/>
          <a:p>
            <a:endParaRPr lang="en-GB"/>
          </a:p>
        </p:txBody>
      </p:sp>
      <p:sp>
        <p:nvSpPr>
          <p:cNvPr id="10471" name="Text Box 237"/>
          <p:cNvSpPr txBox="1">
            <a:spLocks noChangeArrowheads="1"/>
          </p:cNvSpPr>
          <p:nvPr/>
        </p:nvSpPr>
        <p:spPr bwMode="auto">
          <a:xfrm>
            <a:off x="447675" y="65088"/>
            <a:ext cx="4868512" cy="461665"/>
          </a:xfrm>
          <a:prstGeom prst="rect">
            <a:avLst/>
          </a:prstGeom>
          <a:noFill/>
          <a:ln w="9525">
            <a:noFill/>
            <a:miter lim="800000"/>
            <a:headEnd/>
            <a:tailEnd/>
          </a:ln>
        </p:spPr>
        <p:txBody>
          <a:bodyPr wrap="none">
            <a:spAutoFit/>
          </a:bodyPr>
          <a:lstStyle/>
          <a:p>
            <a:r>
              <a:rPr lang="en-GB" sz="2400" b="1" dirty="0">
                <a:latin typeface="+mn-lt"/>
              </a:rPr>
              <a:t>POP-Q normal values for stage 0</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4787</TotalTime>
  <Words>4930</Words>
  <Application>Microsoft Office PowerPoint</Application>
  <PresentationFormat>On-screen Show (4:3)</PresentationFormat>
  <Paragraphs>1008</Paragraphs>
  <Slides>64</Slides>
  <Notes>37</Notes>
  <HiddenSlides>0</HiddenSlides>
  <MMClips>4</MMClips>
  <ScaleCrop>false</ScaleCrop>
  <HeadingPairs>
    <vt:vector size="8" baseType="variant">
      <vt:variant>
        <vt:lpstr>Theme</vt:lpstr>
      </vt:variant>
      <vt:variant>
        <vt:i4>1</vt:i4>
      </vt:variant>
      <vt:variant>
        <vt:lpstr>Links</vt:lpstr>
      </vt:variant>
      <vt:variant>
        <vt:i4>11</vt:i4>
      </vt:variant>
      <vt:variant>
        <vt:lpstr>Embedded OLE Servers</vt:lpstr>
      </vt:variant>
      <vt:variant>
        <vt:i4>2</vt:i4>
      </vt:variant>
      <vt:variant>
        <vt:lpstr>Slide Titles</vt:lpstr>
      </vt:variant>
      <vt:variant>
        <vt:i4>64</vt:i4>
      </vt:variant>
    </vt:vector>
  </HeadingPairs>
  <TitlesOfParts>
    <vt:vector size="78" baseType="lpstr">
      <vt:lpstr>Flow</vt:lpstr>
      <vt:lpstr>\\enterprise.gcal.ac.uk\gcu\staff\nmahp\Common\Urogenital Disorders\Prolapse\POPPY main trial\RBC\POPPY_final_analysis_results_v2_2\popss.change.from.baseline.v1.0 SH.pdf</vt:lpstr>
      <vt:lpstr>???</vt:lpstr>
      <vt:lpstr>???</vt:lpstr>
      <vt:lpstr>???</vt:lpstr>
      <vt:lpstr>???</vt:lpstr>
      <vt:lpstr>???</vt:lpstr>
      <vt:lpstr>???</vt:lpstr>
      <vt:lpstr>???</vt:lpstr>
      <vt:lpstr>???</vt:lpstr>
      <vt:lpstr>???</vt:lpstr>
      <vt:lpstr>???</vt:lpstr>
      <vt:lpstr>Acrobat Document</vt:lpstr>
      <vt:lpstr>Chart</vt:lpstr>
      <vt:lpstr>CPPC Study Day, Nov 2011</vt:lpstr>
      <vt:lpstr>Slide 2</vt:lpstr>
      <vt:lpstr>Slide 3</vt:lpstr>
      <vt:lpstr>A United Kingdom-wide survey of physiotherapy practice in the treatment of pelvic organ prolapse.   Hagen S, Stark D, Cattermole D. A. Physiotherapy 2004 Mar;90(1):19-26.   </vt:lpstr>
      <vt:lpstr>Definition of POP</vt:lpstr>
      <vt:lpstr>POP Symptoms</vt:lpstr>
      <vt:lpstr>Slide 7</vt:lpstr>
      <vt:lpstr>Slide 8</vt:lpstr>
      <vt:lpstr>Slide 9</vt:lpstr>
      <vt:lpstr>Slide 10</vt:lpstr>
      <vt:lpstr>Slide 11</vt:lpstr>
      <vt:lpstr> PFMT for POP-how might this work?</vt:lpstr>
      <vt:lpstr>PFMT for POP-how might this work? </vt:lpstr>
      <vt:lpstr>Slide 14</vt:lpstr>
      <vt:lpstr>Slide 15</vt:lpstr>
      <vt:lpstr>Research aim</vt:lpstr>
      <vt:lpstr>Slide 17</vt:lpstr>
      <vt:lpstr>Trial quality assurance</vt:lpstr>
      <vt:lpstr>Outcome Measures</vt:lpstr>
      <vt:lpstr>Slide 20</vt:lpstr>
      <vt:lpstr>PFMT Intervention</vt:lpstr>
      <vt:lpstr>Physiotherapy Assessment Form</vt:lpstr>
      <vt:lpstr>Slide 23</vt:lpstr>
      <vt:lpstr>Multi-centre trial</vt:lpstr>
      <vt:lpstr>Summary of Recruitment</vt:lpstr>
      <vt:lpstr>Recruitment Timeline</vt:lpstr>
      <vt:lpstr>Randomised groups</vt:lpstr>
      <vt:lpstr>Reasons for not adhering to group allocation</vt:lpstr>
      <vt:lpstr>Baseline Characteristics</vt:lpstr>
      <vt:lpstr>Trial process adherence</vt:lpstr>
      <vt:lpstr>Change in POP-SS from baseline</vt:lpstr>
      <vt:lpstr>Change in POP-SS from baseline</vt:lpstr>
      <vt:lpstr>Additional treatment by 12 months</vt:lpstr>
      <vt:lpstr>Change in POP-SS from baseline</vt:lpstr>
      <vt:lpstr>Slide 35</vt:lpstr>
      <vt:lpstr>Change in POP-Q stage from baseline to 6 months</vt:lpstr>
      <vt:lpstr>Slide 37</vt:lpstr>
      <vt:lpstr>Other prolapse outcomes</vt:lpstr>
      <vt:lpstr>Bladder and bowel symptoms</vt:lpstr>
      <vt:lpstr>Effectiveness conclusions</vt:lpstr>
      <vt:lpstr>Slide 41</vt:lpstr>
      <vt:lpstr>Cost effectiveness</vt:lpstr>
      <vt:lpstr>Cost-effectiveness conclusions</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In summary</vt:lpstr>
      <vt:lpstr>Further analysis.....</vt:lpstr>
      <vt:lpstr>Overall conclusions</vt:lpstr>
      <vt:lpstr>Planned subgroup analyses</vt:lpstr>
      <vt:lpstr>Conclusions</vt:lpstr>
      <vt:lpstr>Slide 62</vt:lpstr>
      <vt:lpstr>Slide 63</vt:lpstr>
      <vt:lpstr>Slide 64</vt:lpstr>
    </vt:vector>
  </TitlesOfParts>
  <Company>Glasgow Caledonian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Physiotherapists &amp; prolapse: who’s doing what, how &amp; why?</dc:title>
  <dc:creator>gcu</dc:creator>
  <cp:lastModifiedBy>Nigel Senior</cp:lastModifiedBy>
  <cp:revision>261</cp:revision>
  <dcterms:created xsi:type="dcterms:W3CDTF">2007-10-25T06:53:19Z</dcterms:created>
  <dcterms:modified xsi:type="dcterms:W3CDTF">2012-11-26T17:30:53Z</dcterms:modified>
</cp:coreProperties>
</file>